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371" r:id="rId2"/>
    <p:sldId id="393" r:id="rId3"/>
    <p:sldId id="384" r:id="rId4"/>
    <p:sldId id="404" r:id="rId5"/>
    <p:sldId id="400" r:id="rId6"/>
    <p:sldId id="397" r:id="rId7"/>
    <p:sldId id="406" r:id="rId8"/>
    <p:sldId id="403" r:id="rId9"/>
    <p:sldId id="405" r:id="rId10"/>
    <p:sldId id="402" r:id="rId11"/>
    <p:sldId id="380" r:id="rId12"/>
  </p:sldIdLst>
  <p:sldSz cx="12192000" cy="6858000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ric Rothstein" initials="ER" lastIdx="3" clrIdx="0"/>
  <p:cmAuthor id="1" name="Palencia Mobley" initials="PM" lastIdx="8" clrIdx="1">
    <p:extLst>
      <p:ext uri="{19B8F6BF-5375-455C-9EA6-DF929625EA0E}">
        <p15:presenceInfo xmlns:p15="http://schemas.microsoft.com/office/powerpoint/2012/main" userId="Palencia Moble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9784"/>
    <a:srgbClr val="262626"/>
    <a:srgbClr val="063534"/>
    <a:srgbClr val="003B49"/>
    <a:srgbClr val="8FCFA4"/>
    <a:srgbClr val="2799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6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24" y="360"/>
      </p:cViewPr>
      <p:guideLst>
        <p:guide orient="horz" pos="218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29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6A50E7-4B5A-364B-A10B-95D25586B991}" type="datetimeFigureOut">
              <a:rPr lang="en-US" smtClean="0"/>
              <a:pPr/>
              <a:t>4/23/21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F82C1-425B-DB4A-9681-780BA94521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1310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6BB37AD3-6C91-4D53-8628-335E4FF6D068}" type="datetimeFigureOut">
              <a:rPr lang="en-US" smtClean="0"/>
              <a:pPr/>
              <a:t>4/23/21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1160463"/>
            <a:ext cx="556895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716A81DD-E097-4347-873D-91567C1B47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362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A81DD-E097-4347-873D-91567C1B47F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068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about:blank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0C531A3-B3BD-4C4E-BD65-DD33A7D4B3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4" y="0"/>
            <a:ext cx="1219344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0842" y="3461167"/>
            <a:ext cx="11550316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842" y="5848767"/>
            <a:ext cx="11550316" cy="470901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3B4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035456D-81EF-AB4D-AA5F-D3FA863F1D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42" y="295556"/>
            <a:ext cx="1556455" cy="83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210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DEE661-BEF3-6340-A4A3-B19EF13C07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863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4644F8-19C0-4DCB-A9D9-ABCC95B1F2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73DB604-262F-3A49-BB92-B70C7A340A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7" y="3104286"/>
            <a:ext cx="12192000" cy="1142728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FD55C5-8947-F743-9A69-A92A154779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798" y="1193632"/>
            <a:ext cx="1510750" cy="191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392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6F14EF0-FDBB-844F-804C-CC854E12DA57}"/>
              </a:ext>
            </a:extLst>
          </p:cNvPr>
          <p:cNvSpPr/>
          <p:nvPr userDrawn="1"/>
        </p:nvSpPr>
        <p:spPr>
          <a:xfrm>
            <a:off x="-120316" y="-84221"/>
            <a:ext cx="12452684" cy="1396163"/>
          </a:xfrm>
          <a:prstGeom prst="rect">
            <a:avLst/>
          </a:prstGeom>
          <a:solidFill>
            <a:srgbClr val="2197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6639"/>
            <a:ext cx="11413958" cy="11953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9865"/>
            <a:ext cx="11413958" cy="3901407"/>
          </a:xfrm>
        </p:spPr>
        <p:txBody>
          <a:bodyPr/>
          <a:lstStyle>
            <a:lvl1pPr>
              <a:defRPr b="1">
                <a:solidFill>
                  <a:srgbClr val="0635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44F8-19C0-4DCB-A9D9-ABCC95B1F26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E658B2-FFD9-5D4B-A7E1-9C425117C8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53" y="6009523"/>
            <a:ext cx="1296170" cy="69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236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14C8FA8-744C-C644-91D7-7435D75D4740}"/>
              </a:ext>
            </a:extLst>
          </p:cNvPr>
          <p:cNvSpPr/>
          <p:nvPr userDrawn="1"/>
        </p:nvSpPr>
        <p:spPr>
          <a:xfrm>
            <a:off x="-120316" y="-84221"/>
            <a:ext cx="12452684" cy="1396163"/>
          </a:xfrm>
          <a:prstGeom prst="rect">
            <a:avLst/>
          </a:prstGeom>
          <a:solidFill>
            <a:srgbClr val="2197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6639"/>
            <a:ext cx="11413958" cy="11953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44F8-19C0-4DCB-A9D9-ABCC95B1F2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BDF87C0E-906D-5041-AD15-7DD358D18B23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289050" y="1702175"/>
            <a:ext cx="9613900" cy="3935412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F496E9-9429-DD49-A1F0-D2D7EF9692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53" y="6009523"/>
            <a:ext cx="1296170" cy="69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681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8FCC674-622C-014B-839C-12B50FF65AC5}"/>
              </a:ext>
            </a:extLst>
          </p:cNvPr>
          <p:cNvSpPr/>
          <p:nvPr userDrawn="1"/>
        </p:nvSpPr>
        <p:spPr>
          <a:xfrm>
            <a:off x="-120316" y="-84221"/>
            <a:ext cx="12452684" cy="1396163"/>
          </a:xfrm>
          <a:prstGeom prst="rect">
            <a:avLst/>
          </a:prstGeom>
          <a:solidFill>
            <a:srgbClr val="2197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6639"/>
            <a:ext cx="11413958" cy="11953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44F8-19C0-4DCB-A9D9-ABCC95B1F2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DC23682-D672-A649-AFBA-D9D26A8FF2CF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358900" y="1726781"/>
            <a:ext cx="5254625" cy="38862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345790F-3696-6946-B29A-BFD98DD74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252" y="1726781"/>
            <a:ext cx="4664242" cy="39014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7FB3CF-4EDE-4646-AB05-16893EFE94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53" y="6009523"/>
            <a:ext cx="1296170" cy="69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293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.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4FF6C14-9D71-7147-9C2D-621F20D89651}"/>
              </a:ext>
            </a:extLst>
          </p:cNvPr>
          <p:cNvSpPr/>
          <p:nvPr userDrawn="1"/>
        </p:nvSpPr>
        <p:spPr>
          <a:xfrm>
            <a:off x="-120316" y="-84221"/>
            <a:ext cx="12452684" cy="1396163"/>
          </a:xfrm>
          <a:prstGeom prst="rect">
            <a:avLst/>
          </a:prstGeom>
          <a:solidFill>
            <a:srgbClr val="2197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94212"/>
            <a:ext cx="6063916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44F8-19C0-4DCB-A9D9-ABCC95B1F2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D2A8299-E823-8942-8D8D-9E86BF2C83DB}"/>
              </a:ext>
            </a:extLst>
          </p:cNvPr>
          <p:cNvSpPr txBox="1">
            <a:spLocks/>
          </p:cNvSpPr>
          <p:nvPr userDrawn="1"/>
        </p:nvSpPr>
        <p:spPr>
          <a:xfrm>
            <a:off x="912795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b="0" i="0" kern="1200">
                <a:solidFill>
                  <a:srgbClr val="219784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4644F8-19C0-4DCB-A9D9-ABCC95B1F2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FCD5893-1CDC-3849-A575-811A12A49A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16639"/>
            <a:ext cx="11413958" cy="11953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3A4CE41-5B14-8049-BA40-700F73144D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17978" y="1510629"/>
            <a:ext cx="5053180" cy="4351337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07FB245-D915-204E-A895-CFFBF2AF36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53" y="6009523"/>
            <a:ext cx="1296170" cy="69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43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06BA2576-B67C-374D-8605-357CB3427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7958" y="6356350"/>
            <a:ext cx="2743200" cy="365125"/>
          </a:xfrm>
        </p:spPr>
        <p:txBody>
          <a:bodyPr/>
          <a:lstStyle/>
          <a:p>
            <a:fld id="{F54644F8-19C0-4DCB-A9D9-ABCC95B1F26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501BBE-3DF9-0D4C-AFE8-3D36143887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53" y="6009523"/>
            <a:ext cx="1296170" cy="69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652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C84E20A4-87F6-CD42-ADFB-FFCFE6457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969"/>
          <a:stretch/>
        </p:blipFill>
        <p:spPr>
          <a:xfrm>
            <a:off x="-45120" y="-241646"/>
            <a:ext cx="12282239" cy="2785337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E3861F0A-3779-B040-B0C9-F249B4914895}"/>
              </a:ext>
            </a:extLst>
          </p:cNvPr>
          <p:cNvSpPr/>
          <p:nvPr userDrawn="1"/>
        </p:nvSpPr>
        <p:spPr>
          <a:xfrm>
            <a:off x="8366719" y="2293800"/>
            <a:ext cx="3128185" cy="29966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06BA2576-B67C-374D-8605-357CB3427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7958" y="6356350"/>
            <a:ext cx="2743200" cy="365125"/>
          </a:xfrm>
        </p:spPr>
        <p:txBody>
          <a:bodyPr/>
          <a:lstStyle>
            <a:lvl1pPr>
              <a:defRPr>
                <a:solidFill>
                  <a:srgbClr val="063534"/>
                </a:solidFill>
              </a:defRPr>
            </a:lvl1pPr>
          </a:lstStyle>
          <a:p>
            <a:fld id="{F54644F8-19C0-4DCB-A9D9-ABCC95B1F2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DFF9C9-149C-9C42-966F-6746A5875F68}"/>
              </a:ext>
            </a:extLst>
          </p:cNvPr>
          <p:cNvSpPr txBox="1"/>
          <p:nvPr userDrawn="1"/>
        </p:nvSpPr>
        <p:spPr>
          <a:xfrm>
            <a:off x="1678459" y="3246737"/>
            <a:ext cx="4493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i="0" dirty="0">
                <a:solidFill>
                  <a:srgbClr val="063534"/>
                </a:solidFill>
                <a:latin typeface="Franklin Gothic Demi Cond" panose="020B0603020102020204" pitchFamily="34" charset="0"/>
              </a:rPr>
              <a:t>Detroit Water &amp; Sewerage Department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C2C67C-50CD-7246-8858-64FC58A6CDDA}"/>
              </a:ext>
            </a:extLst>
          </p:cNvPr>
          <p:cNvSpPr/>
          <p:nvPr userDrawn="1"/>
        </p:nvSpPr>
        <p:spPr>
          <a:xfrm>
            <a:off x="1672497" y="4843217"/>
            <a:ext cx="8794313" cy="3951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For more information visit: </a:t>
            </a:r>
            <a:r>
              <a:rPr lang="en-US" sz="1400" b="1" dirty="0">
                <a:solidFill>
                  <a:srgbClr val="219784"/>
                </a:solidFill>
                <a:latin typeface="Franklin Gothic Book" panose="020B05030201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www.detroitmi.gov/dwsd</a:t>
            </a:r>
            <a:endParaRPr lang="en-US" sz="1400" b="1" dirty="0">
              <a:solidFill>
                <a:srgbClr val="219784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6BD5AE6-A467-2E4A-90AC-702F8AC0A8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64876" y="1628532"/>
            <a:ext cx="6074646" cy="9374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6D95020-14DE-2B47-9885-46B9D379DB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72497" y="2897968"/>
            <a:ext cx="5961063" cy="488950"/>
          </a:xfrm>
        </p:spPr>
        <p:txBody>
          <a:bodyPr/>
          <a:lstStyle>
            <a:lvl1pPr marL="0" indent="0">
              <a:buNone/>
              <a:defRPr b="0" i="0">
                <a:solidFill>
                  <a:srgbClr val="219784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First Last Name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E4A824B-8662-194A-90BC-4BC8A9059E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766" y="3421904"/>
            <a:ext cx="235729" cy="23457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4475C33-0365-2F4D-9840-EBCCC696F75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722" y="3998152"/>
            <a:ext cx="287816" cy="23457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B1213DE-0F59-0341-9151-76C7210EFEB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624" y="4580354"/>
            <a:ext cx="234871" cy="23457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B7F72D5-CCE7-CC46-932D-727777170264}"/>
              </a:ext>
            </a:extLst>
          </p:cNvPr>
          <p:cNvSpPr txBox="1"/>
          <p:nvPr userDrawn="1"/>
        </p:nvSpPr>
        <p:spPr>
          <a:xfrm>
            <a:off x="9061138" y="3371345"/>
            <a:ext cx="24878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Facebook.com/DWSDDetroit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BE0E8BE-3EF3-CD4F-9539-3677ABEA5F8C}"/>
              </a:ext>
            </a:extLst>
          </p:cNvPr>
          <p:cNvSpPr txBox="1"/>
          <p:nvPr userDrawn="1"/>
        </p:nvSpPr>
        <p:spPr>
          <a:xfrm>
            <a:off x="9061138" y="3943346"/>
            <a:ext cx="24878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@DetroitWaterDep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7613513-6D14-CC46-976E-03B7FAB97CE6}"/>
              </a:ext>
            </a:extLst>
          </p:cNvPr>
          <p:cNvSpPr txBox="1"/>
          <p:nvPr userDrawn="1"/>
        </p:nvSpPr>
        <p:spPr>
          <a:xfrm>
            <a:off x="9061138" y="4515349"/>
            <a:ext cx="24878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@detroitwatersewerage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78E77BB6-CBB2-6E49-BE83-800DA4CDA189}"/>
              </a:ext>
            </a:extLst>
          </p:cNvPr>
          <p:cNvSpPr txBox="1">
            <a:spLocks/>
          </p:cNvSpPr>
          <p:nvPr userDrawn="1"/>
        </p:nvSpPr>
        <p:spPr>
          <a:xfrm>
            <a:off x="8686766" y="2425731"/>
            <a:ext cx="2487888" cy="937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63534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FOLLOW US!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12C5D3EF-83F9-0943-9884-CDCEE0AEF8E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53" y="6009523"/>
            <a:ext cx="1296170" cy="69365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E1361BD-7912-7544-9D18-6ACE6D7E72D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441" y="163096"/>
            <a:ext cx="1510750" cy="191065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318D62D-D58F-0147-8C18-571B1ED9B550}"/>
              </a:ext>
            </a:extLst>
          </p:cNvPr>
          <p:cNvSpPr txBox="1"/>
          <p:nvPr userDrawn="1"/>
        </p:nvSpPr>
        <p:spPr>
          <a:xfrm>
            <a:off x="1678459" y="3937051"/>
            <a:ext cx="8468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i="0" dirty="0">
                <a:solidFill>
                  <a:srgbClr val="063534"/>
                </a:solidFill>
                <a:latin typeface="Franklin Gothic Demi Cond" panose="020B0603020102020204" pitchFamily="34" charset="0"/>
              </a:rPr>
              <a:t>Email:</a:t>
            </a:r>
          </a:p>
        </p:txBody>
      </p:sp>
    </p:spTree>
    <p:extLst>
      <p:ext uri="{BB962C8B-B14F-4D97-AF65-F5344CB8AC3E}">
        <p14:creationId xmlns:p14="http://schemas.microsoft.com/office/powerpoint/2010/main" val="505739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5125"/>
            <a:ext cx="114139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14139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19784"/>
              </a:buClr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3B49"/>
                </a:solidFill>
                <a:latin typeface="Franklin Gothic Book" panose="020B0503020102020204" pitchFamily="34" charset="0"/>
              </a:rPr>
              <a:t>Body Header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2795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rgbClr val="219784"/>
                </a:solidFill>
                <a:latin typeface="Franklin Gothic Book" panose="020B0503020102020204" pitchFamily="34" charset="0"/>
              </a:defRPr>
            </a:lvl1pPr>
          </a:lstStyle>
          <a:p>
            <a:fld id="{F54644F8-19C0-4DCB-A9D9-ABCC95B1F2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90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8" r:id="rId2"/>
    <p:sldLayoutId id="2147483674" r:id="rId3"/>
    <p:sldLayoutId id="2147483687" r:id="rId4"/>
    <p:sldLayoutId id="2147483688" r:id="rId5"/>
    <p:sldLayoutId id="2147483676" r:id="rId6"/>
    <p:sldLayoutId id="2147483679" r:id="rId7"/>
    <p:sldLayoutId id="2147483686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rgbClr val="063534"/>
          </a:solidFill>
          <a:latin typeface="Franklin Gothic Demi" panose="020B060302010202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219784"/>
        </a:buClr>
        <a:buSzTx/>
        <a:buFontTx/>
        <a:buNone/>
        <a:tabLst/>
        <a:defRPr sz="1800" b="0" i="0" kern="1200">
          <a:solidFill>
            <a:schemeClr val="tx1">
              <a:lumMod val="85000"/>
              <a:lumOff val="15000"/>
            </a:schemeClr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0"/>
        </a:spcBef>
        <a:buClr>
          <a:srgbClr val="219784"/>
        </a:buClr>
        <a:buFont typeface=".Lucida Grande UI Regular"/>
        <a:buChar char="▪"/>
        <a:defRPr sz="1600" b="0" i="0" kern="1200">
          <a:solidFill>
            <a:schemeClr val="tx1">
              <a:lumMod val="85000"/>
              <a:lumOff val="15000"/>
            </a:schemeClr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19784"/>
        </a:buClr>
        <a:buFont typeface="Arial" panose="020B0604020202020204" pitchFamily="34" charset="0"/>
        <a:buChar char="•"/>
        <a:defRPr sz="1400" b="0" i="0" kern="1200">
          <a:solidFill>
            <a:schemeClr val="tx1">
              <a:lumMod val="85000"/>
              <a:lumOff val="15000"/>
            </a:schemeClr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19784"/>
        </a:buClr>
        <a:buFont typeface="Courier New" panose="02070309020205020404" pitchFamily="49" charset="0"/>
        <a:buChar char="o"/>
        <a:defRPr sz="1200" b="0" i="0" kern="1200">
          <a:solidFill>
            <a:schemeClr val="tx1">
              <a:lumMod val="85000"/>
              <a:lumOff val="15000"/>
            </a:schemeClr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19784"/>
        </a:buClr>
        <a:buFont typeface="System Font Regular"/>
        <a:buChar char="⁃"/>
        <a:defRPr sz="1200" b="0" i="0" kern="1200">
          <a:solidFill>
            <a:schemeClr val="tx1">
              <a:lumMod val="85000"/>
              <a:lumOff val="15000"/>
            </a:schemeClr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DWSD-publicaffairs@detroitmi.gov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ABA1E-512B-834E-9252-BDC9D1BCF3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842" y="4620551"/>
            <a:ext cx="11550316" cy="855981"/>
          </a:xfrm>
        </p:spPr>
        <p:txBody>
          <a:bodyPr/>
          <a:lstStyle/>
          <a:p>
            <a:r>
              <a:rPr lang="en-US" dirty="0"/>
              <a:t>DWSD Update for District One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C97D1D-A846-7942-895C-BBF13E818A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842" y="5476533"/>
            <a:ext cx="11550316" cy="843136"/>
          </a:xfrm>
        </p:spPr>
        <p:txBody>
          <a:bodyPr>
            <a:normAutofit/>
          </a:bodyPr>
          <a:lstStyle/>
          <a:p>
            <a:r>
              <a:rPr lang="en-US" i="1" dirty="0"/>
              <a:t>Gary Brown, Director, Detroit Water &amp; Sewerage Department</a:t>
            </a:r>
          </a:p>
          <a:p>
            <a:r>
              <a:rPr lang="en-US" i="1" dirty="0"/>
              <a:t>April 24, 2021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187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5CC544-2727-9B4C-9036-3DB104FCF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44F8-19C0-4DCB-A9D9-ABCC95B1F26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80D679C-2543-F24A-8F55-21622A5AE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84513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26194C-1D62-C949-9565-FC06916B1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44F8-19C0-4DCB-A9D9-ABCC95B1F26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8FCE12-56B4-7946-8312-9225E8F03E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Gary Brown, Director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84E88D-40C1-7C44-B7D4-D8066F9CB885}"/>
              </a:ext>
            </a:extLst>
          </p:cNvPr>
          <p:cNvSpPr txBox="1">
            <a:spLocks/>
          </p:cNvSpPr>
          <p:nvPr/>
        </p:nvSpPr>
        <p:spPr>
          <a:xfrm>
            <a:off x="2380965" y="3932306"/>
            <a:ext cx="5114174" cy="3149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19784"/>
              </a:buClr>
              <a:buSzTx/>
              <a:buFontTx/>
              <a:buNone/>
              <a:tabLst/>
              <a:defRPr sz="18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219784"/>
              </a:buClr>
              <a:buFont typeface=".Lucida Grande UI Regular"/>
              <a:buChar char="▪"/>
              <a:defRPr sz="16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19784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19784"/>
              </a:buClr>
              <a:buFont typeface="Courier New" panose="02070309020205020404" pitchFamily="49" charset="0"/>
              <a:buChar char="o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19784"/>
              </a:buClr>
              <a:buFont typeface="System Font Regular"/>
              <a:buChar char="⁃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2"/>
              </a:rPr>
              <a:t>DWSD-publicaffairs@detroitmi.gov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7095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6BFAF-4CF6-0E4B-A32F-B0726C624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9"/>
            <a:ext cx="11413958" cy="1159565"/>
          </a:xfrm>
        </p:spPr>
        <p:txBody>
          <a:bodyPr>
            <a:normAutofit/>
          </a:bodyPr>
          <a:lstStyle/>
          <a:p>
            <a:r>
              <a:rPr lang="en-US" sz="4000" dirty="0"/>
              <a:t>DWSD Update for District One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479529-7873-EC47-BAA3-FB267C9B1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7958" y="6292271"/>
            <a:ext cx="2743200" cy="365125"/>
          </a:xfrm>
        </p:spPr>
        <p:txBody>
          <a:bodyPr/>
          <a:lstStyle/>
          <a:p>
            <a:fld id="{F54644F8-19C0-4DCB-A9D9-ABCC95B1F26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1287" y="1898023"/>
            <a:ext cx="10989426" cy="3879321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/>
              <a:t>Water and Sewer Rates</a:t>
            </a:r>
          </a:p>
          <a:p>
            <a:endParaRPr lang="en-US" sz="1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/>
              <a:t>Response to COVID-19</a:t>
            </a:r>
          </a:p>
          <a:p>
            <a:endParaRPr lang="en-US" sz="1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/>
              <a:t>Customer Affordability Programs</a:t>
            </a:r>
          </a:p>
          <a:p>
            <a:endParaRPr lang="en-US" sz="1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/>
              <a:t>Long-Term Affordability</a:t>
            </a:r>
          </a:p>
          <a:p>
            <a:endParaRPr lang="en-US" sz="1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/>
              <a:t>Construction Projects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7357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6BFAF-4CF6-0E4B-A32F-B0726C624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544638" indent="-1544638"/>
            <a:r>
              <a:rPr lang="en-US" sz="4000" dirty="0"/>
              <a:t>Water and Sewer Rates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479529-7873-EC47-BAA3-FB267C9B1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44F8-19C0-4DCB-A9D9-ABCC95B1F26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70015" y="3575885"/>
            <a:ext cx="2286000" cy="2925128"/>
          </a:xfrm>
          <a:prstGeom prst="foldedCorner">
            <a:avLst/>
          </a:prstGeom>
          <a:solidFill>
            <a:srgbClr val="003B4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Impact" panose="020B0806030902050204" pitchFamily="34" charset="0"/>
              </a:rPr>
              <a:t>437%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Total rate increase the</a:t>
            </a:r>
            <a:br>
              <a:rPr lang="en-US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US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20 years prior to the bifurcation with GLWA</a:t>
            </a:r>
          </a:p>
          <a:p>
            <a:pPr algn="ctr"/>
            <a:endParaRPr lang="en-US" sz="10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Impact" panose="020B0806030902050204" pitchFamily="34" charset="0"/>
              </a:rPr>
              <a:t>9%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Average annual rate increase in that timeframe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44075" y="3575885"/>
            <a:ext cx="2286000" cy="3204865"/>
          </a:xfrm>
          <a:prstGeom prst="foldedCorner">
            <a:avLst/>
          </a:prstGeom>
          <a:solidFill>
            <a:srgbClr val="27999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Impact" panose="020B0806030902050204" pitchFamily="34" charset="0"/>
              </a:rPr>
              <a:t>3%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Average rate increase since the bifurcation with GLWA</a:t>
            </a:r>
          </a:p>
          <a:p>
            <a:pPr algn="ctr"/>
            <a:endParaRPr lang="en-US" sz="10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Impact" panose="020B0806030902050204" pitchFamily="34" charset="0"/>
              </a:rPr>
              <a:t>3%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Rate increase for FY2021</a:t>
            </a:r>
          </a:p>
          <a:p>
            <a:pPr algn="ctr"/>
            <a:endParaRPr lang="en-US" sz="5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en-US" sz="1400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$2.29 increase per month for a residential household of three with average usage</a:t>
            </a:r>
            <a:endParaRPr lang="en-US" sz="14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85802" y="2920593"/>
            <a:ext cx="445442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219784"/>
                </a:solidFill>
                <a:latin typeface="Franklin Gothic Book" panose="020B0503020102020204" pitchFamily="34" charset="0"/>
              </a:rPr>
              <a:t>OLD DWSD before GLWA</a:t>
            </a:r>
          </a:p>
          <a:p>
            <a:pPr algn="ctr"/>
            <a:r>
              <a:rPr lang="en-US" dirty="0">
                <a:solidFill>
                  <a:srgbClr val="219784"/>
                </a:solidFill>
                <a:latin typeface="Franklin Gothic Book" panose="020B0503020102020204" pitchFamily="34" charset="0"/>
              </a:rPr>
              <a:t>Operating Both Detroit and Regional System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83312" y="2925672"/>
            <a:ext cx="360752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219784"/>
                </a:solidFill>
                <a:latin typeface="Franklin Gothic Book" panose="020B0503020102020204" pitchFamily="34" charset="0"/>
              </a:rPr>
              <a:t>NEW DWSD as of January 2016</a:t>
            </a:r>
          </a:p>
          <a:p>
            <a:pPr algn="ctr"/>
            <a:r>
              <a:rPr lang="en-US" dirty="0">
                <a:solidFill>
                  <a:srgbClr val="219784"/>
                </a:solidFill>
                <a:latin typeface="Franklin Gothic Book" panose="020B0503020102020204" pitchFamily="34" charset="0"/>
              </a:rPr>
              <a:t>Serving Only Detroit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590F077-668A-014E-8A04-A74DC22BB83E}"/>
              </a:ext>
            </a:extLst>
          </p:cNvPr>
          <p:cNvSpPr txBox="1">
            <a:spLocks/>
          </p:cNvSpPr>
          <p:nvPr/>
        </p:nvSpPr>
        <p:spPr>
          <a:xfrm>
            <a:off x="584182" y="1383658"/>
            <a:ext cx="11034074" cy="439100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19784"/>
              </a:buClr>
              <a:buSzTx/>
              <a:buFontTx/>
              <a:buNone/>
              <a:tabLst/>
              <a:defRPr sz="18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19784"/>
              </a:buClr>
              <a:buFont typeface=".Lucida Grande UI Regular"/>
              <a:buChar char="▪"/>
              <a:defRPr sz="16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19784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19784"/>
              </a:buClr>
              <a:buFont typeface="Courier New" panose="02070309020205020404" pitchFamily="49" charset="0"/>
              <a:buChar char="o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19784"/>
              </a:buClr>
              <a:buFont typeface="System Font Regular"/>
              <a:buChar char="⁃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000" b="1" u="sng" dirty="0">
                <a:solidFill>
                  <a:srgbClr val="219784"/>
                </a:solidFill>
              </a:rPr>
              <a:t>No</a:t>
            </a:r>
            <a:r>
              <a:rPr lang="en-US" sz="2000" b="1" dirty="0">
                <a:solidFill>
                  <a:srgbClr val="219784"/>
                </a:solidFill>
              </a:rPr>
              <a:t> General Fund dollars (tax revenue) </a:t>
            </a:r>
            <a:r>
              <a:rPr lang="en-US" sz="2000" dirty="0"/>
              <a:t>support Detroit’s water and sewer systems</a:t>
            </a:r>
          </a:p>
          <a:p>
            <a:pPr marL="971550" lvl="1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dirty="0"/>
              <a:t>Services supported through the </a:t>
            </a:r>
            <a:r>
              <a:rPr lang="en-US" sz="1700" b="1" dirty="0">
                <a:solidFill>
                  <a:srgbClr val="219784"/>
                </a:solidFill>
              </a:rPr>
              <a:t>water, sewer and drainage rates</a:t>
            </a:r>
          </a:p>
          <a:p>
            <a:pPr marL="971550" lvl="1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dirty="0"/>
              <a:t>Revenue </a:t>
            </a:r>
            <a:r>
              <a:rPr lang="en-US" sz="1700" dirty="0">
                <a:solidFill>
                  <a:schemeClr val="tx1"/>
                </a:solidFill>
              </a:rPr>
              <a:t>support for affordability plans are from </a:t>
            </a:r>
            <a:r>
              <a:rPr lang="en-US" sz="1700" b="1" dirty="0">
                <a:solidFill>
                  <a:srgbClr val="219784"/>
                </a:solidFill>
              </a:rPr>
              <a:t>outside resources (i.e., CARES Act)</a:t>
            </a:r>
          </a:p>
          <a:p>
            <a:pPr marL="971550" lvl="1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219784"/>
                </a:solidFill>
              </a:rPr>
              <a:t>Mostly </a:t>
            </a:r>
            <a:r>
              <a:rPr lang="en-US" sz="1700" b="1" u="sng" dirty="0">
                <a:solidFill>
                  <a:srgbClr val="219784"/>
                </a:solidFill>
              </a:rPr>
              <a:t>fixed costs</a:t>
            </a:r>
            <a:r>
              <a:rPr lang="en-US" sz="1700" b="1" dirty="0">
                <a:solidFill>
                  <a:srgbClr val="219784"/>
                </a:solidFill>
              </a:rPr>
              <a:t> </a:t>
            </a:r>
            <a:r>
              <a:rPr lang="en-US" sz="1700" dirty="0"/>
              <a:t>driven by infrastructure requirements</a:t>
            </a:r>
          </a:p>
        </p:txBody>
      </p:sp>
    </p:spTree>
    <p:extLst>
      <p:ext uri="{BB962C8B-B14F-4D97-AF65-F5344CB8AC3E}">
        <p14:creationId xmlns:p14="http://schemas.microsoft.com/office/powerpoint/2010/main" val="638470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6BFAF-4CF6-0E4B-A32F-B0726C624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9"/>
            <a:ext cx="11413958" cy="115956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COVID-19 Response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479529-7873-EC47-BAA3-FB267C9B1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7958" y="6292271"/>
            <a:ext cx="2743200" cy="365125"/>
          </a:xfrm>
        </p:spPr>
        <p:txBody>
          <a:bodyPr/>
          <a:lstStyle/>
          <a:p>
            <a:fld id="{F54644F8-19C0-4DCB-A9D9-ABCC95B1F26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590F077-668A-014E-8A04-A74DC22BB83E}"/>
              </a:ext>
            </a:extLst>
          </p:cNvPr>
          <p:cNvSpPr txBox="1">
            <a:spLocks/>
          </p:cNvSpPr>
          <p:nvPr/>
        </p:nvSpPr>
        <p:spPr>
          <a:xfrm>
            <a:off x="566255" y="1321954"/>
            <a:ext cx="7825301" cy="406700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19784"/>
              </a:buClr>
              <a:buSzTx/>
              <a:buFontTx/>
              <a:buNone/>
              <a:tabLst/>
              <a:defRPr sz="18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19784"/>
              </a:buClr>
              <a:buFont typeface=".Lucida Grande UI Regular"/>
              <a:buChar char="▪"/>
              <a:defRPr sz="16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19784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19784"/>
              </a:buClr>
              <a:buFont typeface="Courier New" panose="02070309020205020404" pitchFamily="49" charset="0"/>
              <a:buChar char="o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19784"/>
              </a:buClr>
              <a:buFont typeface="System Font Regular"/>
              <a:buChar char="⁃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000" b="1" dirty="0">
                <a:solidFill>
                  <a:srgbClr val="219784"/>
                </a:solidFill>
              </a:rPr>
              <a:t>Moratorium </a:t>
            </a:r>
            <a:r>
              <a:rPr lang="en-US" sz="2000" dirty="0"/>
              <a:t>on residential shutoffs </a:t>
            </a:r>
            <a:r>
              <a:rPr lang="en-US" sz="2000" b="1" dirty="0">
                <a:solidFill>
                  <a:srgbClr val="219784"/>
                </a:solidFill>
              </a:rPr>
              <a:t>extended through the end of 2022 </a:t>
            </a:r>
            <a:r>
              <a:rPr lang="en-US" sz="2000" dirty="0"/>
              <a:t>while we work on a long-term affordability plan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000" b="1" dirty="0">
                <a:solidFill>
                  <a:srgbClr val="219784"/>
                </a:solidFill>
              </a:rPr>
              <a:t>$14 Million in direct bill assistance to 40,000 residential accounts </a:t>
            </a:r>
            <a:r>
              <a:rPr lang="en-US" sz="2000" dirty="0"/>
              <a:t>to help pay down past due balances 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000" b="1" dirty="0">
                <a:solidFill>
                  <a:srgbClr val="219784"/>
                </a:solidFill>
              </a:rPr>
              <a:t>$10 Million for a Emergency Plumbing Repair Program </a:t>
            </a:r>
            <a:r>
              <a:rPr lang="en-US" sz="2000" dirty="0"/>
              <a:t>in partnership with Wayne Metro</a:t>
            </a:r>
          </a:p>
          <a:p>
            <a:pPr marL="9715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Plumbing repairs to restore water under the COVID-19 Water Restart Plan announced March 9, 2020</a:t>
            </a:r>
          </a:p>
          <a:p>
            <a:pPr marL="1428750" lvl="2" indent="-285750">
              <a:lnSpc>
                <a:spcPct val="100000"/>
              </a:lnSpc>
            </a:pPr>
            <a:r>
              <a:rPr lang="en-US" sz="1600" dirty="0"/>
              <a:t>1,300 occupied houses had water restored that were previously interrupted for nonpayment</a:t>
            </a:r>
          </a:p>
          <a:p>
            <a:pPr marL="9715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$6 Million for private sewer line replacement and major home plumbing repairs at 600 houses</a:t>
            </a:r>
          </a:p>
          <a:p>
            <a:pPr marL="9715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More than 100 lead service lines replaced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Engage the </a:t>
            </a:r>
            <a:r>
              <a:rPr lang="en-US" sz="2000" b="1" dirty="0">
                <a:solidFill>
                  <a:srgbClr val="219784"/>
                </a:solidFill>
              </a:rPr>
              <a:t>Community Health Corps (CHC) </a:t>
            </a:r>
            <a:r>
              <a:rPr lang="en-US" sz="2000" dirty="0"/>
              <a:t>when residents in abject poverty need wrap-around services</a:t>
            </a:r>
          </a:p>
        </p:txBody>
      </p:sp>
      <p:sp>
        <p:nvSpPr>
          <p:cNvPr id="10" name="Down Arrow 9"/>
          <p:cNvSpPr/>
          <p:nvPr/>
        </p:nvSpPr>
        <p:spPr>
          <a:xfrm>
            <a:off x="8401224" y="1461247"/>
            <a:ext cx="3619854" cy="4920676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296400" y="3040219"/>
            <a:ext cx="1819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BentonSans Book" panose="02000503040000020004" pitchFamily="50" charset="0"/>
              </a:rPr>
              <a:t>Plumbing repairs can </a:t>
            </a:r>
            <a:r>
              <a:rPr lang="en-US" b="1" dirty="0">
                <a:solidFill>
                  <a:schemeClr val="bg1"/>
                </a:solidFill>
                <a:latin typeface="BentonSans Bold" panose="02000503040000020004" pitchFamily="50" charset="0"/>
              </a:rPr>
              <a:t>reduce</a:t>
            </a:r>
            <a:r>
              <a:rPr lang="en-US" b="1" dirty="0">
                <a:solidFill>
                  <a:schemeClr val="bg1"/>
                </a:solidFill>
                <a:latin typeface="BentonSans Book" panose="02000503040000020004" pitchFamily="50" charset="0"/>
              </a:rPr>
              <a:t> monthly water and sewer bills by</a:t>
            </a:r>
            <a:br>
              <a:rPr lang="en-US" b="1" dirty="0">
                <a:solidFill>
                  <a:schemeClr val="bg1"/>
                </a:solidFill>
                <a:latin typeface="BentonSans Book" panose="02000503040000020004" pitchFamily="50" charset="0"/>
              </a:rPr>
            </a:br>
            <a:r>
              <a:rPr lang="en-US" sz="4000" b="1" dirty="0">
                <a:solidFill>
                  <a:schemeClr val="accent4"/>
                </a:solidFill>
                <a:latin typeface="BentonSans Bold" panose="02000503040000020004" pitchFamily="50" charset="0"/>
              </a:rPr>
              <a:t>23%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BentonSans Book" panose="02000503040000020004" pitchFamily="50" charset="0"/>
              </a:rPr>
              <a:t>on average</a:t>
            </a:r>
          </a:p>
        </p:txBody>
      </p:sp>
    </p:spTree>
    <p:extLst>
      <p:ext uri="{BB962C8B-B14F-4D97-AF65-F5344CB8AC3E}">
        <p14:creationId xmlns:p14="http://schemas.microsoft.com/office/powerpoint/2010/main" val="1219483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6BFAF-4CF6-0E4B-A32F-B0726C624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484313" indent="-1484313"/>
            <a:r>
              <a:rPr lang="en-US" sz="4000" dirty="0"/>
              <a:t>Customer Affordability Programs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479529-7873-EC47-BAA3-FB267C9B1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44F8-19C0-4DCB-A9D9-ABCC95B1F26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590F077-668A-014E-8A04-A74DC22BB83E}"/>
              </a:ext>
            </a:extLst>
          </p:cNvPr>
          <p:cNvSpPr txBox="1">
            <a:spLocks/>
          </p:cNvSpPr>
          <p:nvPr/>
        </p:nvSpPr>
        <p:spPr>
          <a:xfrm>
            <a:off x="545769" y="1551494"/>
            <a:ext cx="8383078" cy="473313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19784"/>
              </a:buClr>
              <a:buSzTx/>
              <a:buFontTx/>
              <a:buNone/>
              <a:tabLst/>
              <a:defRPr sz="18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19784"/>
              </a:buClr>
              <a:buFont typeface=".Lucida Grande UI Regular"/>
              <a:buChar char="▪"/>
              <a:defRPr sz="16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19784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19784"/>
              </a:buClr>
              <a:buFont typeface="Courier New" panose="02070309020205020404" pitchFamily="49" charset="0"/>
              <a:buChar char="o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19784"/>
              </a:buClr>
              <a:buFont typeface="System Font Regular"/>
              <a:buChar char="⁃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10/30/50 Plan available to all DWSD customers</a:t>
            </a:r>
          </a:p>
          <a:p>
            <a:r>
              <a:rPr lang="en-US" sz="2000" b="1" dirty="0"/>
              <a:t>Water Residential Affordability Program (WRAP)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A </a:t>
            </a:r>
            <a:r>
              <a:rPr lang="en-US" b="1" dirty="0">
                <a:solidFill>
                  <a:srgbClr val="219784"/>
                </a:solidFill>
              </a:rPr>
              <a:t>compassionate, robust income-based affordability program </a:t>
            </a:r>
            <a:r>
              <a:rPr lang="en-US" b="1" dirty="0">
                <a:solidFill>
                  <a:schemeClr val="tx1"/>
                </a:solidFill>
              </a:rPr>
              <a:t>– </a:t>
            </a:r>
            <a:r>
              <a:rPr lang="en-US" dirty="0">
                <a:solidFill>
                  <a:schemeClr val="tx1"/>
                </a:solidFill>
              </a:rPr>
              <a:t>national interest</a:t>
            </a:r>
            <a:endParaRPr lang="en-US" b="1" dirty="0">
              <a:solidFill>
                <a:srgbClr val="219784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219784"/>
                </a:solidFill>
              </a:rPr>
              <a:t>Eligible households at or below 200% of the federal poverty level </a:t>
            </a:r>
            <a:r>
              <a:rPr lang="en-US" dirty="0"/>
              <a:t>(i.e., $52,400 for a family of four)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dirty="0"/>
              <a:t>Plumbing repairs average of $1,500, per household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dirty="0"/>
              <a:t>Tenants are now eligible for minor home plumbing repairs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dirty="0"/>
              <a:t>Annual monthly bill credit and arrearage credit is $1,000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dirty="0"/>
              <a:t>Two-year program for most households -- seniors, Veterans and persons living with disabilities receive $25 monthly bill credit indefinitely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Households have a </a:t>
            </a:r>
            <a:r>
              <a:rPr lang="en-US" b="1" dirty="0">
                <a:solidFill>
                  <a:srgbClr val="219784"/>
                </a:solidFill>
              </a:rPr>
              <a:t>monthly bill reduction of 19%, on average, resulting from the minor home plumbing repairs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219784"/>
                </a:solidFill>
              </a:rPr>
              <a:t>More than 20,000 households </a:t>
            </a:r>
            <a:r>
              <a:rPr lang="en-US" dirty="0">
                <a:solidFill>
                  <a:schemeClr val="tx1"/>
                </a:solidFill>
              </a:rPr>
              <a:t>have benefited since March 2016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219784"/>
                </a:solidFill>
              </a:rPr>
              <a:t>Annual GLWA allocation of $6.5M</a:t>
            </a:r>
            <a:r>
              <a:rPr lang="en-US" dirty="0">
                <a:solidFill>
                  <a:schemeClr val="tx1"/>
                </a:solidFill>
              </a:rPr>
              <a:t>, of which nearly $3M earmarked for Detroit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326" y="1623214"/>
            <a:ext cx="2826464" cy="3657600"/>
          </a:xfrm>
          <a:prstGeom prst="rect">
            <a:avLst/>
          </a:prstGeom>
          <a:ln>
            <a:solidFill>
              <a:srgbClr val="219784"/>
            </a:solidFill>
          </a:ln>
        </p:spPr>
      </p:pic>
    </p:spTree>
    <p:extLst>
      <p:ext uri="{BB962C8B-B14F-4D97-AF65-F5344CB8AC3E}">
        <p14:creationId xmlns:p14="http://schemas.microsoft.com/office/powerpoint/2010/main" val="435008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479529-7873-EC47-BAA3-FB267C9B1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44F8-19C0-4DCB-A9D9-ABCC95B1F26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590F077-668A-014E-8A04-A74DC22BB83E}"/>
              </a:ext>
            </a:extLst>
          </p:cNvPr>
          <p:cNvSpPr txBox="1">
            <a:spLocks/>
          </p:cNvSpPr>
          <p:nvPr/>
        </p:nvSpPr>
        <p:spPr>
          <a:xfrm>
            <a:off x="449709" y="1524936"/>
            <a:ext cx="11304903" cy="461805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19784"/>
              </a:buClr>
              <a:buSzTx/>
              <a:buFontTx/>
              <a:buNone/>
              <a:tabLst/>
              <a:defRPr sz="18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19784"/>
              </a:buClr>
              <a:buFont typeface=".Lucida Grande UI Regular"/>
              <a:buChar char="▪"/>
              <a:defRPr sz="16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19784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19784"/>
              </a:buClr>
              <a:buFont typeface="Courier New" panose="02070309020205020404" pitchFamily="49" charset="0"/>
              <a:buChar char="o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19784"/>
              </a:buClr>
              <a:buFont typeface="System Font Regular"/>
              <a:buChar char="⁃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000" b="1" dirty="0">
                <a:solidFill>
                  <a:srgbClr val="219784"/>
                </a:solidFill>
              </a:rPr>
              <a:t>Income-based rate not viable in Detroit </a:t>
            </a:r>
            <a:r>
              <a:rPr lang="en-US" sz="2000" dirty="0">
                <a:solidFill>
                  <a:schemeClr val="tx1"/>
                </a:solidFill>
              </a:rPr>
              <a:t>– 30% of customers would have to bear most of the costs</a:t>
            </a:r>
          </a:p>
          <a:p>
            <a:pPr marL="971550" lvl="1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219784"/>
                </a:solidFill>
              </a:rPr>
              <a:t>State and federal legislation/funding </a:t>
            </a:r>
            <a:r>
              <a:rPr lang="en-US" sz="1800" dirty="0">
                <a:solidFill>
                  <a:schemeClr val="tx1"/>
                </a:solidFill>
              </a:rPr>
              <a:t>necessary to support reducing water bills for low-income residents</a:t>
            </a:r>
          </a:p>
          <a:p>
            <a:pPr marL="971550" lvl="1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lvl="1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lvl="1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971550" lvl="1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971550" lvl="1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971550" lvl="1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en-US" b="1" dirty="0">
              <a:solidFill>
                <a:srgbClr val="219784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b="1" dirty="0">
                <a:solidFill>
                  <a:srgbClr val="219784"/>
                </a:solidFill>
              </a:rPr>
              <a:t>American Rescue Plan </a:t>
            </a:r>
            <a:r>
              <a:rPr lang="en-US" dirty="0">
                <a:solidFill>
                  <a:schemeClr val="tx1"/>
                </a:solidFill>
              </a:rPr>
              <a:t>provides additional dollars for two existing ratepayer programs</a:t>
            </a:r>
          </a:p>
          <a:p>
            <a:pPr marL="9715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$4.5B for FY21-FY22 for Low-Income Home Energy Assistance Program (LIHEAP)</a:t>
            </a:r>
          </a:p>
          <a:p>
            <a:pPr marL="9715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19784"/>
                </a:solidFill>
              </a:rPr>
              <a:t>$500M for Low-Income Household Drinking Water and Wastewater Emergency</a:t>
            </a:r>
            <a:br>
              <a:rPr lang="en-US" b="1" dirty="0">
                <a:solidFill>
                  <a:srgbClr val="219784"/>
                </a:solidFill>
              </a:rPr>
            </a:br>
            <a:r>
              <a:rPr lang="en-US" b="1" dirty="0">
                <a:solidFill>
                  <a:srgbClr val="219784"/>
                </a:solidFill>
              </a:rPr>
              <a:t>Assistance Program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1428750" lvl="2" indent="-28575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New program provides funds to assist low-income households that are paying a high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proportion of their income for drinking water and wastewater services during the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COVID-19 Pandemic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C2A922-3EF6-46D3-9F15-FEBEE9AAC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735" y="2979817"/>
            <a:ext cx="230042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570734" y="5265817"/>
            <a:ext cx="2435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rgbClr val="219784"/>
                </a:solidFill>
                <a:latin typeface="Franklin Gothic Book" panose="020B0503020102020204" pitchFamily="34" charset="0"/>
              </a:rPr>
              <a:t>DWSD is committed to aggressive public outreach and marketing of these programs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5B6BFAF-4CF6-0E4B-A32F-B0726C624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9"/>
            <a:ext cx="11413958" cy="1195303"/>
          </a:xfrm>
        </p:spPr>
        <p:txBody>
          <a:bodyPr>
            <a:normAutofit/>
          </a:bodyPr>
          <a:lstStyle/>
          <a:p>
            <a:r>
              <a:rPr lang="en-US" sz="4000" dirty="0"/>
              <a:t>Long-Term Affordability Dependent on</a:t>
            </a:r>
            <a:br>
              <a:rPr lang="en-US" sz="4000" dirty="0"/>
            </a:br>
            <a:r>
              <a:rPr lang="en-US" sz="4000" dirty="0"/>
              <a:t>State and Federal Funding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283975"/>
              </p:ext>
            </p:extLst>
          </p:nvPr>
        </p:nvGraphicFramePr>
        <p:xfrm>
          <a:off x="894021" y="2382701"/>
          <a:ext cx="5486400" cy="2168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46664587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8182203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25575027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946823912"/>
                    </a:ext>
                  </a:extLst>
                </a:gridCol>
              </a:tblGrid>
              <a:tr h="2551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Franklin Gothic Book" panose="020B0503020102020204" pitchFamily="34" charset="0"/>
                        </a:rPr>
                        <a:t>Detroit</a:t>
                      </a:r>
                    </a:p>
                  </a:txBody>
                  <a:tcPr>
                    <a:solidFill>
                      <a:srgbClr val="06353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Franklin Gothic Book" panose="020B0503020102020204" pitchFamily="34" charset="0"/>
                        </a:rPr>
                        <a:t>Philadelphia</a:t>
                      </a:r>
                    </a:p>
                  </a:txBody>
                  <a:tcPr>
                    <a:solidFill>
                      <a:srgbClr val="06353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Franklin Gothic Book" panose="020B0503020102020204" pitchFamily="34" charset="0"/>
                        </a:rPr>
                        <a:t>Baltimore</a:t>
                      </a:r>
                    </a:p>
                  </a:txBody>
                  <a:tcPr>
                    <a:solidFill>
                      <a:srgbClr val="06353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Franklin Gothic Book" panose="020B0503020102020204" pitchFamily="34" charset="0"/>
                        </a:rPr>
                        <a:t>Chicago</a:t>
                      </a:r>
                    </a:p>
                  </a:txBody>
                  <a:tcPr>
                    <a:solidFill>
                      <a:srgbClr val="0635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865161"/>
                  </a:ext>
                </a:extLst>
              </a:tr>
              <a:tr h="27945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Total Population (U.S. Census)</a:t>
                      </a:r>
                    </a:p>
                  </a:txBody>
                  <a:tcPr>
                    <a:solidFill>
                      <a:srgbClr val="2197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9048607"/>
                  </a:ext>
                </a:extLst>
              </a:tr>
              <a:tr h="2794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Franklin Gothic Book" panose="020B0503020102020204" pitchFamily="34" charset="0"/>
                        </a:rPr>
                        <a:t>680,000</a:t>
                      </a:r>
                    </a:p>
                  </a:txBody>
                  <a:tcPr>
                    <a:solidFill>
                      <a:srgbClr val="8FCF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Franklin Gothic Book" panose="020B0503020102020204" pitchFamily="34" charset="0"/>
                        </a:rPr>
                        <a:t>1,600,000</a:t>
                      </a:r>
                    </a:p>
                  </a:txBody>
                  <a:tcPr>
                    <a:solidFill>
                      <a:srgbClr val="8FCF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Franklin Gothic Book" panose="020B0503020102020204" pitchFamily="34" charset="0"/>
                        </a:rPr>
                        <a:t>620,000</a:t>
                      </a:r>
                    </a:p>
                  </a:txBody>
                  <a:tcPr>
                    <a:solidFill>
                      <a:srgbClr val="8FCF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Franklin Gothic Book" panose="020B0503020102020204" pitchFamily="34" charset="0"/>
                        </a:rPr>
                        <a:t>8,800,000</a:t>
                      </a:r>
                    </a:p>
                  </a:txBody>
                  <a:tcPr>
                    <a:solidFill>
                      <a:srgbClr val="8FCF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353931"/>
                  </a:ext>
                </a:extLst>
              </a:tr>
              <a:tr h="27945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Percentage of Households At</a:t>
                      </a:r>
                      <a:r>
                        <a:rPr lang="en-US" sz="1400" b="1" baseline="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or Below </a:t>
                      </a:r>
                      <a:r>
                        <a:rPr lang="en-US" sz="1400" b="1" u="sng" baseline="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200%</a:t>
                      </a:r>
                      <a:r>
                        <a:rPr lang="en-US" sz="1400" b="1" baseline="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of Federal Poverty Level*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rgbClr val="2197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409493"/>
                  </a:ext>
                </a:extLst>
              </a:tr>
              <a:tr h="2794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Franklin Gothic Book" panose="020B0503020102020204" pitchFamily="34" charset="0"/>
                        </a:rPr>
                        <a:t>73%</a:t>
                      </a:r>
                    </a:p>
                  </a:txBody>
                  <a:tcPr>
                    <a:solidFill>
                      <a:srgbClr val="8FCF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>
                    <a:solidFill>
                      <a:srgbClr val="8FCF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>
                    <a:solidFill>
                      <a:srgbClr val="8FCF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>
                    <a:solidFill>
                      <a:srgbClr val="8FCF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345341"/>
                  </a:ext>
                </a:extLst>
              </a:tr>
              <a:tr h="279450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Percentage of Households At</a:t>
                      </a:r>
                      <a:r>
                        <a:rPr lang="en-US" sz="1400" b="1" baseline="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or Below the Federal Poverty Level*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rgbClr val="2197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2579888"/>
                  </a:ext>
                </a:extLst>
              </a:tr>
              <a:tr h="33999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>
                    <a:solidFill>
                      <a:srgbClr val="8FCF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>
                    <a:solidFill>
                      <a:srgbClr val="8FCF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>
                    <a:solidFill>
                      <a:srgbClr val="8FCF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>
                    <a:solidFill>
                      <a:srgbClr val="8FCF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797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8172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891" y="3724760"/>
            <a:ext cx="3200400" cy="3031067"/>
          </a:xfrm>
          <a:prstGeom prst="rect">
            <a:avLst/>
          </a:prstGeom>
          <a:ln w="28575">
            <a:solidFill>
              <a:srgbClr val="219784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B6BFAF-4CF6-0E4B-A32F-B0726C624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DWSD Capital Improvement Program Update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479529-7873-EC47-BAA3-FB267C9B1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44F8-19C0-4DCB-A9D9-ABCC95B1F26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590F077-668A-014E-8A04-A74DC22BB83E}"/>
              </a:ext>
            </a:extLst>
          </p:cNvPr>
          <p:cNvSpPr txBox="1">
            <a:spLocks/>
          </p:cNvSpPr>
          <p:nvPr/>
        </p:nvSpPr>
        <p:spPr>
          <a:xfrm>
            <a:off x="566255" y="1312994"/>
            <a:ext cx="10972029" cy="406700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19784"/>
              </a:buClr>
              <a:buSzTx/>
              <a:buFontTx/>
              <a:buNone/>
              <a:tabLst/>
              <a:defRPr sz="18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19784"/>
              </a:buClr>
              <a:buFont typeface=".Lucida Grande UI Regular"/>
              <a:buChar char="▪"/>
              <a:defRPr sz="16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19784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19784"/>
              </a:buClr>
              <a:buFont typeface="Courier New" panose="02070309020205020404" pitchFamily="49" charset="0"/>
              <a:buChar char="o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19784"/>
              </a:buClr>
              <a:buFont typeface="System Font Regular"/>
              <a:buChar char="⁃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000" dirty="0"/>
              <a:t>DWSD has invested </a:t>
            </a:r>
            <a:r>
              <a:rPr lang="en-US" sz="2000" b="1" dirty="0">
                <a:solidFill>
                  <a:srgbClr val="219784"/>
                </a:solidFill>
              </a:rPr>
              <a:t>$200M in capital improvement projects since 2019</a:t>
            </a:r>
          </a:p>
          <a:p>
            <a:pPr marL="971550" lvl="1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Water main, hydrant and lead service line replacement</a:t>
            </a:r>
          </a:p>
          <a:p>
            <a:pPr marL="971550" lvl="1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Sewer lining and replacement</a:t>
            </a:r>
          </a:p>
          <a:p>
            <a:pPr marL="971550" lvl="1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Green Stormwater Infrastructure installations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000" b="1" dirty="0">
                <a:solidFill>
                  <a:srgbClr val="219784"/>
                </a:solidFill>
              </a:rPr>
              <a:t>Condition assessments </a:t>
            </a:r>
            <a:r>
              <a:rPr lang="en-US" sz="2000" dirty="0"/>
              <a:t>and other data are used to</a:t>
            </a:r>
            <a:br>
              <a:rPr lang="en-US" sz="2000" dirty="0"/>
            </a:br>
            <a:r>
              <a:rPr lang="en-US" sz="2000" dirty="0"/>
              <a:t>determine necessary upgrades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000" dirty="0"/>
              <a:t>DWSD and our contractors have:</a:t>
            </a:r>
          </a:p>
          <a:p>
            <a:pPr marL="9715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Replaced </a:t>
            </a:r>
            <a:r>
              <a:rPr lang="en-US" sz="1800" b="1" dirty="0">
                <a:solidFill>
                  <a:srgbClr val="219784"/>
                </a:solidFill>
              </a:rPr>
              <a:t>66 miles </a:t>
            </a:r>
            <a:r>
              <a:rPr lang="en-US" sz="1800" dirty="0"/>
              <a:t>of water main and</a:t>
            </a:r>
            <a:br>
              <a:rPr lang="en-US" sz="1800" dirty="0"/>
            </a:br>
            <a:r>
              <a:rPr lang="en-US" sz="1800" dirty="0"/>
              <a:t>more than </a:t>
            </a:r>
            <a:r>
              <a:rPr lang="en-US" sz="1800" b="1" dirty="0">
                <a:solidFill>
                  <a:srgbClr val="219784"/>
                </a:solidFill>
              </a:rPr>
              <a:t>1,155 lead service lines</a:t>
            </a:r>
          </a:p>
          <a:p>
            <a:pPr marL="9715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Replaced or lined </a:t>
            </a:r>
            <a:r>
              <a:rPr lang="en-US" sz="1800" b="1" dirty="0">
                <a:solidFill>
                  <a:srgbClr val="219784"/>
                </a:solidFill>
              </a:rPr>
              <a:t>50 miles</a:t>
            </a:r>
            <a:r>
              <a:rPr lang="en-US" sz="1800" dirty="0"/>
              <a:t> of</a:t>
            </a:r>
            <a:br>
              <a:rPr lang="en-US" sz="1800" dirty="0"/>
            </a:br>
            <a:r>
              <a:rPr lang="en-US" sz="1800" dirty="0"/>
              <a:t>sewer collection piping</a:t>
            </a:r>
          </a:p>
          <a:p>
            <a:pPr marL="9715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Installed </a:t>
            </a:r>
            <a:r>
              <a:rPr lang="en-US" sz="1800" b="1" dirty="0">
                <a:solidFill>
                  <a:srgbClr val="219784"/>
                </a:solidFill>
              </a:rPr>
              <a:t>11 bioretention gardens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DWSD crews also performing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rgbClr val="219784"/>
                </a:solidFill>
              </a:rPr>
              <a:t>preventative maintenance tasks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8" r="5205"/>
          <a:stretch/>
        </p:blipFill>
        <p:spPr>
          <a:xfrm rot="5400000">
            <a:off x="7288168" y="2380126"/>
            <a:ext cx="3021106" cy="2743200"/>
          </a:xfrm>
          <a:prstGeom prst="rect">
            <a:avLst/>
          </a:prstGeom>
          <a:ln w="28575">
            <a:solidFill>
              <a:srgbClr val="219784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84"/>
          <a:stretch/>
        </p:blipFill>
        <p:spPr>
          <a:xfrm rot="5400000">
            <a:off x="9173107" y="1737307"/>
            <a:ext cx="3120513" cy="2743200"/>
          </a:xfrm>
          <a:prstGeom prst="rect">
            <a:avLst/>
          </a:prstGeom>
          <a:ln w="28575">
            <a:solidFill>
              <a:srgbClr val="219784"/>
            </a:solidFill>
          </a:ln>
        </p:spPr>
      </p:pic>
    </p:spTree>
    <p:extLst>
      <p:ext uri="{BB962C8B-B14F-4D97-AF65-F5344CB8AC3E}">
        <p14:creationId xmlns:p14="http://schemas.microsoft.com/office/powerpoint/2010/main" val="1206573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6BFAF-4CF6-0E4B-A32F-B0726C624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9"/>
            <a:ext cx="11413958" cy="1159565"/>
          </a:xfrm>
        </p:spPr>
        <p:txBody>
          <a:bodyPr>
            <a:normAutofit/>
          </a:bodyPr>
          <a:lstStyle/>
          <a:p>
            <a:r>
              <a:rPr lang="en-US" sz="4000" dirty="0"/>
              <a:t>DWSD Construction in District One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479529-7873-EC47-BAA3-FB267C9B1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7958" y="6292271"/>
            <a:ext cx="2743200" cy="365125"/>
          </a:xfrm>
        </p:spPr>
        <p:txBody>
          <a:bodyPr/>
          <a:lstStyle/>
          <a:p>
            <a:fld id="{F54644F8-19C0-4DCB-A9D9-ABCC95B1F26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1287" y="1476675"/>
            <a:ext cx="7646241" cy="3879321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219784"/>
                </a:solidFill>
              </a:rPr>
              <a:t>North Rosedale Park Water and Sewer Upgrades </a:t>
            </a:r>
            <a:r>
              <a:rPr lang="en-US" sz="2000" b="0" dirty="0">
                <a:solidFill>
                  <a:schemeClr val="tx1"/>
                </a:solidFill>
              </a:rPr>
              <a:t>in progress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219784"/>
                </a:solidFill>
              </a:rPr>
              <a:t>Charles Wright Academy Green Stormwater Infrastructure Project </a:t>
            </a:r>
            <a:r>
              <a:rPr lang="en-US" sz="2000" b="0" dirty="0">
                <a:solidFill>
                  <a:schemeClr val="tx1"/>
                </a:solidFill>
              </a:rPr>
              <a:t>starts this month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219784"/>
                </a:solidFill>
              </a:rPr>
              <a:t>Sewer Connection Repairs and Lining in Minock Park </a:t>
            </a:r>
            <a:r>
              <a:rPr lang="en-US" sz="2000" b="0" dirty="0">
                <a:solidFill>
                  <a:schemeClr val="tx1"/>
                </a:solidFill>
              </a:rPr>
              <a:t>this summer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219784"/>
                </a:solidFill>
              </a:rPr>
              <a:t>Other Areas with Water System Upgrades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b="0" dirty="0"/>
              <a:t>Schoolcraft from Asbury Park to Grand River (near completion)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b="0" dirty="0"/>
              <a:t>Southfield Service Drive between Pembroke and Seven Mile</a:t>
            </a:r>
            <a:br>
              <a:rPr lang="en-US" b="0" dirty="0"/>
            </a:br>
            <a:r>
              <a:rPr lang="en-US" b="0" dirty="0"/>
              <a:t>(start date TBD in 2021)</a:t>
            </a:r>
            <a:endParaRPr lang="en-US" sz="3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219784"/>
                </a:solidFill>
              </a:rPr>
              <a:t>Water Upgrades coming to six neighborhoods </a:t>
            </a:r>
            <a:r>
              <a:rPr lang="en-US" sz="2000" b="0" dirty="0">
                <a:solidFill>
                  <a:schemeClr val="tx1"/>
                </a:solidFill>
              </a:rPr>
              <a:t>starts</a:t>
            </a:r>
            <a:br>
              <a:rPr lang="en-US" sz="2000" b="0" dirty="0">
                <a:solidFill>
                  <a:schemeClr val="tx1"/>
                </a:solidFill>
              </a:rPr>
            </a:br>
            <a:r>
              <a:rPr lang="en-US" sz="2000" b="0" dirty="0">
                <a:solidFill>
                  <a:schemeClr val="tx1"/>
                </a:solidFill>
              </a:rPr>
              <a:t>this summer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/>
              <a:t>Evergreen-Lasher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/>
              <a:t>McNichols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/>
              <a:t>Miller Grove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/>
              <a:t>Minock Park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/>
              <a:t>Riverdale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/>
              <a:t>Rosedale Park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4" r="17496"/>
          <a:stretch/>
        </p:blipFill>
        <p:spPr>
          <a:xfrm>
            <a:off x="8247528" y="1555377"/>
            <a:ext cx="3724835" cy="2743200"/>
          </a:xfrm>
          <a:prstGeom prst="rect">
            <a:avLst/>
          </a:prstGeom>
          <a:ln w="28575">
            <a:solidFill>
              <a:srgbClr val="219784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 b="20421"/>
          <a:stretch/>
        </p:blipFill>
        <p:spPr>
          <a:xfrm>
            <a:off x="7230847" y="3914196"/>
            <a:ext cx="4274347" cy="2743200"/>
          </a:xfrm>
          <a:prstGeom prst="rect">
            <a:avLst/>
          </a:prstGeom>
          <a:ln w="28575">
            <a:solidFill>
              <a:srgbClr val="219784"/>
            </a:solidFill>
          </a:ln>
        </p:spPr>
      </p:pic>
    </p:spTree>
    <p:extLst>
      <p:ext uri="{BB962C8B-B14F-4D97-AF65-F5344CB8AC3E}">
        <p14:creationId xmlns:p14="http://schemas.microsoft.com/office/powerpoint/2010/main" val="903766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590F077-668A-014E-8A04-A74DC22BB83E}"/>
              </a:ext>
            </a:extLst>
          </p:cNvPr>
          <p:cNvSpPr txBox="1">
            <a:spLocks/>
          </p:cNvSpPr>
          <p:nvPr/>
        </p:nvSpPr>
        <p:spPr>
          <a:xfrm>
            <a:off x="566254" y="1599865"/>
            <a:ext cx="9725228" cy="406700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19784"/>
              </a:buClr>
              <a:buSzTx/>
              <a:buFontTx/>
              <a:buNone/>
              <a:tabLst/>
              <a:defRPr sz="18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19784"/>
              </a:buClr>
              <a:buFont typeface=".Lucida Grande UI Regular"/>
              <a:buChar char="▪"/>
              <a:defRPr sz="16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19784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19784"/>
              </a:buClr>
              <a:buFont typeface="Courier New" panose="02070309020205020404" pitchFamily="49" charset="0"/>
              <a:buChar char="o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19784"/>
              </a:buClr>
              <a:buFont typeface="System Font Regular"/>
              <a:buChar char="⁃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This summer, </a:t>
            </a:r>
            <a:r>
              <a:rPr lang="en-US" b="1" dirty="0">
                <a:solidFill>
                  <a:srgbClr val="219784"/>
                </a:solidFill>
              </a:rPr>
              <a:t>DWSD and Wachs Water Services, will perform water main condition assessments</a:t>
            </a:r>
            <a:endParaRPr lang="en-US" dirty="0"/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The</a:t>
            </a:r>
            <a:r>
              <a:rPr lang="en-US" b="1" dirty="0">
                <a:solidFill>
                  <a:srgbClr val="219784"/>
                </a:solidFill>
              </a:rPr>
              <a:t> project </a:t>
            </a:r>
            <a:r>
              <a:rPr lang="en-US" dirty="0"/>
              <a:t>will consist of </a:t>
            </a:r>
            <a:r>
              <a:rPr lang="en-US" b="1" dirty="0">
                <a:solidFill>
                  <a:srgbClr val="219784"/>
                </a:solidFill>
              </a:rPr>
              <a:t>maintenance inspections and data collection</a:t>
            </a:r>
            <a:endParaRPr lang="en-US" dirty="0"/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dirty="0"/>
              <a:t>Assessments </a:t>
            </a:r>
            <a:r>
              <a:rPr lang="en-US" b="1" dirty="0">
                <a:solidFill>
                  <a:srgbClr val="219784"/>
                </a:solidFill>
              </a:rPr>
              <a:t>includes water main leak detection and hydrant flushing</a:t>
            </a:r>
            <a:r>
              <a:rPr lang="en-US" dirty="0"/>
              <a:t> which should </a:t>
            </a:r>
            <a:r>
              <a:rPr lang="en-US" u="sng" dirty="0"/>
              <a:t>not</a:t>
            </a:r>
            <a:r>
              <a:rPr lang="en-US" dirty="0"/>
              <a:t> cause</a:t>
            </a:r>
            <a:br>
              <a:rPr lang="en-US" dirty="0"/>
            </a:br>
            <a:r>
              <a:rPr lang="en-US" dirty="0"/>
              <a:t>water service interruptions to residents</a:t>
            </a:r>
          </a:p>
          <a:p>
            <a:pPr marL="971550" lvl="1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19784"/>
                </a:solidFill>
              </a:rPr>
              <a:t>Leaks will be recorded and a DWSD Service Request</a:t>
            </a:r>
            <a:r>
              <a:rPr lang="en-US" dirty="0"/>
              <a:t> will be created for</a:t>
            </a:r>
            <a:br>
              <a:rPr lang="en-US" dirty="0"/>
            </a:br>
            <a:r>
              <a:rPr lang="en-US" dirty="0"/>
              <a:t>DWSD Field Services to investigate immediately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dirty="0"/>
              <a:t>Residents will receive </a:t>
            </a:r>
            <a:r>
              <a:rPr lang="en-US" b="1" dirty="0">
                <a:solidFill>
                  <a:srgbClr val="219784"/>
                </a:solidFill>
              </a:rPr>
              <a:t>door hanger notifications </a:t>
            </a:r>
            <a:r>
              <a:rPr lang="en-US" dirty="0"/>
              <a:t>and other</a:t>
            </a:r>
            <a:br>
              <a:rPr lang="en-US" dirty="0"/>
            </a:br>
            <a:r>
              <a:rPr lang="en-US" dirty="0"/>
              <a:t>communication prior to work in their neighborhood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dirty="0"/>
              <a:t>Work will </a:t>
            </a:r>
            <a:r>
              <a:rPr lang="en-US" b="1" dirty="0">
                <a:solidFill>
                  <a:srgbClr val="219784"/>
                </a:solidFill>
              </a:rPr>
              <a:t>generally be performed 7 a.m. to 7 p.m. on weekdays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dirty="0"/>
              <a:t>Assessments will </a:t>
            </a:r>
            <a:r>
              <a:rPr lang="en-US" b="1" dirty="0">
                <a:solidFill>
                  <a:srgbClr val="219784"/>
                </a:solidFill>
              </a:rPr>
              <a:t>indicate what needs to be repaired</a:t>
            </a:r>
            <a:br>
              <a:rPr lang="en-US" b="1" dirty="0">
                <a:solidFill>
                  <a:srgbClr val="219784"/>
                </a:solidFill>
              </a:rPr>
            </a:br>
            <a:r>
              <a:rPr lang="en-US" b="1" dirty="0">
                <a:solidFill>
                  <a:srgbClr val="219784"/>
                </a:solidFill>
              </a:rPr>
              <a:t>or replaced</a:t>
            </a:r>
            <a:r>
              <a:rPr lang="en-US" dirty="0"/>
              <a:t> – </a:t>
            </a:r>
            <a:r>
              <a:rPr lang="en-US" u="sng" dirty="0"/>
              <a:t>not</a:t>
            </a:r>
            <a:r>
              <a:rPr lang="en-US" dirty="0"/>
              <a:t> all water mains will need to be replaced</a:t>
            </a:r>
            <a:endParaRPr lang="en-US" dirty="0">
              <a:solidFill>
                <a:srgbClr val="219784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B6BFAF-4CF6-0E4B-A32F-B0726C624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DWSD Water System Assessments in</a:t>
            </a:r>
            <a:br>
              <a:rPr lang="en-US" sz="4000" dirty="0"/>
            </a:br>
            <a:r>
              <a:rPr lang="en-US" sz="4000" dirty="0"/>
              <a:t>39 Neighborhoods including District 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479529-7873-EC47-BAA3-FB267C9B1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44F8-19C0-4DCB-A9D9-ABCC95B1F26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749" y="4603277"/>
            <a:ext cx="1689100" cy="2112645"/>
          </a:xfrm>
          <a:prstGeom prst="rect">
            <a:avLst/>
          </a:prstGeom>
          <a:noFill/>
          <a:ln w="28575">
            <a:solidFill>
              <a:srgbClr val="219784"/>
            </a:solidFill>
          </a:ln>
          <a:effectLst/>
        </p:spPr>
      </p:pic>
      <p:pic>
        <p:nvPicPr>
          <p:cNvPr id="12" name="Picture 1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9"/>
          <a:stretch/>
        </p:blipFill>
        <p:spPr bwMode="auto">
          <a:xfrm>
            <a:off x="10291482" y="1599865"/>
            <a:ext cx="1579676" cy="2465705"/>
          </a:xfrm>
          <a:prstGeom prst="rect">
            <a:avLst/>
          </a:prstGeom>
          <a:noFill/>
          <a:ln w="28575">
            <a:solidFill>
              <a:srgbClr val="219784"/>
            </a:solidFill>
          </a:ln>
          <a:effectLst/>
        </p:spPr>
      </p:pic>
      <p:pic>
        <p:nvPicPr>
          <p:cNvPr id="13" name="Picture 12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" t="3144" r="3033" b="2851"/>
          <a:stretch/>
        </p:blipFill>
        <p:spPr bwMode="auto">
          <a:xfrm>
            <a:off x="8763498" y="3244787"/>
            <a:ext cx="2012429" cy="1510259"/>
          </a:xfrm>
          <a:prstGeom prst="rect">
            <a:avLst/>
          </a:prstGeom>
          <a:noFill/>
          <a:ln w="28575">
            <a:solidFill>
              <a:srgbClr val="219784"/>
            </a:solidFill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723" y="3915041"/>
            <a:ext cx="950187" cy="2743200"/>
          </a:xfrm>
          <a:prstGeom prst="rect">
            <a:avLst/>
          </a:prstGeom>
          <a:ln w="28575">
            <a:solidFill>
              <a:srgbClr val="219784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154" y="3793687"/>
            <a:ext cx="949569" cy="2743200"/>
          </a:xfrm>
          <a:prstGeom prst="rect">
            <a:avLst/>
          </a:prstGeom>
          <a:ln w="28575">
            <a:solidFill>
              <a:srgbClr val="219784"/>
            </a:solidFill>
          </a:ln>
        </p:spPr>
      </p:pic>
    </p:spTree>
    <p:extLst>
      <p:ext uri="{BB962C8B-B14F-4D97-AF65-F5344CB8AC3E}">
        <p14:creationId xmlns:p14="http://schemas.microsoft.com/office/powerpoint/2010/main" val="2965385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46898</TotalTime>
  <Words>944</Words>
  <Application>Microsoft Macintosh PowerPoint</Application>
  <PresentationFormat>Widescreen</PresentationFormat>
  <Paragraphs>138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.Lucida Grande UI Regular</vt:lpstr>
      <vt:lpstr>Arial</vt:lpstr>
      <vt:lpstr>BentonSans Bold</vt:lpstr>
      <vt:lpstr>BentonSans Book</vt:lpstr>
      <vt:lpstr>Calibri</vt:lpstr>
      <vt:lpstr>Courier New</vt:lpstr>
      <vt:lpstr>Franklin Gothic Book</vt:lpstr>
      <vt:lpstr>Franklin Gothic Demi</vt:lpstr>
      <vt:lpstr>Franklin Gothic Demi Cond</vt:lpstr>
      <vt:lpstr>Franklin Gothic Medium</vt:lpstr>
      <vt:lpstr>Impact</vt:lpstr>
      <vt:lpstr>System Font Regular</vt:lpstr>
      <vt:lpstr>Wingdings</vt:lpstr>
      <vt:lpstr>Office Theme</vt:lpstr>
      <vt:lpstr>DWSD Update for District One</vt:lpstr>
      <vt:lpstr>DWSD Update for District One</vt:lpstr>
      <vt:lpstr>Water and Sewer Rates</vt:lpstr>
      <vt:lpstr>COVID-19 Response</vt:lpstr>
      <vt:lpstr>Customer Affordability Programs</vt:lpstr>
      <vt:lpstr>Long-Term Affordability Dependent on State and Federal Funding</vt:lpstr>
      <vt:lpstr>DWSD Capital Improvement Program Update</vt:lpstr>
      <vt:lpstr>DWSD Construction in District One</vt:lpstr>
      <vt:lpstr>DWSD Water System Assessments in 39 Neighborhoods including District One</vt:lpstr>
      <vt:lpstr>Questions?</vt:lpstr>
      <vt:lpstr>PowerPoint Presentation</vt:lpstr>
    </vt:vector>
  </TitlesOfParts>
  <Company>Detroit Water and Sewerage Department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Peckinpaugh</dc:creator>
  <cp:lastModifiedBy>Reginald Alexander</cp:lastModifiedBy>
  <cp:revision>825</cp:revision>
  <cp:lastPrinted>2019-01-25T21:24:34Z</cp:lastPrinted>
  <dcterms:created xsi:type="dcterms:W3CDTF">2016-05-31T14:31:48Z</dcterms:created>
  <dcterms:modified xsi:type="dcterms:W3CDTF">2021-04-23T20:28:48Z</dcterms:modified>
</cp:coreProperties>
</file>