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84">
          <p15:clr>
            <a:srgbClr val="A4A3A4"/>
          </p15:clr>
        </p15:guide>
        <p15:guide id="2" pos="2880">
          <p15:clr>
            <a:srgbClr val="A4A3A4"/>
          </p15:clr>
        </p15:guide>
        <p15:guide id="3" pos="7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94663"/>
  </p:normalViewPr>
  <p:slideViewPr>
    <p:cSldViewPr snapToGrid="0">
      <p:cViewPr varScale="1">
        <p:scale>
          <a:sx n="156" d="100"/>
          <a:sy n="156" d="100"/>
        </p:scale>
        <p:origin x="296" y="176"/>
      </p:cViewPr>
      <p:guideLst>
        <p:guide orient="horz" pos="1584"/>
        <p:guide pos="2880"/>
        <p:guide pos="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462d1c99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462d1c99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d340cd2898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d340cd289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340cd2898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d340cd2898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340cd2898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340cd289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d340cd289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d340cd289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340cd289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340cd289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340cd289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340cd289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340cd289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d340cd289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d340cd2898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d340cd289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340cd2898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d340cd2898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340cd2898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340cd289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r="-10926" b="-10926"/>
          <a:stretch/>
        </p:blipFill>
        <p:spPr>
          <a:xfrm>
            <a:off x="577300" y="418425"/>
            <a:ext cx="6617474" cy="4673325"/>
          </a:xfrm>
          <a:prstGeom prst="rect">
            <a:avLst/>
          </a:prstGeom>
          <a:noFill/>
          <a:ln>
            <a:noFill/>
          </a:ln>
        </p:spPr>
      </p:pic>
      <p:sp>
        <p:nvSpPr>
          <p:cNvPr id="55" name="Google Shape;55;p13"/>
          <p:cNvSpPr txBox="1"/>
          <p:nvPr/>
        </p:nvSpPr>
        <p:spPr>
          <a:xfrm>
            <a:off x="6562050" y="1916288"/>
            <a:ext cx="2530800" cy="1677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a:solidFill>
                  <a:schemeClr val="dk1"/>
                </a:solidFill>
              </a:rPr>
              <a:t>Brilliant Detroit </a:t>
            </a:r>
            <a:endParaRPr sz="1900" b="1">
              <a:solidFill>
                <a:schemeClr val="dk1"/>
              </a:solidFill>
            </a:endParaRPr>
          </a:p>
          <a:p>
            <a:pPr marL="0" lvl="0" indent="0" algn="ctr" rtl="0">
              <a:spcBef>
                <a:spcPts val="0"/>
              </a:spcBef>
              <a:spcAft>
                <a:spcPts val="0"/>
              </a:spcAft>
              <a:buNone/>
            </a:pPr>
            <a:r>
              <a:rPr lang="en" sz="1900" b="1">
                <a:solidFill>
                  <a:schemeClr val="dk1"/>
                </a:solidFill>
              </a:rPr>
              <a:t>Brightmoor House </a:t>
            </a:r>
            <a:endParaRPr sz="1900" b="1">
              <a:solidFill>
                <a:schemeClr val="dk1"/>
              </a:solidFill>
            </a:endParaRPr>
          </a:p>
          <a:p>
            <a:pPr marL="0" lvl="0" indent="0" algn="ctr" rtl="0">
              <a:spcBef>
                <a:spcPts val="0"/>
              </a:spcBef>
              <a:spcAft>
                <a:spcPts val="0"/>
              </a:spcAft>
              <a:buClr>
                <a:schemeClr val="dk1"/>
              </a:buClr>
              <a:buSzPts val="1100"/>
              <a:buFont typeface="Arial"/>
              <a:buNone/>
            </a:pPr>
            <a:r>
              <a:rPr lang="en" sz="1900" b="1">
                <a:solidFill>
                  <a:schemeClr val="dk1"/>
                </a:solidFill>
              </a:rPr>
              <a:t>15509 Heyden St. </a:t>
            </a:r>
            <a:endParaRPr sz="1900" b="1">
              <a:solidFill>
                <a:schemeClr val="dk1"/>
              </a:solidFill>
            </a:endParaRPr>
          </a:p>
          <a:p>
            <a:pPr marL="0" lvl="0" indent="0" algn="ctr" rtl="0">
              <a:spcBef>
                <a:spcPts val="0"/>
              </a:spcBef>
              <a:spcAft>
                <a:spcPts val="0"/>
              </a:spcAft>
              <a:buClr>
                <a:schemeClr val="dk1"/>
              </a:buClr>
              <a:buSzPts val="1100"/>
              <a:buFont typeface="Arial"/>
              <a:buNone/>
            </a:pPr>
            <a:r>
              <a:rPr lang="en" sz="1900" b="1">
                <a:solidFill>
                  <a:schemeClr val="dk1"/>
                </a:solidFill>
              </a:rPr>
              <a:t>Detroit, MI 48223</a:t>
            </a:r>
            <a:endParaRPr sz="1900" b="1">
              <a:solidFill>
                <a:schemeClr val="dk1"/>
              </a:solidFill>
            </a:endParaRPr>
          </a:p>
          <a:p>
            <a:pPr marL="0" lvl="0" indent="0" algn="l" rtl="0">
              <a:spcBef>
                <a:spcPts val="0"/>
              </a:spcBef>
              <a:spcAft>
                <a:spcPts val="0"/>
              </a:spcAft>
              <a:buNone/>
            </a:pPr>
            <a:endParaRPr sz="21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2"/>
          <p:cNvPicPr preferRelativeResize="0"/>
          <p:nvPr/>
        </p:nvPicPr>
        <p:blipFill>
          <a:blip r:embed="rId3">
            <a:alphaModFix/>
          </a:blip>
          <a:stretch>
            <a:fillRect/>
          </a:stretch>
        </p:blipFill>
        <p:spPr>
          <a:xfrm>
            <a:off x="2744525" y="2859000"/>
            <a:ext cx="1180808" cy="1567625"/>
          </a:xfrm>
          <a:prstGeom prst="rect">
            <a:avLst/>
          </a:prstGeom>
          <a:noFill/>
          <a:ln>
            <a:noFill/>
          </a:ln>
        </p:spPr>
      </p:pic>
      <p:pic>
        <p:nvPicPr>
          <p:cNvPr id="140" name="Google Shape;140;p22"/>
          <p:cNvPicPr preferRelativeResize="0"/>
          <p:nvPr/>
        </p:nvPicPr>
        <p:blipFill>
          <a:blip r:embed="rId4">
            <a:alphaModFix/>
          </a:blip>
          <a:stretch>
            <a:fillRect/>
          </a:stretch>
        </p:blipFill>
        <p:spPr>
          <a:xfrm>
            <a:off x="585175" y="2859002"/>
            <a:ext cx="2082725" cy="1567625"/>
          </a:xfrm>
          <a:prstGeom prst="rect">
            <a:avLst/>
          </a:prstGeom>
          <a:noFill/>
          <a:ln>
            <a:noFill/>
          </a:ln>
        </p:spPr>
      </p:pic>
      <p:pic>
        <p:nvPicPr>
          <p:cNvPr id="141" name="Google Shape;141;p22"/>
          <p:cNvPicPr preferRelativeResize="0"/>
          <p:nvPr/>
        </p:nvPicPr>
        <p:blipFill rotWithShape="1">
          <a:blip r:embed="rId5">
            <a:alphaModFix/>
          </a:blip>
          <a:srcRect t="20783" b="16520"/>
          <a:stretch/>
        </p:blipFill>
        <p:spPr>
          <a:xfrm>
            <a:off x="5669380" y="2928273"/>
            <a:ext cx="1276470" cy="1429100"/>
          </a:xfrm>
          <a:prstGeom prst="rect">
            <a:avLst/>
          </a:prstGeom>
          <a:noFill/>
          <a:ln>
            <a:noFill/>
          </a:ln>
        </p:spPr>
      </p:pic>
      <p:pic>
        <p:nvPicPr>
          <p:cNvPr id="142" name="Google Shape;142;p22"/>
          <p:cNvPicPr preferRelativeResize="0"/>
          <p:nvPr/>
        </p:nvPicPr>
        <p:blipFill rotWithShape="1">
          <a:blip r:embed="rId6">
            <a:alphaModFix/>
          </a:blip>
          <a:srcRect t="22007" b="24104"/>
          <a:stretch/>
        </p:blipFill>
        <p:spPr>
          <a:xfrm>
            <a:off x="4227850" y="2947171"/>
            <a:ext cx="1441531" cy="1391283"/>
          </a:xfrm>
          <a:prstGeom prst="rect">
            <a:avLst/>
          </a:prstGeom>
          <a:noFill/>
          <a:ln>
            <a:noFill/>
          </a:ln>
        </p:spPr>
      </p:pic>
      <p:pic>
        <p:nvPicPr>
          <p:cNvPr id="143" name="Google Shape;143;p22"/>
          <p:cNvPicPr preferRelativeResize="0"/>
          <p:nvPr/>
        </p:nvPicPr>
        <p:blipFill>
          <a:blip r:embed="rId7">
            <a:alphaModFix/>
          </a:blip>
          <a:stretch>
            <a:fillRect/>
          </a:stretch>
        </p:blipFill>
        <p:spPr>
          <a:xfrm>
            <a:off x="630040" y="1002275"/>
            <a:ext cx="1665200" cy="1665200"/>
          </a:xfrm>
          <a:prstGeom prst="rect">
            <a:avLst/>
          </a:prstGeom>
          <a:noFill/>
          <a:ln>
            <a:noFill/>
          </a:ln>
        </p:spPr>
      </p:pic>
      <p:sp>
        <p:nvSpPr>
          <p:cNvPr id="144" name="Google Shape;144;p22"/>
          <p:cNvSpPr txBox="1"/>
          <p:nvPr/>
        </p:nvSpPr>
        <p:spPr>
          <a:xfrm>
            <a:off x="7061350" y="3127125"/>
            <a:ext cx="19431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Art that Gabriel created using the Arts and Scraps kits distributed during the weekly distribution that was still held during pandemic. </a:t>
            </a:r>
            <a:endParaRPr sz="1100"/>
          </a:p>
        </p:txBody>
      </p:sp>
      <p:sp>
        <p:nvSpPr>
          <p:cNvPr id="145" name="Google Shape;145;p22"/>
          <p:cNvSpPr txBox="1"/>
          <p:nvPr/>
        </p:nvSpPr>
        <p:spPr>
          <a:xfrm>
            <a:off x="441550" y="4335875"/>
            <a:ext cx="3786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t>During quarantine, George would volunteer to help distribute food and other resources to BDB families</a:t>
            </a:r>
            <a:endParaRPr sz="1100"/>
          </a:p>
        </p:txBody>
      </p:sp>
      <p:sp>
        <p:nvSpPr>
          <p:cNvPr id="146" name="Google Shape;146;p22"/>
          <p:cNvSpPr txBox="1"/>
          <p:nvPr/>
        </p:nvSpPr>
        <p:spPr>
          <a:xfrm>
            <a:off x="2387138" y="1002275"/>
            <a:ext cx="58683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Rachelle and her two boys were participants, just like my family when she became the Manager at the BDB house. She would cook delicious meals for us when we had advisory board meetings and she made sure there was always a pot of coffee and snacks available when we came over. She truly created a home-like feel at the BDB house. When the pandemic hit, Rachelle led the BDB house through the transition from in-person to virtual. Rachelle is a true example of what it means to care for the community you serve. During the pandemic she would call and check-in on us to make sure we had everything we needed, even taking time to listen to my fears or frustrations about the pandemic. She shared resources and continued to keep us engaged. I was honored when Rachelle recommend that I take over for her as the Manager of the BDB site. </a:t>
            </a:r>
            <a:endParaRPr sz="1100"/>
          </a:p>
        </p:txBody>
      </p:sp>
      <p:sp>
        <p:nvSpPr>
          <p:cNvPr id="147" name="Google Shape;147;p22"/>
          <p:cNvSpPr txBox="1"/>
          <p:nvPr/>
        </p:nvSpPr>
        <p:spPr>
          <a:xfrm>
            <a:off x="535700" y="417800"/>
            <a:ext cx="76407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t>Even During the Pandemic...</a:t>
            </a:r>
            <a:endParaRPr sz="23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2123300" y="330575"/>
            <a:ext cx="3677400" cy="2212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SzPts val="990"/>
              <a:buNone/>
            </a:pPr>
            <a:r>
              <a:rPr lang="en" sz="1200"/>
              <a:t>So as we continue to navigate through the pandemic, this is what BD programs look like now. Jacob is becoming a professional at Zoom as his schedule includes; Nature Tots, where he builds his science vocabulary, while learning about animals and animal habitats. </a:t>
            </a:r>
            <a:endParaRPr sz="1200"/>
          </a:p>
          <a:p>
            <a:pPr marL="0" lvl="0" indent="0" algn="just" rtl="0">
              <a:spcBef>
                <a:spcPts val="0"/>
              </a:spcBef>
              <a:spcAft>
                <a:spcPts val="0"/>
              </a:spcAft>
              <a:buSzPts val="990"/>
              <a:buNone/>
            </a:pPr>
            <a:endParaRPr sz="1200"/>
          </a:p>
          <a:p>
            <a:pPr marL="0" lvl="0" indent="0" algn="just" rtl="0">
              <a:spcBef>
                <a:spcPts val="0"/>
              </a:spcBef>
              <a:spcAft>
                <a:spcPts val="0"/>
              </a:spcAft>
              <a:buSzPts val="990"/>
              <a:buNone/>
            </a:pPr>
            <a:r>
              <a:rPr lang="en" sz="1200"/>
              <a:t>He continues to work on his Social and emotional skills through his Expressing Me Art class, he listens to stories and completes science experiments in Stories and STEM and he gets his wiggles out and sings songs in Toddler Music class.  </a:t>
            </a:r>
            <a:endParaRPr sz="1200"/>
          </a:p>
        </p:txBody>
      </p:sp>
      <p:pic>
        <p:nvPicPr>
          <p:cNvPr id="153" name="Google Shape;153;p23"/>
          <p:cNvPicPr preferRelativeResize="0"/>
          <p:nvPr/>
        </p:nvPicPr>
        <p:blipFill rotWithShape="1">
          <a:blip r:embed="rId3">
            <a:alphaModFix/>
          </a:blip>
          <a:srcRect l="11989" t="6429" r="9443" b="12395"/>
          <a:stretch/>
        </p:blipFill>
        <p:spPr>
          <a:xfrm>
            <a:off x="2199550" y="2719448"/>
            <a:ext cx="3677296" cy="2133852"/>
          </a:xfrm>
          <a:prstGeom prst="rect">
            <a:avLst/>
          </a:prstGeom>
          <a:noFill/>
          <a:ln>
            <a:noFill/>
          </a:ln>
        </p:spPr>
      </p:pic>
      <p:pic>
        <p:nvPicPr>
          <p:cNvPr id="154" name="Google Shape;154;p23"/>
          <p:cNvPicPr preferRelativeResize="0"/>
          <p:nvPr/>
        </p:nvPicPr>
        <p:blipFill rotWithShape="1">
          <a:blip r:embed="rId4">
            <a:alphaModFix/>
          </a:blip>
          <a:srcRect l="6714" t="6524" r="4110"/>
          <a:stretch/>
        </p:blipFill>
        <p:spPr>
          <a:xfrm>
            <a:off x="5952150" y="406769"/>
            <a:ext cx="2913774" cy="2312705"/>
          </a:xfrm>
          <a:prstGeom prst="rect">
            <a:avLst/>
          </a:prstGeom>
          <a:noFill/>
          <a:ln>
            <a:noFill/>
          </a:ln>
        </p:spPr>
      </p:pic>
      <p:pic>
        <p:nvPicPr>
          <p:cNvPr id="155" name="Google Shape;155;p23"/>
          <p:cNvPicPr preferRelativeResize="0"/>
          <p:nvPr/>
        </p:nvPicPr>
        <p:blipFill>
          <a:blip r:embed="rId5">
            <a:alphaModFix/>
          </a:blip>
          <a:stretch>
            <a:fillRect/>
          </a:stretch>
        </p:blipFill>
        <p:spPr>
          <a:xfrm>
            <a:off x="5952160" y="2636400"/>
            <a:ext cx="2913763" cy="2206149"/>
          </a:xfrm>
          <a:prstGeom prst="rect">
            <a:avLst/>
          </a:prstGeom>
          <a:noFill/>
          <a:ln>
            <a:noFill/>
          </a:ln>
        </p:spPr>
      </p:pic>
      <p:sp>
        <p:nvSpPr>
          <p:cNvPr id="156" name="Google Shape;156;p23"/>
          <p:cNvSpPr txBox="1"/>
          <p:nvPr/>
        </p:nvSpPr>
        <p:spPr>
          <a:xfrm>
            <a:off x="316150" y="1840650"/>
            <a:ext cx="1808100" cy="1462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300" b="1">
                <a:solidFill>
                  <a:schemeClr val="dk1"/>
                </a:solidFill>
              </a:rPr>
              <a:t>Even During the Pandemic...</a:t>
            </a:r>
            <a:endParaRPr sz="2300" b="1">
              <a:solidFill>
                <a:schemeClr val="dk1"/>
              </a:solidFill>
            </a:endParaRPr>
          </a:p>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311700" y="445025"/>
            <a:ext cx="8088900" cy="428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400"/>
              <a:t>On February 22, 2021 I officially joined the Brilliant Detroit Brightmoor staff as the </a:t>
            </a:r>
            <a:r>
              <a:rPr lang="en" sz="1400" b="1"/>
              <a:t>Community Engagement Manager at the Brightmoor Site.</a:t>
            </a:r>
            <a:r>
              <a:rPr lang="en" sz="1400"/>
              <a:t> (I haven’t taken my official picture yet for the website) I am what Brilliant refers to as a </a:t>
            </a:r>
            <a:r>
              <a:rPr lang="en" sz="1400" b="1"/>
              <a:t>transformed participant</a:t>
            </a:r>
            <a:r>
              <a:rPr lang="en" sz="1400"/>
              <a:t>. I started as a participant, became engaged through volunteering and joining the advisory board and now as an employee, I’m able to serve the community, by uplifting and supporting our families as the team at BDB has done for my family.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It is my goal to continue to build relationships with my BDB families, listen and hear what is needed and act as an advocate to deliver the programs and services the community wants. I know that I have some big shoes to fill, because Rakisha and Rachelle tooks great care in creating a safe, warm and inviting space for the community. My teammate Jerry and I have been reaching out to past and present participants through calls, e-mails and our weekly distributions. We are working on engaging with our community partners to help spread the word about what we have to offer, which is always </a:t>
            </a:r>
            <a:r>
              <a:rPr lang="en" sz="1400" b="1"/>
              <a:t>FREE to the community</a:t>
            </a:r>
            <a:r>
              <a:rPr lang="en" sz="1400"/>
              <a:t>.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We hold weekly distributions, which includes, </a:t>
            </a:r>
            <a:r>
              <a:rPr lang="en" sz="1400" b="1"/>
              <a:t>books, food (Gleaners), diapers/wipes, coats, clothes, shoes, PPE, sanitizing wipes</a:t>
            </a:r>
            <a:r>
              <a:rPr lang="en" sz="1400"/>
              <a:t> and other items the community needs during this time. We have a monthly newsletter that goes out to our families and supporters that highlights our many programs and opportunities. We held a technology listening session to determine, the technological needs of our community and even have computers available to loan out to ensure families can stay connected during this time. I want to keep that spirit of community alive as we continue to navigate through the pandemic and on into the future. </a:t>
            </a: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subTitle" idx="1"/>
          </p:nvPr>
        </p:nvSpPr>
        <p:spPr>
          <a:xfrm>
            <a:off x="472200" y="3657200"/>
            <a:ext cx="8199600" cy="1628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200" b="1">
                <a:solidFill>
                  <a:schemeClr val="dk1"/>
                </a:solidFill>
              </a:rPr>
              <a:t>April 10, 2019 </a:t>
            </a:r>
            <a:r>
              <a:rPr lang="en" sz="1200">
                <a:solidFill>
                  <a:schemeClr val="dk1"/>
                </a:solidFill>
              </a:rPr>
              <a:t>would be my first experience at the </a:t>
            </a:r>
            <a:r>
              <a:rPr lang="en" sz="1200" b="1">
                <a:solidFill>
                  <a:schemeClr val="dk1"/>
                </a:solidFill>
              </a:rPr>
              <a:t>Brilliant Detroit Brightmoor House.</a:t>
            </a:r>
            <a:r>
              <a:rPr lang="en" sz="1200">
                <a:solidFill>
                  <a:schemeClr val="dk1"/>
                </a:solidFill>
              </a:rPr>
              <a:t> The activity was a community mosaic, which I later learned was a special tradition they have where the community comes together to create a piece of art that hangs in their site. While my </a:t>
            </a:r>
            <a:r>
              <a:rPr lang="en" sz="1200" b="1">
                <a:solidFill>
                  <a:schemeClr val="dk1"/>
                </a:solidFill>
              </a:rPr>
              <a:t>oldest son Gabriel </a:t>
            </a:r>
            <a:r>
              <a:rPr lang="en" sz="1200">
                <a:solidFill>
                  <a:schemeClr val="dk1"/>
                </a:solidFill>
              </a:rPr>
              <a:t>worked with the volunteers, my </a:t>
            </a:r>
            <a:r>
              <a:rPr lang="en" sz="1200" b="1">
                <a:solidFill>
                  <a:schemeClr val="dk1"/>
                </a:solidFill>
              </a:rPr>
              <a:t>youngest son (Jacob)</a:t>
            </a:r>
            <a:r>
              <a:rPr lang="en" sz="1200">
                <a:solidFill>
                  <a:schemeClr val="dk1"/>
                </a:solidFill>
              </a:rPr>
              <a:t>, my </a:t>
            </a:r>
            <a:r>
              <a:rPr lang="en" sz="1200" b="1">
                <a:solidFill>
                  <a:schemeClr val="dk1"/>
                </a:solidFill>
              </a:rPr>
              <a:t>niece (Wynter)</a:t>
            </a:r>
            <a:r>
              <a:rPr lang="en" sz="1200">
                <a:solidFill>
                  <a:schemeClr val="dk1"/>
                </a:solidFill>
              </a:rPr>
              <a:t> and I explored the rest of the house. My youngest son Jacob quickly took to the Toddler Room. </a:t>
            </a:r>
            <a:endParaRPr sz="1200">
              <a:solidFill>
                <a:schemeClr val="dk1"/>
              </a:solidFill>
            </a:endParaRPr>
          </a:p>
          <a:p>
            <a:pPr marL="0" lvl="0" indent="0" algn="ctr" rtl="0">
              <a:spcBef>
                <a:spcPts val="0"/>
              </a:spcBef>
              <a:spcAft>
                <a:spcPts val="0"/>
              </a:spcAft>
              <a:buNone/>
            </a:pPr>
            <a:endParaRPr sz="1200"/>
          </a:p>
        </p:txBody>
      </p:sp>
      <p:pic>
        <p:nvPicPr>
          <p:cNvPr id="61" name="Google Shape;61;p14"/>
          <p:cNvPicPr preferRelativeResize="0"/>
          <p:nvPr/>
        </p:nvPicPr>
        <p:blipFill>
          <a:blip r:embed="rId3">
            <a:alphaModFix/>
          </a:blip>
          <a:stretch>
            <a:fillRect/>
          </a:stretch>
        </p:blipFill>
        <p:spPr>
          <a:xfrm>
            <a:off x="4149750" y="697775"/>
            <a:ext cx="2625050" cy="2625050"/>
          </a:xfrm>
          <a:prstGeom prst="rect">
            <a:avLst/>
          </a:prstGeom>
          <a:noFill/>
          <a:ln>
            <a:noFill/>
          </a:ln>
        </p:spPr>
      </p:pic>
      <p:pic>
        <p:nvPicPr>
          <p:cNvPr id="62" name="Google Shape;62;p14"/>
          <p:cNvPicPr preferRelativeResize="0"/>
          <p:nvPr/>
        </p:nvPicPr>
        <p:blipFill>
          <a:blip r:embed="rId4">
            <a:alphaModFix/>
          </a:blip>
          <a:stretch>
            <a:fillRect/>
          </a:stretch>
        </p:blipFill>
        <p:spPr>
          <a:xfrm>
            <a:off x="6844674" y="697775"/>
            <a:ext cx="1989669" cy="2625050"/>
          </a:xfrm>
          <a:prstGeom prst="rect">
            <a:avLst/>
          </a:prstGeom>
          <a:noFill/>
          <a:ln>
            <a:noFill/>
          </a:ln>
        </p:spPr>
      </p:pic>
      <p:pic>
        <p:nvPicPr>
          <p:cNvPr id="63" name="Google Shape;63;p14"/>
          <p:cNvPicPr preferRelativeResize="0"/>
          <p:nvPr/>
        </p:nvPicPr>
        <p:blipFill>
          <a:blip r:embed="rId5">
            <a:alphaModFix/>
          </a:blip>
          <a:stretch>
            <a:fillRect/>
          </a:stretch>
        </p:blipFill>
        <p:spPr>
          <a:xfrm>
            <a:off x="472200" y="1215920"/>
            <a:ext cx="1566393" cy="2326275"/>
          </a:xfrm>
          <a:prstGeom prst="rect">
            <a:avLst/>
          </a:prstGeom>
          <a:noFill/>
          <a:ln>
            <a:noFill/>
          </a:ln>
        </p:spPr>
      </p:pic>
      <p:sp>
        <p:nvSpPr>
          <p:cNvPr id="64" name="Google Shape;64;p14"/>
          <p:cNvSpPr txBox="1"/>
          <p:nvPr/>
        </p:nvSpPr>
        <p:spPr>
          <a:xfrm>
            <a:off x="2137775" y="1215925"/>
            <a:ext cx="19128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Rekisha Odom</a:t>
            </a:r>
            <a:r>
              <a:rPr lang="en" sz="1200"/>
              <a:t> (Right, pictured with Advisory Board Member Ora Williams), was the Manager at the time I began attending the BDB house. She made me feel welcomed from the moment I came through the door and quickly became like a sister. </a:t>
            </a:r>
            <a:endParaRPr sz="1200"/>
          </a:p>
        </p:txBody>
      </p:sp>
      <p:sp>
        <p:nvSpPr>
          <p:cNvPr id="65" name="Google Shape;65;p14"/>
          <p:cNvSpPr txBox="1"/>
          <p:nvPr/>
        </p:nvSpPr>
        <p:spPr>
          <a:xfrm>
            <a:off x="472200" y="562125"/>
            <a:ext cx="40107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t>Samara’s Brilliant Journey</a:t>
            </a:r>
            <a:endParaRPr sz="23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775600" y="683950"/>
            <a:ext cx="7848000" cy="12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200"/>
              <a:t>The children got to use the large side yard to hunt for eggs, have and egg relay, and free dance (just one of the many examples of how the house used creative ways to get the kids involved in physical activities and promotes a healthy lifestyle. Afterwards they calmed down by listening to stories because reading is integrated into the majority of their activities, while they dyed and decorated eggs and enjoyed healthy snacks. While the children played, I helped to put together goodie bags for the kids to take home and my husband led the raffle.</a:t>
            </a:r>
            <a:endParaRPr sz="1200"/>
          </a:p>
        </p:txBody>
      </p:sp>
      <p:pic>
        <p:nvPicPr>
          <p:cNvPr id="71" name="Google Shape;71;p15"/>
          <p:cNvPicPr preferRelativeResize="0"/>
          <p:nvPr/>
        </p:nvPicPr>
        <p:blipFill>
          <a:blip r:embed="rId3">
            <a:alphaModFix/>
          </a:blip>
          <a:stretch>
            <a:fillRect/>
          </a:stretch>
        </p:blipFill>
        <p:spPr>
          <a:xfrm>
            <a:off x="713500" y="1886650"/>
            <a:ext cx="3834500" cy="2741025"/>
          </a:xfrm>
          <a:prstGeom prst="rect">
            <a:avLst/>
          </a:prstGeom>
          <a:noFill/>
          <a:ln>
            <a:noFill/>
          </a:ln>
        </p:spPr>
      </p:pic>
      <p:pic>
        <p:nvPicPr>
          <p:cNvPr id="72" name="Google Shape;72;p15"/>
          <p:cNvPicPr preferRelativeResize="0"/>
          <p:nvPr/>
        </p:nvPicPr>
        <p:blipFill>
          <a:blip r:embed="rId4">
            <a:alphaModFix/>
          </a:blip>
          <a:stretch>
            <a:fillRect/>
          </a:stretch>
        </p:blipFill>
        <p:spPr>
          <a:xfrm>
            <a:off x="4775800" y="1886650"/>
            <a:ext cx="3654701" cy="2741026"/>
          </a:xfrm>
          <a:prstGeom prst="rect">
            <a:avLst/>
          </a:prstGeom>
          <a:noFill/>
          <a:ln>
            <a:noFill/>
          </a:ln>
        </p:spPr>
      </p:pic>
      <p:sp>
        <p:nvSpPr>
          <p:cNvPr id="73" name="Google Shape;73;p15"/>
          <p:cNvSpPr txBox="1"/>
          <p:nvPr/>
        </p:nvSpPr>
        <p:spPr>
          <a:xfrm>
            <a:off x="857250" y="142875"/>
            <a:ext cx="75213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300" b="1">
                <a:solidFill>
                  <a:schemeClr val="dk1"/>
                </a:solidFill>
              </a:rPr>
              <a:t>Easter at the Brilliant Detroit Brightmoor House</a:t>
            </a:r>
            <a:endParaRPr sz="23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5434975" y="1489750"/>
            <a:ext cx="3311100" cy="4581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SzPts val="891"/>
              <a:buNone/>
            </a:pPr>
            <a:r>
              <a:rPr lang="en" sz="1218"/>
              <a:t>One of the many classes I’ve taken at the BDB house, included where we learned about making healthier food choices and saving money at the grocery store. Each week we worked together as a team to cook the meal. While we washed, chopped and prepared fresh vegetables, prepped lean proteins and cooked whole grains, we shared stories about our lives and bonded. </a:t>
            </a:r>
            <a:endParaRPr sz="1218"/>
          </a:p>
          <a:p>
            <a:pPr marL="0" lvl="0" indent="0" algn="just" rtl="0">
              <a:spcBef>
                <a:spcPts val="0"/>
              </a:spcBef>
              <a:spcAft>
                <a:spcPts val="0"/>
              </a:spcAft>
              <a:buSzPts val="891"/>
              <a:buNone/>
            </a:pPr>
            <a:endParaRPr sz="1218"/>
          </a:p>
          <a:p>
            <a:pPr marL="0" lvl="0" indent="0" algn="just" rtl="0">
              <a:spcBef>
                <a:spcPts val="0"/>
              </a:spcBef>
              <a:spcAft>
                <a:spcPts val="0"/>
              </a:spcAft>
              <a:buSzPts val="891"/>
              <a:buNone/>
            </a:pPr>
            <a:r>
              <a:rPr lang="en" sz="1218"/>
              <a:t>At the end of each class we received groceries to take home to recreate the meal for our family. The pictured dish is Chicken and Couscous with Apple and Raisins. </a:t>
            </a:r>
            <a:endParaRPr sz="1218"/>
          </a:p>
        </p:txBody>
      </p:sp>
      <p:pic>
        <p:nvPicPr>
          <p:cNvPr id="79" name="Google Shape;79;p16"/>
          <p:cNvPicPr preferRelativeResize="0"/>
          <p:nvPr/>
        </p:nvPicPr>
        <p:blipFill>
          <a:blip r:embed="rId3">
            <a:alphaModFix/>
          </a:blip>
          <a:stretch>
            <a:fillRect/>
          </a:stretch>
        </p:blipFill>
        <p:spPr>
          <a:xfrm>
            <a:off x="230126" y="950600"/>
            <a:ext cx="2478650" cy="3323950"/>
          </a:xfrm>
          <a:prstGeom prst="rect">
            <a:avLst/>
          </a:prstGeom>
          <a:noFill/>
          <a:ln>
            <a:noFill/>
          </a:ln>
        </p:spPr>
      </p:pic>
      <p:pic>
        <p:nvPicPr>
          <p:cNvPr id="80" name="Google Shape;80;p16"/>
          <p:cNvPicPr preferRelativeResize="0"/>
          <p:nvPr/>
        </p:nvPicPr>
        <p:blipFill>
          <a:blip r:embed="rId4">
            <a:alphaModFix/>
          </a:blip>
          <a:stretch>
            <a:fillRect/>
          </a:stretch>
        </p:blipFill>
        <p:spPr>
          <a:xfrm>
            <a:off x="2775150" y="967938"/>
            <a:ext cx="2478650" cy="3289276"/>
          </a:xfrm>
          <a:prstGeom prst="rect">
            <a:avLst/>
          </a:prstGeom>
          <a:noFill/>
          <a:ln>
            <a:noFill/>
          </a:ln>
        </p:spPr>
      </p:pic>
      <p:sp>
        <p:nvSpPr>
          <p:cNvPr id="81" name="Google Shape;81;p16"/>
          <p:cNvSpPr txBox="1"/>
          <p:nvPr/>
        </p:nvSpPr>
        <p:spPr>
          <a:xfrm>
            <a:off x="5470075" y="469450"/>
            <a:ext cx="32760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891"/>
              <a:buFont typeface="Arial"/>
              <a:buNone/>
            </a:pPr>
            <a:r>
              <a:rPr lang="en" sz="2300" b="1">
                <a:solidFill>
                  <a:schemeClr val="dk1"/>
                </a:solidFill>
              </a:rPr>
              <a:t>Cooking Matters Classes</a:t>
            </a:r>
            <a:endParaRPr sz="23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2348325" y="1383250"/>
            <a:ext cx="6407700" cy="1239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1400"/>
              <a:t>Even on days where there wasn’t anything special going on I would bring my children by to have a snack, read a book, take a nap on the comfy couch in the den or just have a change of scenery. Ms. Rekisha as we call her created an environment that was so welcoming and supportive that we loved coming as often as we could.  </a:t>
            </a:r>
            <a:endParaRPr sz="1400"/>
          </a:p>
        </p:txBody>
      </p:sp>
      <p:pic>
        <p:nvPicPr>
          <p:cNvPr id="87" name="Google Shape;87;p17"/>
          <p:cNvPicPr preferRelativeResize="0"/>
          <p:nvPr/>
        </p:nvPicPr>
        <p:blipFill rotWithShape="1">
          <a:blip r:embed="rId3">
            <a:alphaModFix/>
          </a:blip>
          <a:srcRect t="4833" r="4131" b="9"/>
          <a:stretch/>
        </p:blipFill>
        <p:spPr>
          <a:xfrm>
            <a:off x="2348325" y="2377325"/>
            <a:ext cx="3421025" cy="1914950"/>
          </a:xfrm>
          <a:prstGeom prst="rect">
            <a:avLst/>
          </a:prstGeom>
          <a:noFill/>
          <a:ln>
            <a:noFill/>
          </a:ln>
        </p:spPr>
      </p:pic>
      <p:pic>
        <p:nvPicPr>
          <p:cNvPr id="88" name="Google Shape;88;p17"/>
          <p:cNvPicPr preferRelativeResize="0"/>
          <p:nvPr/>
        </p:nvPicPr>
        <p:blipFill rotWithShape="1">
          <a:blip r:embed="rId4">
            <a:alphaModFix/>
          </a:blip>
          <a:srcRect t="-3788"/>
          <a:stretch/>
        </p:blipFill>
        <p:spPr>
          <a:xfrm>
            <a:off x="5182325" y="2308609"/>
            <a:ext cx="3573700" cy="2086266"/>
          </a:xfrm>
          <a:prstGeom prst="rect">
            <a:avLst/>
          </a:prstGeom>
          <a:noFill/>
          <a:ln>
            <a:noFill/>
          </a:ln>
        </p:spPr>
      </p:pic>
      <p:pic>
        <p:nvPicPr>
          <p:cNvPr id="89" name="Google Shape;89;p17"/>
          <p:cNvPicPr preferRelativeResize="0"/>
          <p:nvPr/>
        </p:nvPicPr>
        <p:blipFill rotWithShape="1">
          <a:blip r:embed="rId5">
            <a:alphaModFix/>
          </a:blip>
          <a:srcRect b="-694"/>
          <a:stretch/>
        </p:blipFill>
        <p:spPr>
          <a:xfrm>
            <a:off x="464100" y="1081929"/>
            <a:ext cx="1769250" cy="3149500"/>
          </a:xfrm>
          <a:prstGeom prst="rect">
            <a:avLst/>
          </a:prstGeom>
          <a:noFill/>
          <a:ln>
            <a:noFill/>
          </a:ln>
        </p:spPr>
      </p:pic>
      <p:sp>
        <p:nvSpPr>
          <p:cNvPr id="90" name="Google Shape;90;p17"/>
          <p:cNvSpPr txBox="1"/>
          <p:nvPr/>
        </p:nvSpPr>
        <p:spPr>
          <a:xfrm>
            <a:off x="2348325" y="953975"/>
            <a:ext cx="81174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t>Home Away from Home</a:t>
            </a:r>
            <a:endParaRPr sz="23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5398625" y="492350"/>
            <a:ext cx="3669600" cy="3198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SzPts val="990"/>
              <a:buNone/>
            </a:pPr>
            <a:r>
              <a:rPr lang="en" sz="1200"/>
              <a:t>The BDB house had a weekly art therapy class where we came together to express ourselves through our art. We drank coffee/tea and chatted about our hopes and dreams and shared what was going on in the neighbor. </a:t>
            </a:r>
            <a:endParaRPr sz="1200"/>
          </a:p>
          <a:p>
            <a:pPr marL="0" lvl="0" indent="0" algn="just" rtl="0">
              <a:spcBef>
                <a:spcPts val="0"/>
              </a:spcBef>
              <a:spcAft>
                <a:spcPts val="0"/>
              </a:spcAft>
              <a:buSzPts val="990"/>
              <a:buNone/>
            </a:pPr>
            <a:endParaRPr sz="1200"/>
          </a:p>
          <a:p>
            <a:pPr marL="0" lvl="0" indent="0" algn="just" rtl="0">
              <a:spcBef>
                <a:spcPts val="0"/>
              </a:spcBef>
              <a:spcAft>
                <a:spcPts val="0"/>
              </a:spcAft>
              <a:buSzPts val="990"/>
              <a:buNone/>
            </a:pPr>
            <a:r>
              <a:rPr lang="en" sz="1200"/>
              <a:t>This class gave me an opportunity to connect with and learn from the seniors in the community who were regular participants. </a:t>
            </a:r>
            <a:endParaRPr sz="1200"/>
          </a:p>
        </p:txBody>
      </p:sp>
      <p:pic>
        <p:nvPicPr>
          <p:cNvPr id="96" name="Google Shape;96;p18"/>
          <p:cNvPicPr preferRelativeResize="0"/>
          <p:nvPr/>
        </p:nvPicPr>
        <p:blipFill>
          <a:blip r:embed="rId3">
            <a:alphaModFix/>
          </a:blip>
          <a:stretch>
            <a:fillRect/>
          </a:stretch>
        </p:blipFill>
        <p:spPr>
          <a:xfrm>
            <a:off x="5341600" y="2419800"/>
            <a:ext cx="3669725" cy="2066850"/>
          </a:xfrm>
          <a:prstGeom prst="rect">
            <a:avLst/>
          </a:prstGeom>
          <a:noFill/>
          <a:ln>
            <a:noFill/>
          </a:ln>
        </p:spPr>
      </p:pic>
      <p:pic>
        <p:nvPicPr>
          <p:cNvPr id="97" name="Google Shape;97;p18"/>
          <p:cNvPicPr preferRelativeResize="0"/>
          <p:nvPr/>
        </p:nvPicPr>
        <p:blipFill>
          <a:blip r:embed="rId4">
            <a:alphaModFix/>
          </a:blip>
          <a:stretch>
            <a:fillRect/>
          </a:stretch>
        </p:blipFill>
        <p:spPr>
          <a:xfrm>
            <a:off x="2877651" y="1288350"/>
            <a:ext cx="2406176" cy="3198300"/>
          </a:xfrm>
          <a:prstGeom prst="rect">
            <a:avLst/>
          </a:prstGeom>
          <a:noFill/>
          <a:ln>
            <a:noFill/>
          </a:ln>
        </p:spPr>
      </p:pic>
      <p:sp>
        <p:nvSpPr>
          <p:cNvPr id="98" name="Google Shape;98;p18"/>
          <p:cNvSpPr txBox="1"/>
          <p:nvPr/>
        </p:nvSpPr>
        <p:spPr>
          <a:xfrm>
            <a:off x="275550" y="2214550"/>
            <a:ext cx="23370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t>Art Therapy</a:t>
            </a:r>
            <a:endParaRPr sz="2300" b="1"/>
          </a:p>
          <a:p>
            <a:pPr marL="0" lvl="0" indent="0" algn="ctr" rtl="0">
              <a:spcBef>
                <a:spcPts val="0"/>
              </a:spcBef>
              <a:spcAft>
                <a:spcPts val="0"/>
              </a:spcAft>
              <a:buNone/>
            </a:pPr>
            <a:r>
              <a:rPr lang="en" sz="2300" b="1"/>
              <a:t>Classes</a:t>
            </a:r>
            <a:endParaRPr sz="23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08550" y="1225225"/>
            <a:ext cx="3443100" cy="4004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200"/>
              <a:t>Here’s an example of how Brilliant Detroit supported and uplifted my family. Through a casual conversations I had with Ms. Rakisha, she learned that my son had recently published a book. She was so excited to support him, that she purchased several copies to keep in the house and give to participants. </a:t>
            </a:r>
            <a:endParaRPr sz="1200"/>
          </a:p>
          <a:p>
            <a:pPr marL="0" lvl="0" indent="0" algn="just" rtl="0">
              <a:spcBef>
                <a:spcPts val="0"/>
              </a:spcBef>
              <a:spcAft>
                <a:spcPts val="0"/>
              </a:spcAft>
              <a:buNone/>
            </a:pPr>
            <a:endParaRPr sz="1200"/>
          </a:p>
          <a:p>
            <a:pPr marL="0" lvl="0" indent="0" algn="just" rtl="0">
              <a:spcBef>
                <a:spcPts val="0"/>
              </a:spcBef>
              <a:spcAft>
                <a:spcPts val="0"/>
              </a:spcAft>
              <a:buNone/>
            </a:pPr>
            <a:r>
              <a:rPr lang="en" sz="1200"/>
              <a:t>The support did not stop there, she then recommend that he read his story at the recently opened Fitzgerald house, which was having a special event showcasing community authors. It was through this event that he met Cindy, the Co-founder and CEO of the organization, who was so impressed with him that she recommended him for a news interview to share his story.  </a:t>
            </a:r>
            <a:endParaRPr sz="1200"/>
          </a:p>
        </p:txBody>
      </p:sp>
      <p:pic>
        <p:nvPicPr>
          <p:cNvPr id="104" name="Google Shape;104;p19"/>
          <p:cNvPicPr preferRelativeResize="0"/>
          <p:nvPr/>
        </p:nvPicPr>
        <p:blipFill>
          <a:blip r:embed="rId3">
            <a:alphaModFix/>
          </a:blip>
          <a:stretch>
            <a:fillRect/>
          </a:stretch>
        </p:blipFill>
        <p:spPr>
          <a:xfrm>
            <a:off x="7066775" y="276325"/>
            <a:ext cx="1686472" cy="2231725"/>
          </a:xfrm>
          <a:prstGeom prst="rect">
            <a:avLst/>
          </a:prstGeom>
          <a:noFill/>
          <a:ln>
            <a:noFill/>
          </a:ln>
        </p:spPr>
      </p:pic>
      <p:pic>
        <p:nvPicPr>
          <p:cNvPr id="105" name="Google Shape;105;p19"/>
          <p:cNvPicPr preferRelativeResize="0"/>
          <p:nvPr/>
        </p:nvPicPr>
        <p:blipFill>
          <a:blip r:embed="rId4">
            <a:alphaModFix/>
          </a:blip>
          <a:stretch>
            <a:fillRect/>
          </a:stretch>
        </p:blipFill>
        <p:spPr>
          <a:xfrm>
            <a:off x="4018888" y="2938172"/>
            <a:ext cx="2899150" cy="1536328"/>
          </a:xfrm>
          <a:prstGeom prst="rect">
            <a:avLst/>
          </a:prstGeom>
          <a:noFill/>
          <a:ln>
            <a:noFill/>
          </a:ln>
        </p:spPr>
      </p:pic>
      <p:pic>
        <p:nvPicPr>
          <p:cNvPr id="106" name="Google Shape;106;p19"/>
          <p:cNvPicPr preferRelativeResize="0"/>
          <p:nvPr/>
        </p:nvPicPr>
        <p:blipFill>
          <a:blip r:embed="rId5">
            <a:alphaModFix/>
          </a:blip>
          <a:stretch>
            <a:fillRect/>
          </a:stretch>
        </p:blipFill>
        <p:spPr>
          <a:xfrm>
            <a:off x="7066775" y="2647450"/>
            <a:ext cx="1686475" cy="2219724"/>
          </a:xfrm>
          <a:prstGeom prst="rect">
            <a:avLst/>
          </a:prstGeom>
          <a:noFill/>
          <a:ln>
            <a:noFill/>
          </a:ln>
        </p:spPr>
      </p:pic>
      <p:pic>
        <p:nvPicPr>
          <p:cNvPr id="107" name="Google Shape;107;p19"/>
          <p:cNvPicPr preferRelativeResize="0"/>
          <p:nvPr/>
        </p:nvPicPr>
        <p:blipFill>
          <a:blip r:embed="rId6">
            <a:alphaModFix/>
          </a:blip>
          <a:stretch>
            <a:fillRect/>
          </a:stretch>
        </p:blipFill>
        <p:spPr>
          <a:xfrm>
            <a:off x="4018888" y="1397350"/>
            <a:ext cx="2899150" cy="1406773"/>
          </a:xfrm>
          <a:prstGeom prst="rect">
            <a:avLst/>
          </a:prstGeom>
          <a:noFill/>
          <a:ln>
            <a:noFill/>
          </a:ln>
        </p:spPr>
      </p:pic>
      <p:sp>
        <p:nvSpPr>
          <p:cNvPr id="108" name="Google Shape;108;p19"/>
          <p:cNvSpPr txBox="1"/>
          <p:nvPr/>
        </p:nvSpPr>
        <p:spPr>
          <a:xfrm>
            <a:off x="360750" y="755250"/>
            <a:ext cx="33387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t>Family Support</a:t>
            </a:r>
            <a:endParaRPr sz="23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0"/>
          <p:cNvPicPr preferRelativeResize="0"/>
          <p:nvPr/>
        </p:nvPicPr>
        <p:blipFill>
          <a:blip r:embed="rId3">
            <a:alphaModFix/>
          </a:blip>
          <a:stretch>
            <a:fillRect/>
          </a:stretch>
        </p:blipFill>
        <p:spPr>
          <a:xfrm>
            <a:off x="6317375" y="1053663"/>
            <a:ext cx="2152650" cy="1609725"/>
          </a:xfrm>
          <a:prstGeom prst="rect">
            <a:avLst/>
          </a:prstGeom>
          <a:noFill/>
          <a:ln>
            <a:noFill/>
          </a:ln>
        </p:spPr>
      </p:pic>
      <p:pic>
        <p:nvPicPr>
          <p:cNvPr id="114" name="Google Shape;114;p20"/>
          <p:cNvPicPr preferRelativeResize="0"/>
          <p:nvPr/>
        </p:nvPicPr>
        <p:blipFill>
          <a:blip r:embed="rId4">
            <a:alphaModFix/>
          </a:blip>
          <a:stretch>
            <a:fillRect/>
          </a:stretch>
        </p:blipFill>
        <p:spPr>
          <a:xfrm>
            <a:off x="2746975" y="1053675"/>
            <a:ext cx="1177650" cy="2102900"/>
          </a:xfrm>
          <a:prstGeom prst="rect">
            <a:avLst/>
          </a:prstGeom>
          <a:noFill/>
          <a:ln>
            <a:noFill/>
          </a:ln>
        </p:spPr>
      </p:pic>
      <p:pic>
        <p:nvPicPr>
          <p:cNvPr id="115" name="Google Shape;115;p20"/>
          <p:cNvPicPr preferRelativeResize="0"/>
          <p:nvPr/>
        </p:nvPicPr>
        <p:blipFill rotWithShape="1">
          <a:blip r:embed="rId5">
            <a:alphaModFix/>
          </a:blip>
          <a:srcRect/>
          <a:stretch/>
        </p:blipFill>
        <p:spPr>
          <a:xfrm>
            <a:off x="4044663" y="1053675"/>
            <a:ext cx="2152650" cy="2852775"/>
          </a:xfrm>
          <a:prstGeom prst="rect">
            <a:avLst/>
          </a:prstGeom>
          <a:noFill/>
          <a:ln>
            <a:noFill/>
          </a:ln>
        </p:spPr>
      </p:pic>
      <p:pic>
        <p:nvPicPr>
          <p:cNvPr id="116" name="Google Shape;116;p20"/>
          <p:cNvPicPr preferRelativeResize="0"/>
          <p:nvPr/>
        </p:nvPicPr>
        <p:blipFill rotWithShape="1">
          <a:blip r:embed="rId6">
            <a:alphaModFix/>
          </a:blip>
          <a:srcRect b="6375"/>
          <a:stretch/>
        </p:blipFill>
        <p:spPr>
          <a:xfrm>
            <a:off x="6659575" y="3363627"/>
            <a:ext cx="1034775" cy="1728775"/>
          </a:xfrm>
          <a:prstGeom prst="rect">
            <a:avLst/>
          </a:prstGeom>
          <a:noFill/>
          <a:ln>
            <a:noFill/>
          </a:ln>
        </p:spPr>
      </p:pic>
      <p:sp>
        <p:nvSpPr>
          <p:cNvPr id="117" name="Google Shape;117;p20"/>
          <p:cNvSpPr txBox="1">
            <a:spLocks noGrp="1"/>
          </p:cNvSpPr>
          <p:nvPr>
            <p:ph type="body" idx="1"/>
          </p:nvPr>
        </p:nvSpPr>
        <p:spPr>
          <a:xfrm>
            <a:off x="128375" y="1053675"/>
            <a:ext cx="2558700" cy="4523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200">
                <a:solidFill>
                  <a:schemeClr val="dk1"/>
                </a:solidFill>
              </a:rPr>
              <a:t>One of the key areas of focus has been on social and emotional wellness.  Having a toddler at home, has lead me to seek out opportunities to help me effectively communicate with him and guide him through what he is feeling.  </a:t>
            </a:r>
            <a:endParaRPr sz="1200">
              <a:solidFill>
                <a:schemeClr val="dk1"/>
              </a:solidFill>
            </a:endParaRPr>
          </a:p>
          <a:p>
            <a:pPr marL="0" lvl="0" indent="0" algn="just" rtl="0">
              <a:spcBef>
                <a:spcPts val="0"/>
              </a:spcBef>
              <a:spcAft>
                <a:spcPts val="0"/>
              </a:spcAft>
              <a:buNone/>
            </a:pPr>
            <a:endParaRPr sz="1200">
              <a:solidFill>
                <a:schemeClr val="dk1"/>
              </a:solidFill>
            </a:endParaRPr>
          </a:p>
          <a:p>
            <a:pPr marL="0" lvl="0" indent="0" algn="just" rtl="0">
              <a:spcBef>
                <a:spcPts val="0"/>
              </a:spcBef>
              <a:spcAft>
                <a:spcPts val="0"/>
              </a:spcAft>
              <a:buNone/>
            </a:pPr>
            <a:r>
              <a:rPr lang="en" sz="1200">
                <a:solidFill>
                  <a:schemeClr val="dk1"/>
                </a:solidFill>
              </a:rPr>
              <a:t>I have taken classes like </a:t>
            </a:r>
            <a:r>
              <a:rPr lang="en" sz="1200" b="1">
                <a:solidFill>
                  <a:schemeClr val="dk1"/>
                </a:solidFill>
              </a:rPr>
              <a:t>BEES</a:t>
            </a:r>
            <a:r>
              <a:rPr lang="en" sz="1200">
                <a:solidFill>
                  <a:schemeClr val="dk1"/>
                </a:solidFill>
              </a:rPr>
              <a:t> which stands for </a:t>
            </a:r>
            <a:r>
              <a:rPr lang="en" sz="1200" b="1">
                <a:solidFill>
                  <a:schemeClr val="dk1"/>
                </a:solidFill>
              </a:rPr>
              <a:t>Building Early Emotional Skills</a:t>
            </a:r>
            <a:r>
              <a:rPr lang="en" sz="1200">
                <a:solidFill>
                  <a:schemeClr val="dk1"/>
                </a:solidFill>
              </a:rPr>
              <a:t> and </a:t>
            </a:r>
            <a:r>
              <a:rPr lang="en" sz="1200" b="1">
                <a:solidFill>
                  <a:schemeClr val="dk1"/>
                </a:solidFill>
              </a:rPr>
              <a:t>Pre-School University - PBS</a:t>
            </a:r>
            <a:r>
              <a:rPr lang="en" sz="1200">
                <a:solidFill>
                  <a:schemeClr val="dk1"/>
                </a:solidFill>
              </a:rPr>
              <a:t>, which have given me tools and tips for working with my son.  I have also taken the </a:t>
            </a:r>
            <a:r>
              <a:rPr lang="en" sz="1200" b="1">
                <a:solidFill>
                  <a:schemeClr val="dk1"/>
                </a:solidFill>
              </a:rPr>
              <a:t>Anger Management class </a:t>
            </a:r>
            <a:r>
              <a:rPr lang="en" sz="1200">
                <a:solidFill>
                  <a:schemeClr val="dk1"/>
                </a:solidFill>
              </a:rPr>
              <a:t>at Brilliant to work on dealing with my own stress and emotional health. </a:t>
            </a:r>
            <a:endParaRPr sz="1200"/>
          </a:p>
        </p:txBody>
      </p:sp>
      <p:sp>
        <p:nvSpPr>
          <p:cNvPr id="118" name="Google Shape;118;p20"/>
          <p:cNvSpPr txBox="1"/>
          <p:nvPr/>
        </p:nvSpPr>
        <p:spPr>
          <a:xfrm>
            <a:off x="6317450" y="2602725"/>
            <a:ext cx="2152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t>Pumpkin painting and scary stories for Halloween</a:t>
            </a:r>
            <a:endParaRPr sz="1100"/>
          </a:p>
        </p:txBody>
      </p:sp>
      <p:sp>
        <p:nvSpPr>
          <p:cNvPr id="119" name="Google Shape;119;p20"/>
          <p:cNvSpPr txBox="1"/>
          <p:nvPr/>
        </p:nvSpPr>
        <p:spPr>
          <a:xfrm>
            <a:off x="2578750" y="3080375"/>
            <a:ext cx="1514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Soccer drills in </a:t>
            </a:r>
            <a:endParaRPr sz="1200">
              <a:solidFill>
                <a:schemeClr val="dk1"/>
              </a:solidFill>
            </a:endParaRPr>
          </a:p>
          <a:p>
            <a:pPr marL="0" lvl="0" indent="0" algn="ctr" rtl="0">
              <a:spcBef>
                <a:spcPts val="0"/>
              </a:spcBef>
              <a:spcAft>
                <a:spcPts val="0"/>
              </a:spcAft>
              <a:buNone/>
            </a:pPr>
            <a:r>
              <a:rPr lang="en" sz="1200">
                <a:solidFill>
                  <a:schemeClr val="dk1"/>
                </a:solidFill>
              </a:rPr>
              <a:t>the side yard</a:t>
            </a:r>
            <a:r>
              <a:rPr lang="en" sz="1200" b="1">
                <a:solidFill>
                  <a:schemeClr val="dk1"/>
                </a:solidFill>
              </a:rPr>
              <a:t> </a:t>
            </a:r>
            <a:endParaRPr sz="1200" b="1">
              <a:solidFill>
                <a:schemeClr val="dk1"/>
              </a:solidFill>
            </a:endParaRPr>
          </a:p>
        </p:txBody>
      </p:sp>
      <p:sp>
        <p:nvSpPr>
          <p:cNvPr id="120" name="Google Shape;120;p20"/>
          <p:cNvSpPr txBox="1"/>
          <p:nvPr/>
        </p:nvSpPr>
        <p:spPr>
          <a:xfrm>
            <a:off x="3452750" y="5324250"/>
            <a:ext cx="29646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BD has partnered with the city of Detroit to facilitate the 313 Speaks program, a program that focuses on increasing language in children 0-3 here you see my youngest Jacob wearing his talking pedometer, which counts the number of words he hears in a day. This coupled with a parent and child playgroup helped me to become more aware of not only how many words he was exposed to in a typical day, but also how many conversational “turns” we had.  </a:t>
            </a:r>
            <a:endParaRPr sz="900"/>
          </a:p>
        </p:txBody>
      </p:sp>
      <p:sp>
        <p:nvSpPr>
          <p:cNvPr id="121" name="Google Shape;121;p20"/>
          <p:cNvSpPr txBox="1"/>
          <p:nvPr/>
        </p:nvSpPr>
        <p:spPr>
          <a:xfrm>
            <a:off x="160900" y="514875"/>
            <a:ext cx="67806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t>Social &amp; Emotional Wellness Programming</a:t>
            </a:r>
            <a:endParaRPr sz="2300" b="1"/>
          </a:p>
        </p:txBody>
      </p:sp>
      <p:sp>
        <p:nvSpPr>
          <p:cNvPr id="122" name="Google Shape;122;p20"/>
          <p:cNvSpPr txBox="1"/>
          <p:nvPr/>
        </p:nvSpPr>
        <p:spPr>
          <a:xfrm>
            <a:off x="4027500" y="3903125"/>
            <a:ext cx="22044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100">
                <a:solidFill>
                  <a:schemeClr val="dk1"/>
                </a:solidFill>
              </a:rPr>
              <a:t>Kids learned to prepare their own healthy snacks and learned about taking care of their bodies</a:t>
            </a:r>
            <a:endParaRPr sz="1100">
              <a:solidFill>
                <a:schemeClr val="dk1"/>
              </a:solidFill>
            </a:endParaRPr>
          </a:p>
          <a:p>
            <a:pPr marL="0" lvl="0" indent="0" algn="l" rtl="0">
              <a:spcBef>
                <a:spcPts val="0"/>
              </a:spcBef>
              <a:spcAft>
                <a:spcPts val="0"/>
              </a:spcAft>
              <a:buNone/>
            </a:pPr>
            <a:endParaRPr/>
          </a:p>
        </p:txBody>
      </p:sp>
      <p:sp>
        <p:nvSpPr>
          <p:cNvPr id="123" name="Google Shape;123;p20"/>
          <p:cNvSpPr txBox="1"/>
          <p:nvPr/>
        </p:nvSpPr>
        <p:spPr>
          <a:xfrm>
            <a:off x="4265850" y="3071825"/>
            <a:ext cx="1727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rPr>
              <a:t>Snack &amp; Learn Health &amp; Nutrition Class</a:t>
            </a:r>
            <a:endParaRPr b="1">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311700" y="1043600"/>
            <a:ext cx="8520600" cy="137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a:t>When Ms.Rachelle asked me to join the advisory team, we met monthly to give our feedback on programs and suggested ideas for events. Mr. Lionel and I came up with the idea to have a Kwanzaa celebration, so we worked together to plan the event. We planned a special dinner where families made crafts, received Kwanzaa kits with candles and special book , while Mr. Lionel and I took turns talking about the principals and the traditions of Kwanzaa. </a:t>
            </a:r>
            <a:endParaRPr sz="1200"/>
          </a:p>
        </p:txBody>
      </p:sp>
      <p:pic>
        <p:nvPicPr>
          <p:cNvPr id="129" name="Google Shape;129;p21"/>
          <p:cNvPicPr preferRelativeResize="0"/>
          <p:nvPr/>
        </p:nvPicPr>
        <p:blipFill>
          <a:blip r:embed="rId3">
            <a:alphaModFix/>
          </a:blip>
          <a:stretch>
            <a:fillRect/>
          </a:stretch>
        </p:blipFill>
        <p:spPr>
          <a:xfrm>
            <a:off x="6659225" y="2247620"/>
            <a:ext cx="1903725" cy="1076405"/>
          </a:xfrm>
          <a:prstGeom prst="rect">
            <a:avLst/>
          </a:prstGeom>
          <a:noFill/>
          <a:ln>
            <a:noFill/>
          </a:ln>
        </p:spPr>
      </p:pic>
      <p:pic>
        <p:nvPicPr>
          <p:cNvPr id="130" name="Google Shape;130;p21"/>
          <p:cNvPicPr preferRelativeResize="0"/>
          <p:nvPr/>
        </p:nvPicPr>
        <p:blipFill>
          <a:blip r:embed="rId4">
            <a:alphaModFix/>
          </a:blip>
          <a:stretch>
            <a:fillRect/>
          </a:stretch>
        </p:blipFill>
        <p:spPr>
          <a:xfrm>
            <a:off x="435774" y="2189300"/>
            <a:ext cx="4122875" cy="2311887"/>
          </a:xfrm>
          <a:prstGeom prst="rect">
            <a:avLst/>
          </a:prstGeom>
          <a:noFill/>
          <a:ln>
            <a:noFill/>
          </a:ln>
        </p:spPr>
      </p:pic>
      <p:pic>
        <p:nvPicPr>
          <p:cNvPr id="131" name="Google Shape;131;p21"/>
          <p:cNvPicPr preferRelativeResize="0"/>
          <p:nvPr/>
        </p:nvPicPr>
        <p:blipFill>
          <a:blip r:embed="rId5">
            <a:alphaModFix/>
          </a:blip>
          <a:stretch>
            <a:fillRect/>
          </a:stretch>
        </p:blipFill>
        <p:spPr>
          <a:xfrm>
            <a:off x="4679568" y="2244888"/>
            <a:ext cx="1900282" cy="1067700"/>
          </a:xfrm>
          <a:prstGeom prst="rect">
            <a:avLst/>
          </a:prstGeom>
          <a:noFill/>
          <a:ln>
            <a:noFill/>
          </a:ln>
        </p:spPr>
      </p:pic>
      <p:pic>
        <p:nvPicPr>
          <p:cNvPr id="132" name="Google Shape;132;p21"/>
          <p:cNvPicPr preferRelativeResize="0"/>
          <p:nvPr/>
        </p:nvPicPr>
        <p:blipFill>
          <a:blip r:embed="rId6">
            <a:alphaModFix/>
          </a:blip>
          <a:stretch>
            <a:fillRect/>
          </a:stretch>
        </p:blipFill>
        <p:spPr>
          <a:xfrm>
            <a:off x="4676125" y="3377888"/>
            <a:ext cx="1903725" cy="1067696"/>
          </a:xfrm>
          <a:prstGeom prst="rect">
            <a:avLst/>
          </a:prstGeom>
          <a:noFill/>
          <a:ln>
            <a:noFill/>
          </a:ln>
        </p:spPr>
      </p:pic>
      <p:pic>
        <p:nvPicPr>
          <p:cNvPr id="133" name="Google Shape;133;p21"/>
          <p:cNvPicPr preferRelativeResize="0"/>
          <p:nvPr/>
        </p:nvPicPr>
        <p:blipFill>
          <a:blip r:embed="rId7">
            <a:alphaModFix/>
          </a:blip>
          <a:stretch>
            <a:fillRect/>
          </a:stretch>
        </p:blipFill>
        <p:spPr>
          <a:xfrm>
            <a:off x="6655429" y="3375175"/>
            <a:ext cx="1900271" cy="1067675"/>
          </a:xfrm>
          <a:prstGeom prst="rect">
            <a:avLst/>
          </a:prstGeom>
          <a:noFill/>
          <a:ln>
            <a:noFill/>
          </a:ln>
        </p:spPr>
      </p:pic>
      <p:sp>
        <p:nvSpPr>
          <p:cNvPr id="134" name="Google Shape;134;p21"/>
          <p:cNvSpPr txBox="1"/>
          <p:nvPr/>
        </p:nvSpPr>
        <p:spPr>
          <a:xfrm>
            <a:off x="296725" y="504800"/>
            <a:ext cx="7717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t>With, For and By The Community</a:t>
            </a:r>
            <a:endParaRPr sz="2300" b="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1587</Words>
  <Application>Microsoft Macintosh PowerPoint</Application>
  <PresentationFormat>On-screen Show (16:9)</PresentationFormat>
  <Paragraphs>49</Paragraphs>
  <Slides>12</Slides>
  <Notes>12</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12</vt:i4>
      </vt:variant>
    </vt:vector>
  </HeadingPairs>
  <TitlesOfParts>
    <vt:vector size="14" baseType="lpstr">
      <vt:lpstr>Arial</vt:lpstr>
      <vt:lpstr>Simple Light</vt:lpstr>
      <vt:lpstr>PowerPoint Presentation</vt:lpstr>
      <vt:lpstr>PowerPoint Presentation</vt:lpstr>
      <vt:lpstr>The children got to use the large side yard to hunt for eggs, have and egg relay, and free dance (just one of the many examples of how the house used creative ways to get the kids involved in physical activities and promotes a healthy lifestyle. Afterwards they calmed down by listening to stories because reading is integrated into the majority of their activities, while they dyed and decorated eggs and enjoyed healthy snacks. While the children played, I helped to put together goodie bags for the kids to take home and my husband led the raffle.</vt:lpstr>
      <vt:lpstr>One of the many classes I’ve taken at the BDB house, included where we learned about making healthier food choices and saving money at the grocery store. Each week we worked together as a team to cook the meal. While we washed, chopped and prepared fresh vegetables, prepped lean proteins and cooked whole grains, we shared stories about our lives and bonded.   At the end of each class we received groceries to take home to recreate the meal for our family. The pictured dish is Chicken and Couscous with Apple and Raisins. </vt:lpstr>
      <vt:lpstr>Even on days where there wasn’t anything special going on I would bring my children by to have a snack, read a book, take a nap on the comfy couch in the den or just have a change of scenery. Ms. Rekisha as we call her created an environment that was so welcoming and supportive that we loved coming as often as we could.  </vt:lpstr>
      <vt:lpstr>The BDB house had a weekly art therapy class where we came together to express ourselves through our art. We drank coffee/tea and chatted about our hopes and dreams and shared what was going on in the neighbor.   This class gave me an opportunity to connect with and learn from the seniors in the community who were regular participants. </vt:lpstr>
      <vt:lpstr>Here’s an example of how Brilliant Detroit supported and uplifted my family. Through a casual conversations I had with Ms. Rakisha, she learned that my son had recently published a book. She was so excited to support him, that she purchased several copies to keep in the house and give to participants.   The support did not stop there, she then recommend that he read his story at the recently opened Fitzgerald house, which was having a special event showcasing community authors. It was through this event that he met Cindy, the Co-founder and CEO of the organization, who was so impressed with him that she recommended him for a news interview to share his story.  </vt:lpstr>
      <vt:lpstr>PowerPoint Presentation</vt:lpstr>
      <vt:lpstr>When Ms.Rachelle asked me to join the advisory team, we met monthly to give our feedback on programs and suggested ideas for events. Mr. Lionel and I came up with the idea to have a Kwanzaa celebration, so we worked together to plan the event. We planned a special dinner where families made crafts, received Kwanzaa kits with candles and special book , while Mr. Lionel and I took turns talking about the principals and the traditions of Kwanzaa. </vt:lpstr>
      <vt:lpstr>PowerPoint Presentation</vt:lpstr>
      <vt:lpstr>So as we continue to navigate through the pandemic, this is what BD programs look like now. Jacob is becoming a professional at Zoom as his schedule includes; Nature Tots, where he builds his science vocabulary, while learning about animals and animal habitats.   He continues to work on his Social and emotional skills through his Expressing Me Art class, he listens to stories and completes science experiments in Stories and STEM and he gets his wiggles out and sings songs in Toddler Music class.  </vt:lpstr>
      <vt:lpstr>On February 22, 2021 I officially joined the Brilliant Detroit Brightmoor staff as the Community Engagement Manager at the Brightmoor Site. (I haven’t taken my official picture yet for the website) I am what Brilliant refers to as a transformed participant. I started as a participant, became engaged through volunteering and joining the advisory board and now as an employee, I’m able to serve the community, by uplifting and supporting our families as the team at BDB has done for my family.   It is my goal to continue to build relationships with my BDB families, listen and hear what is needed and act as an advocate to deliver the programs and services the community wants. I know that I have some big shoes to fill, because Rakisha and Rachelle tooks great care in creating a safe, warm and inviting space for the community. My teammate Jerry and I have been reaching out to past and present participants through calls, e-mails and our weekly distributions. We are working on engaging with our community partners to help spread the word about what we have to offer, which is always FREE to the community.   We hold weekly distributions, which includes, books, food (Gleaners), diapers/wipes, coats, clothes, shoes, PPE, sanitizing wipes and other items the community needs during this time. We have a monthly newsletter that goes out to our families and supporters that highlights our many programs and opportunities. We held a technology listening session to determine, the technological needs of our community and even have computers available to loan out to ensure families can stay connected during this time. I want to keep that spirit of community alive as we continue to navigate through the pandemic and on into the future.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Reginald Alexander</cp:lastModifiedBy>
  <cp:revision>1</cp:revision>
  <dcterms:modified xsi:type="dcterms:W3CDTF">2021-04-23T20:08:08Z</dcterms:modified>
</cp:coreProperties>
</file>