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3" r:id="rId5"/>
    <p:sldMasterId id="2147483714" r:id="rId6"/>
    <p:sldMasterId id="2147483776" r:id="rId7"/>
  </p:sldMasterIdLst>
  <p:notesMasterIdLst>
    <p:notesMasterId r:id="rId28"/>
  </p:notesMasterIdLst>
  <p:sldIdLst>
    <p:sldId id="644" r:id="rId8"/>
    <p:sldId id="720" r:id="rId9"/>
    <p:sldId id="719" r:id="rId10"/>
    <p:sldId id="714" r:id="rId11"/>
    <p:sldId id="718" r:id="rId12"/>
    <p:sldId id="711" r:id="rId13"/>
    <p:sldId id="689" r:id="rId14"/>
    <p:sldId id="712" r:id="rId15"/>
    <p:sldId id="270" r:id="rId16"/>
    <p:sldId id="256" r:id="rId17"/>
    <p:sldId id="259" r:id="rId18"/>
    <p:sldId id="716" r:id="rId19"/>
    <p:sldId id="713" r:id="rId20"/>
    <p:sldId id="709" r:id="rId21"/>
    <p:sldId id="696" r:id="rId22"/>
    <p:sldId id="697" r:id="rId23"/>
    <p:sldId id="699" r:id="rId24"/>
    <p:sldId id="703" r:id="rId25"/>
    <p:sldId id="704" r:id="rId26"/>
    <p:sldId id="708" r:id="rId27"/>
  </p:sldIdLst>
  <p:sldSz cx="10058400" cy="7772400"/>
  <p:notesSz cx="7010400" cy="9296400"/>
  <p:defaultTextStyle>
    <a:defPPr>
      <a:defRPr lang="en-US"/>
    </a:defPPr>
    <a:lvl1pPr marL="0" algn="l" defTabSz="570586" rtl="0" eaLnBrk="1" latinLnBrk="0" hangingPunct="1">
      <a:defRPr sz="2246" kern="1200">
        <a:solidFill>
          <a:schemeClr val="tx1"/>
        </a:solidFill>
        <a:latin typeface="+mn-lt"/>
        <a:ea typeface="+mn-ea"/>
        <a:cs typeface="+mn-cs"/>
      </a:defRPr>
    </a:lvl1pPr>
    <a:lvl2pPr marL="570586" algn="l" defTabSz="570586" rtl="0" eaLnBrk="1" latinLnBrk="0" hangingPunct="1">
      <a:defRPr sz="2246" kern="1200">
        <a:solidFill>
          <a:schemeClr val="tx1"/>
        </a:solidFill>
        <a:latin typeface="+mn-lt"/>
        <a:ea typeface="+mn-ea"/>
        <a:cs typeface="+mn-cs"/>
      </a:defRPr>
    </a:lvl2pPr>
    <a:lvl3pPr marL="1141171" algn="l" defTabSz="570586" rtl="0" eaLnBrk="1" latinLnBrk="0" hangingPunct="1">
      <a:defRPr sz="2246" kern="1200">
        <a:solidFill>
          <a:schemeClr val="tx1"/>
        </a:solidFill>
        <a:latin typeface="+mn-lt"/>
        <a:ea typeface="+mn-ea"/>
        <a:cs typeface="+mn-cs"/>
      </a:defRPr>
    </a:lvl3pPr>
    <a:lvl4pPr marL="1711757" algn="l" defTabSz="570586" rtl="0" eaLnBrk="1" latinLnBrk="0" hangingPunct="1">
      <a:defRPr sz="2246" kern="1200">
        <a:solidFill>
          <a:schemeClr val="tx1"/>
        </a:solidFill>
        <a:latin typeface="+mn-lt"/>
        <a:ea typeface="+mn-ea"/>
        <a:cs typeface="+mn-cs"/>
      </a:defRPr>
    </a:lvl4pPr>
    <a:lvl5pPr marL="2282342" algn="l" defTabSz="570586" rtl="0" eaLnBrk="1" latinLnBrk="0" hangingPunct="1">
      <a:defRPr sz="2246" kern="1200">
        <a:solidFill>
          <a:schemeClr val="tx1"/>
        </a:solidFill>
        <a:latin typeface="+mn-lt"/>
        <a:ea typeface="+mn-ea"/>
        <a:cs typeface="+mn-cs"/>
      </a:defRPr>
    </a:lvl5pPr>
    <a:lvl6pPr marL="2852928" algn="l" defTabSz="570586" rtl="0" eaLnBrk="1" latinLnBrk="0" hangingPunct="1">
      <a:defRPr sz="2246" kern="1200">
        <a:solidFill>
          <a:schemeClr val="tx1"/>
        </a:solidFill>
        <a:latin typeface="+mn-lt"/>
        <a:ea typeface="+mn-ea"/>
        <a:cs typeface="+mn-cs"/>
      </a:defRPr>
    </a:lvl6pPr>
    <a:lvl7pPr marL="3423514" algn="l" defTabSz="570586" rtl="0" eaLnBrk="1" latinLnBrk="0" hangingPunct="1">
      <a:defRPr sz="2246" kern="1200">
        <a:solidFill>
          <a:schemeClr val="tx1"/>
        </a:solidFill>
        <a:latin typeface="+mn-lt"/>
        <a:ea typeface="+mn-ea"/>
        <a:cs typeface="+mn-cs"/>
      </a:defRPr>
    </a:lvl7pPr>
    <a:lvl8pPr marL="3994099" algn="l" defTabSz="570586" rtl="0" eaLnBrk="1" latinLnBrk="0" hangingPunct="1">
      <a:defRPr sz="2246" kern="1200">
        <a:solidFill>
          <a:schemeClr val="tx1"/>
        </a:solidFill>
        <a:latin typeface="+mn-lt"/>
        <a:ea typeface="+mn-ea"/>
        <a:cs typeface="+mn-cs"/>
      </a:defRPr>
    </a:lvl8pPr>
    <a:lvl9pPr marL="4564685" algn="l" defTabSz="570586" rtl="0" eaLnBrk="1" latinLnBrk="0" hangingPunct="1">
      <a:defRPr sz="2246"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7E8227CD-7D6F-4A3F-8DF8-4598E1F9890E}">
          <p14:sldIdLst>
            <p14:sldId id="644"/>
            <p14:sldId id="720"/>
            <p14:sldId id="719"/>
            <p14:sldId id="714"/>
            <p14:sldId id="718"/>
            <p14:sldId id="711"/>
            <p14:sldId id="689"/>
            <p14:sldId id="712"/>
            <p14:sldId id="270"/>
            <p14:sldId id="256"/>
            <p14:sldId id="259"/>
            <p14:sldId id="716"/>
            <p14:sldId id="713"/>
            <p14:sldId id="709"/>
            <p14:sldId id="696"/>
            <p14:sldId id="697"/>
            <p14:sldId id="699"/>
            <p14:sldId id="703"/>
            <p14:sldId id="704"/>
            <p14:sldId id="708"/>
          </p14:sldIdLst>
        </p14:section>
      </p14:sectionLst>
    </p:ex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avelko" initials="SP" lastIdx="10" clrIdx="0">
    <p:extLst>
      <p:ext uri="{19B8F6BF-5375-455C-9EA6-DF929625EA0E}">
        <p15:presenceInfo xmlns:p15="http://schemas.microsoft.com/office/powerpoint/2012/main" userId="S::spavelko@degc.org::5174f3da-3d18-4175-9320-6535d0420dcb" providerId="AD"/>
      </p:ext>
    </p:extLst>
  </p:cmAuthor>
  <p:cmAuthor id="2" name="Nicholas Marsh" initials="NM" lastIdx="5" clrIdx="1">
    <p:extLst>
      <p:ext uri="{19B8F6BF-5375-455C-9EA6-DF929625EA0E}">
        <p15:presenceInfo xmlns:p15="http://schemas.microsoft.com/office/powerpoint/2012/main" userId="S::nmarsh@degc.org::596f2a0b-423b-46fd-b54a-edc9f3bb57ac" providerId="AD"/>
      </p:ext>
    </p:extLst>
  </p:cmAuthor>
  <p:cmAuthor id="3" name="Charla" initials="Ch" lastIdx="3" clrIdx="2">
    <p:extLst>
      <p:ext uri="{19B8F6BF-5375-455C-9EA6-DF929625EA0E}">
        <p15:presenceInfo xmlns:p15="http://schemas.microsoft.com/office/powerpoint/2012/main" userId="S::charla@degc.org::76998f2b-0e9c-45ee-b864-55ff08065b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C334F"/>
    <a:srgbClr val="003B48"/>
    <a:srgbClr val="FF4FCF"/>
    <a:srgbClr val="ED57DC"/>
    <a:srgbClr val="6461E3"/>
    <a:srgbClr val="71B2CA"/>
    <a:srgbClr val="8143FF"/>
    <a:srgbClr val="FF5DB0"/>
    <a:srgbClr val="ED56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18" autoAdjust="0"/>
    <p:restoredTop sz="94684"/>
  </p:normalViewPr>
  <p:slideViewPr>
    <p:cSldViewPr snapToGrid="0">
      <p:cViewPr varScale="1">
        <p:scale>
          <a:sx n="109" d="100"/>
          <a:sy n="109" d="100"/>
        </p:scale>
        <p:origin x="984" y="200"/>
      </p:cViewPr>
      <p:guideLst>
        <p:guide orient="horz" pos="2448"/>
        <p:guide pos="316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etroiteconomic.sharepoint.com/sites/EDIS/Shared%20Documents/Tax%20Abatement%20Information/Abatement%20Policy%20and%20Procedures/Council%20Process%20and%20Documents/Example%20Documents/Example%20Graphs%20Data%20Sourc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etroiteconomic.sharepoint.com/sites/EDIS/Shared%20Documents/Tax%20Abatement%20Information/Abatement%20Policy%20and%20Procedures/Council%20Process%20and%20Documents/Example%20Documents/Example%20Graphs%20Data%20Sourc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etroiteconomic.sharepoint.com/sites/EDIS/Shared%20Documents/Tax%20Abatement%20Information/Abatement%20Policy%20and%20Procedures/Council%20Process%20and%20Documents/Example%20Documents/Example%20Graphs%20Data%20Sourc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etroiteconomic.sharepoint.com/sites/EDIS/Shared%20Documents/Tax%20Abatement%20Information/Abatement%20Policy%20and%20Procedures/Council%20Process%20and%20Documents/Example%20Documents/Example%20Graphs%20Data%20Sourc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49473777022532E-3"/>
          <c:y val="0.23504311296154257"/>
          <c:w val="0.94490958882717557"/>
          <c:h val="0.70918737266481646"/>
        </c:manualLayout>
      </c:layout>
      <c:barChart>
        <c:barDir val="col"/>
        <c:grouping val="stacked"/>
        <c:varyColors val="0"/>
        <c:ser>
          <c:idx val="0"/>
          <c:order val="0"/>
          <c:tx>
            <c:strRef>
              <c:f>Sheet1!$B$1</c:f>
              <c:strCache>
                <c:ptCount val="1"/>
                <c:pt idx="0">
                  <c:v>Current Taxes Paid by Property Owner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Project X Taxes</c:v>
                </c:pt>
              </c:strCache>
            </c:strRef>
          </c:cat>
          <c:val>
            <c:numRef>
              <c:f>Sheet1!$B$2:$B$5</c:f>
              <c:numCache>
                <c:formatCode>General</c:formatCode>
                <c:ptCount val="4"/>
                <c:pt idx="0" formatCode="&quot;$&quot;#,##0">
                  <c:v>1500</c:v>
                </c:pt>
              </c:numCache>
            </c:numRef>
          </c:val>
          <c:extLst>
            <c:ext xmlns:c16="http://schemas.microsoft.com/office/drawing/2014/chart" uri="{C3380CC4-5D6E-409C-BE32-E72D297353CC}">
              <c16:uniqueId val="{00000000-013A-45F9-82B0-E3F6C73589EA}"/>
            </c:ext>
          </c:extLst>
        </c:ser>
        <c:ser>
          <c:idx val="1"/>
          <c:order val="1"/>
          <c:tx>
            <c:strRef>
              <c:f>Sheet1!$C$1</c:f>
              <c:strCache>
                <c:ptCount val="1"/>
                <c:pt idx="0">
                  <c:v>New Taxes Paid by Property Owner</c:v>
                </c:pt>
              </c:strCache>
            </c:strRef>
          </c:tx>
          <c:spPr>
            <a:solidFill>
              <a:schemeClr val="accent2"/>
            </a:solidFill>
            <a:ln>
              <a:noFill/>
            </a:ln>
            <a:effectLst/>
          </c:spPr>
          <c:invertIfNegative val="0"/>
          <c:dLbls>
            <c:dLbl>
              <c:idx val="0"/>
              <c:tx>
                <c:rich>
                  <a:bodyPr/>
                  <a:lstStyle/>
                  <a:p>
                    <a:fld id="{FFC391A5-A1C6-DB4C-B486-234B285F33E8}"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53-4F48-9F15-2BDF0A0B5DF9}"/>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Project X Taxes</c:v>
                </c:pt>
              </c:strCache>
            </c:strRef>
          </c:cat>
          <c:val>
            <c:numRef>
              <c:f>Sheet1!$C$2:$C$5</c:f>
              <c:numCache>
                <c:formatCode>General</c:formatCode>
                <c:ptCount val="4"/>
                <c:pt idx="0" formatCode="&quot;$&quot;#,##0">
                  <c:v>2000</c:v>
                </c:pt>
              </c:numCache>
            </c:numRef>
          </c:val>
          <c:extLst>
            <c:ext xmlns:c16="http://schemas.microsoft.com/office/drawing/2014/chart" uri="{C3380CC4-5D6E-409C-BE32-E72D297353CC}">
              <c16:uniqueId val="{00000001-013A-45F9-82B0-E3F6C73589EA}"/>
            </c:ext>
          </c:extLst>
        </c:ser>
        <c:ser>
          <c:idx val="2"/>
          <c:order val="2"/>
          <c:tx>
            <c:strRef>
              <c:f>Sheet1!$D$1</c:f>
              <c:strCache>
                <c:ptCount val="1"/>
                <c:pt idx="0">
                  <c:v>Taxes Exempted with Abatement</c:v>
                </c:pt>
              </c:strCache>
            </c:strRef>
          </c:tx>
          <c:spPr>
            <a:solidFill>
              <a:schemeClr val="accent4">
                <a:lumMod val="60000"/>
                <a:lumOff val="40000"/>
              </a:schemeClr>
            </a:solidFill>
            <a:ln>
              <a:noFill/>
            </a:ln>
            <a:effectLst/>
          </c:spPr>
          <c:invertIfNegative val="0"/>
          <c:dLbls>
            <c:dLbl>
              <c:idx val="0"/>
              <c:tx>
                <c:rich>
                  <a:bodyPr/>
                  <a:lstStyle/>
                  <a:p>
                    <a:fld id="{6E469560-B47A-9347-AB8D-B819B16D128F}"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A53-4F48-9F15-2BDF0A0B5DF9}"/>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Project X Taxes</c:v>
                </c:pt>
              </c:strCache>
            </c:strRef>
          </c:cat>
          <c:val>
            <c:numRef>
              <c:f>Sheet1!$D$2:$D$5</c:f>
              <c:numCache>
                <c:formatCode>General</c:formatCode>
                <c:ptCount val="4"/>
                <c:pt idx="0" formatCode="&quot;$&quot;#,##0">
                  <c:v>5500</c:v>
                </c:pt>
              </c:numCache>
            </c:numRef>
          </c:val>
          <c:extLst>
            <c:ext xmlns:c16="http://schemas.microsoft.com/office/drawing/2014/chart" uri="{C3380CC4-5D6E-409C-BE32-E72D297353CC}">
              <c16:uniqueId val="{00000002-013A-45F9-82B0-E3F6C73589EA}"/>
            </c:ext>
          </c:extLst>
        </c:ser>
        <c:dLbls>
          <c:showLegendKey val="0"/>
          <c:showVal val="1"/>
          <c:showCatName val="0"/>
          <c:showSerName val="0"/>
          <c:showPercent val="0"/>
          <c:showBubbleSize val="0"/>
        </c:dLbls>
        <c:gapWidth val="95"/>
        <c:overlap val="100"/>
        <c:axId val="389398288"/>
        <c:axId val="389396648"/>
      </c:barChart>
      <c:catAx>
        <c:axId val="389398288"/>
        <c:scaling>
          <c:orientation val="minMax"/>
        </c:scaling>
        <c:delete val="1"/>
        <c:axPos val="b"/>
        <c:numFmt formatCode="General" sourceLinked="1"/>
        <c:majorTickMark val="none"/>
        <c:minorTickMark val="none"/>
        <c:tickLblPos val="nextTo"/>
        <c:crossAx val="389396648"/>
        <c:crosses val="autoZero"/>
        <c:auto val="1"/>
        <c:lblAlgn val="ctr"/>
        <c:lblOffset val="100"/>
        <c:noMultiLvlLbl val="0"/>
      </c:catAx>
      <c:valAx>
        <c:axId val="389396648"/>
        <c:scaling>
          <c:orientation val="minMax"/>
        </c:scaling>
        <c:delete val="1"/>
        <c:axPos val="l"/>
        <c:numFmt formatCode="&quot;$&quot;#,##0" sourceLinked="1"/>
        <c:majorTickMark val="none"/>
        <c:minorTickMark val="none"/>
        <c:tickLblPos val="nextTo"/>
        <c:crossAx val="389398288"/>
        <c:crosses val="autoZero"/>
        <c:crossBetween val="between"/>
      </c:valAx>
      <c:spPr>
        <a:noFill/>
        <a:ln w="25400">
          <a:noFill/>
        </a:ln>
        <a:effectLst/>
      </c:spPr>
    </c:plotArea>
    <c:legend>
      <c:legendPos val="t"/>
      <c:layout>
        <c:manualLayout>
          <c:xMode val="edge"/>
          <c:yMode val="edge"/>
          <c:x val="0.22334899043741033"/>
          <c:y val="0.64475114541345624"/>
          <c:w val="0.66208108563046564"/>
          <c:h val="0.290438240550516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5816685958451"/>
          <c:y val="0.11653336236093347"/>
          <c:w val="0.86906737430913561"/>
          <c:h val="0.68529587123620483"/>
        </c:manualLayout>
      </c:layout>
      <c:barChart>
        <c:barDir val="col"/>
        <c:grouping val="stacked"/>
        <c:varyColors val="0"/>
        <c:ser>
          <c:idx val="0"/>
          <c:order val="0"/>
          <c:tx>
            <c:strRef>
              <c:f>Sheet1!$A$8</c:f>
              <c:strCache>
                <c:ptCount val="1"/>
                <c:pt idx="0">
                  <c:v>Current Taxes Taxing Authorities Receive </c:v>
                </c:pt>
              </c:strCache>
            </c:strRef>
          </c:tx>
          <c:spPr>
            <a:solidFill>
              <a:schemeClr val="accent1">
                <a:lumMod val="75000"/>
              </a:schemeClr>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Sheet1!$C$8:$Q$8</c:f>
              <c:numCache>
                <c:formatCode>_("$"* #,##0_);_("$"* \(#,##0\);_("$"* "-"??_);_(@_)</c:formatCode>
                <c:ptCount val="15"/>
                <c:pt idx="0">
                  <c:v>45125.072499999995</c:v>
                </c:pt>
                <c:pt idx="1">
                  <c:v>46478.824674999996</c:v>
                </c:pt>
                <c:pt idx="2">
                  <c:v>47873.189415249995</c:v>
                </c:pt>
                <c:pt idx="3">
                  <c:v>49309.385097707498</c:v>
                </c:pt>
                <c:pt idx="4">
                  <c:v>50788.666650638719</c:v>
                </c:pt>
                <c:pt idx="5">
                  <c:v>52312.326650157876</c:v>
                </c:pt>
                <c:pt idx="6">
                  <c:v>53881.696449662617</c:v>
                </c:pt>
                <c:pt idx="7">
                  <c:v>55498.147343152501</c:v>
                </c:pt>
                <c:pt idx="8">
                  <c:v>57163.091763447075</c:v>
                </c:pt>
                <c:pt idx="9">
                  <c:v>58877.984516350487</c:v>
                </c:pt>
                <c:pt idx="10">
                  <c:v>60644.324051841002</c:v>
                </c:pt>
                <c:pt idx="11">
                  <c:v>62463.65377339624</c:v>
                </c:pt>
                <c:pt idx="12">
                  <c:v>64337.563386598122</c:v>
                </c:pt>
                <c:pt idx="13">
                  <c:v>66267.69028819607</c:v>
                </c:pt>
                <c:pt idx="14">
                  <c:v>68255.720996841948</c:v>
                </c:pt>
              </c:numCache>
            </c:numRef>
          </c:val>
          <c:extLst>
            <c:ext xmlns:c16="http://schemas.microsoft.com/office/drawing/2014/chart" uri="{C3380CC4-5D6E-409C-BE32-E72D297353CC}">
              <c16:uniqueId val="{00000000-6D8D-C244-8A30-91332FC14769}"/>
            </c:ext>
          </c:extLst>
        </c:ser>
        <c:ser>
          <c:idx val="1"/>
          <c:order val="1"/>
          <c:tx>
            <c:strRef>
              <c:f>Sheet1!$A$9</c:f>
              <c:strCache>
                <c:ptCount val="1"/>
                <c:pt idx="0">
                  <c:v>New Taxes Taxing Authorities Receive With Investment</c:v>
                </c:pt>
              </c:strCache>
            </c:strRef>
          </c:tx>
          <c:spPr>
            <a:no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Sheet1!$C$9:$Q$9</c:f>
              <c:numCache>
                <c:formatCode>_("$"* #,##0_);_("$"* \(#,##0\);_("$"* "-"??_);_(@_)</c:formatCode>
                <c:ptCount val="15"/>
                <c:pt idx="0">
                  <c:v>37080</c:v>
                </c:pt>
                <c:pt idx="1">
                  <c:v>38192.400000000001</c:v>
                </c:pt>
                <c:pt idx="2">
                  <c:v>39338.171999999999</c:v>
                </c:pt>
                <c:pt idx="3">
                  <c:v>40518.317160000006</c:v>
                </c:pt>
                <c:pt idx="4">
                  <c:v>41733.866674800003</c:v>
                </c:pt>
                <c:pt idx="5">
                  <c:v>42985.882675044006</c:v>
                </c:pt>
                <c:pt idx="6">
                  <c:v>44275.459155295328</c:v>
                </c:pt>
                <c:pt idx="7">
                  <c:v>45603.722929954194</c:v>
                </c:pt>
                <c:pt idx="8">
                  <c:v>46971.834617852815</c:v>
                </c:pt>
                <c:pt idx="9">
                  <c:v>48380.989656388396</c:v>
                </c:pt>
                <c:pt idx="10">
                  <c:v>49832.419346080052</c:v>
                </c:pt>
                <c:pt idx="11">
                  <c:v>51327.391926462449</c:v>
                </c:pt>
                <c:pt idx="12">
                  <c:v>193012.69015979438</c:v>
                </c:pt>
                <c:pt idx="13">
                  <c:v>198803.07086458823</c:v>
                </c:pt>
                <c:pt idx="14">
                  <c:v>204767.16299052589</c:v>
                </c:pt>
              </c:numCache>
            </c:numRef>
          </c:val>
          <c:extLst>
            <c:ext xmlns:c16="http://schemas.microsoft.com/office/drawing/2014/chart" uri="{C3380CC4-5D6E-409C-BE32-E72D297353CC}">
              <c16:uniqueId val="{00000001-6D8D-C244-8A30-91332FC14769}"/>
            </c:ext>
          </c:extLst>
        </c:ser>
        <c:ser>
          <c:idx val="2"/>
          <c:order val="2"/>
          <c:tx>
            <c:strRef>
              <c:f>Sheet1!$A$10</c:f>
              <c:strCache>
                <c:ptCount val="1"/>
                <c:pt idx="0">
                  <c:v>Taxes Exempt with Investment After Abatement</c:v>
                </c:pt>
              </c:strCache>
            </c:strRef>
          </c:tx>
          <c:spPr>
            <a:no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Sheet1!$C$10:$Q$10</c:f>
              <c:numCache>
                <c:formatCode>_("$"* #,##0_);_("$"* \(#,##0\);_("$"* "-"??_);_(@_)</c:formatCode>
                <c:ptCount val="15"/>
                <c:pt idx="0">
                  <c:v>98295.217499999999</c:v>
                </c:pt>
                <c:pt idx="1">
                  <c:v>101244.07402499999</c:v>
                </c:pt>
                <c:pt idx="2">
                  <c:v>104281.39624575</c:v>
                </c:pt>
                <c:pt idx="3">
                  <c:v>107409.8381331225</c:v>
                </c:pt>
                <c:pt idx="4">
                  <c:v>110632.13327711618</c:v>
                </c:pt>
                <c:pt idx="5">
                  <c:v>113951.09727542967</c:v>
                </c:pt>
                <c:pt idx="6">
                  <c:v>117369.63019369256</c:v>
                </c:pt>
                <c:pt idx="7">
                  <c:v>120890.71909950335</c:v>
                </c:pt>
                <c:pt idx="8">
                  <c:v>124517.44067248845</c:v>
                </c:pt>
                <c:pt idx="9">
                  <c:v>128252.9638926631</c:v>
                </c:pt>
                <c:pt idx="10">
                  <c:v>132100.552809443</c:v>
                </c:pt>
                <c:pt idx="11">
                  <c:v>136063.56939372627</c:v>
                </c:pt>
                <c:pt idx="12">
                  <c:v>0</c:v>
                </c:pt>
                <c:pt idx="13">
                  <c:v>0</c:v>
                </c:pt>
                <c:pt idx="14">
                  <c:v>0</c:v>
                </c:pt>
              </c:numCache>
            </c:numRef>
          </c:val>
          <c:extLst>
            <c:ext xmlns:c16="http://schemas.microsoft.com/office/drawing/2014/chart" uri="{C3380CC4-5D6E-409C-BE32-E72D297353CC}">
              <c16:uniqueId val="{00000002-6D8D-C244-8A30-91332FC14769}"/>
            </c:ext>
          </c:extLst>
        </c:ser>
        <c:dLbls>
          <c:showLegendKey val="0"/>
          <c:showVal val="0"/>
          <c:showCatName val="0"/>
          <c:showSerName val="0"/>
          <c:showPercent val="0"/>
          <c:showBubbleSize val="0"/>
        </c:dLbls>
        <c:gapWidth val="150"/>
        <c:overlap val="100"/>
        <c:axId val="455629864"/>
        <c:axId val="455630192"/>
      </c:barChart>
      <c:catAx>
        <c:axId val="45562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30192"/>
        <c:crosses val="autoZero"/>
        <c:auto val="1"/>
        <c:lblAlgn val="ctr"/>
        <c:lblOffset val="100"/>
        <c:noMultiLvlLbl val="0"/>
      </c:catAx>
      <c:valAx>
        <c:axId val="4556301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2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5816685958451"/>
          <c:y val="0.11653336236093347"/>
          <c:w val="0.86906737430913561"/>
          <c:h val="0.68529587123620483"/>
        </c:manualLayout>
      </c:layout>
      <c:barChart>
        <c:barDir val="col"/>
        <c:grouping val="stacked"/>
        <c:varyColors val="0"/>
        <c:ser>
          <c:idx val="0"/>
          <c:order val="0"/>
          <c:tx>
            <c:strRef>
              <c:f>Sheet1!$A$8</c:f>
              <c:strCache>
                <c:ptCount val="1"/>
                <c:pt idx="0">
                  <c:v>Current Taxes Taxing Authorities Receive </c:v>
                </c:pt>
              </c:strCache>
            </c:strRef>
          </c:tx>
          <c:spPr>
            <a:solidFill>
              <a:schemeClr val="accent1">
                <a:lumMod val="75000"/>
              </a:schemeClr>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Sheet1!$C$8:$Q$8</c:f>
              <c:numCache>
                <c:formatCode>_("$"* #,##0_);_("$"* \(#,##0\);_("$"* "-"??_);_(@_)</c:formatCode>
                <c:ptCount val="15"/>
                <c:pt idx="0">
                  <c:v>45125.072499999995</c:v>
                </c:pt>
                <c:pt idx="1">
                  <c:v>46478.824674999996</c:v>
                </c:pt>
                <c:pt idx="2">
                  <c:v>47873.189415249995</c:v>
                </c:pt>
                <c:pt idx="3">
                  <c:v>49309.385097707498</c:v>
                </c:pt>
                <c:pt idx="4">
                  <c:v>50788.666650638719</c:v>
                </c:pt>
                <c:pt idx="5">
                  <c:v>52312.326650157876</c:v>
                </c:pt>
                <c:pt idx="6">
                  <c:v>53881.696449662617</c:v>
                </c:pt>
                <c:pt idx="7">
                  <c:v>55498.147343152501</c:v>
                </c:pt>
                <c:pt idx="8">
                  <c:v>57163.091763447075</c:v>
                </c:pt>
                <c:pt idx="9">
                  <c:v>58877.984516350487</c:v>
                </c:pt>
                <c:pt idx="10">
                  <c:v>60644.324051841002</c:v>
                </c:pt>
                <c:pt idx="11">
                  <c:v>62463.65377339624</c:v>
                </c:pt>
                <c:pt idx="12">
                  <c:v>64337.563386598122</c:v>
                </c:pt>
                <c:pt idx="13">
                  <c:v>66267.69028819607</c:v>
                </c:pt>
                <c:pt idx="14">
                  <c:v>68255.720996841948</c:v>
                </c:pt>
              </c:numCache>
            </c:numRef>
          </c:val>
          <c:extLst>
            <c:ext xmlns:c16="http://schemas.microsoft.com/office/drawing/2014/chart" uri="{C3380CC4-5D6E-409C-BE32-E72D297353CC}">
              <c16:uniqueId val="{00000000-222E-8246-AA62-4CB5CF48A028}"/>
            </c:ext>
          </c:extLst>
        </c:ser>
        <c:ser>
          <c:idx val="1"/>
          <c:order val="1"/>
          <c:tx>
            <c:strRef>
              <c:f>Sheet1!$A$9</c:f>
              <c:strCache>
                <c:ptCount val="1"/>
                <c:pt idx="0">
                  <c:v>New Taxes Taxing Authorities Receive With Investment</c:v>
                </c:pt>
              </c:strCache>
            </c:strRef>
          </c:tx>
          <c:spPr>
            <a:solidFill>
              <a:schemeClr val="accent5"/>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Sheet1!$C$9:$Q$9</c:f>
              <c:numCache>
                <c:formatCode>_("$"* #,##0_);_("$"* \(#,##0\);_("$"* "-"??_);_(@_)</c:formatCode>
                <c:ptCount val="15"/>
                <c:pt idx="0">
                  <c:v>37080</c:v>
                </c:pt>
                <c:pt idx="1">
                  <c:v>38192.400000000001</c:v>
                </c:pt>
                <c:pt idx="2">
                  <c:v>39338.171999999999</c:v>
                </c:pt>
                <c:pt idx="3">
                  <c:v>40518.317160000006</c:v>
                </c:pt>
                <c:pt idx="4">
                  <c:v>41733.866674800003</c:v>
                </c:pt>
                <c:pt idx="5">
                  <c:v>42985.882675044006</c:v>
                </c:pt>
                <c:pt idx="6">
                  <c:v>44275.459155295328</c:v>
                </c:pt>
                <c:pt idx="7">
                  <c:v>45603.722929954194</c:v>
                </c:pt>
                <c:pt idx="8">
                  <c:v>46971.834617852815</c:v>
                </c:pt>
                <c:pt idx="9">
                  <c:v>48380.989656388396</c:v>
                </c:pt>
                <c:pt idx="10">
                  <c:v>49832.419346080052</c:v>
                </c:pt>
                <c:pt idx="11">
                  <c:v>51327.391926462449</c:v>
                </c:pt>
                <c:pt idx="12">
                  <c:v>193012.69015979438</c:v>
                </c:pt>
                <c:pt idx="13">
                  <c:v>198803.07086458823</c:v>
                </c:pt>
                <c:pt idx="14">
                  <c:v>204767.16299052589</c:v>
                </c:pt>
              </c:numCache>
            </c:numRef>
          </c:val>
          <c:extLst>
            <c:ext xmlns:c16="http://schemas.microsoft.com/office/drawing/2014/chart" uri="{C3380CC4-5D6E-409C-BE32-E72D297353CC}">
              <c16:uniqueId val="{00000001-222E-8246-AA62-4CB5CF48A028}"/>
            </c:ext>
          </c:extLst>
        </c:ser>
        <c:ser>
          <c:idx val="2"/>
          <c:order val="2"/>
          <c:tx>
            <c:strRef>
              <c:f>Sheet1!$A$10</c:f>
              <c:strCache>
                <c:ptCount val="1"/>
                <c:pt idx="0">
                  <c:v>Taxes Exempt with Investment After Abatement</c:v>
                </c:pt>
              </c:strCache>
            </c:strRef>
          </c:tx>
          <c:spPr>
            <a:solidFill>
              <a:srgbClr val="FFCC66"/>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Sheet1!$C$10:$Q$10</c:f>
              <c:numCache>
                <c:formatCode>_("$"* #,##0_);_("$"* \(#,##0\);_("$"* "-"??_);_(@_)</c:formatCode>
                <c:ptCount val="15"/>
                <c:pt idx="0">
                  <c:v>98295.217499999999</c:v>
                </c:pt>
                <c:pt idx="1">
                  <c:v>101244.07402499999</c:v>
                </c:pt>
                <c:pt idx="2">
                  <c:v>104281.39624575</c:v>
                </c:pt>
                <c:pt idx="3">
                  <c:v>107409.8381331225</c:v>
                </c:pt>
                <c:pt idx="4">
                  <c:v>110632.13327711618</c:v>
                </c:pt>
                <c:pt idx="5">
                  <c:v>113951.09727542967</c:v>
                </c:pt>
                <c:pt idx="6">
                  <c:v>117369.63019369256</c:v>
                </c:pt>
                <c:pt idx="7">
                  <c:v>120890.71909950335</c:v>
                </c:pt>
                <c:pt idx="8">
                  <c:v>124517.44067248845</c:v>
                </c:pt>
                <c:pt idx="9">
                  <c:v>128252.9638926631</c:v>
                </c:pt>
                <c:pt idx="10">
                  <c:v>132100.552809443</c:v>
                </c:pt>
                <c:pt idx="11">
                  <c:v>136063.56939372627</c:v>
                </c:pt>
                <c:pt idx="12">
                  <c:v>0</c:v>
                </c:pt>
                <c:pt idx="13">
                  <c:v>0</c:v>
                </c:pt>
                <c:pt idx="14">
                  <c:v>0</c:v>
                </c:pt>
              </c:numCache>
            </c:numRef>
          </c:val>
          <c:extLst>
            <c:ext xmlns:c16="http://schemas.microsoft.com/office/drawing/2014/chart" uri="{C3380CC4-5D6E-409C-BE32-E72D297353CC}">
              <c16:uniqueId val="{00000002-222E-8246-AA62-4CB5CF48A028}"/>
            </c:ext>
          </c:extLst>
        </c:ser>
        <c:dLbls>
          <c:showLegendKey val="0"/>
          <c:showVal val="0"/>
          <c:showCatName val="0"/>
          <c:showSerName val="0"/>
          <c:showPercent val="0"/>
          <c:showBubbleSize val="0"/>
        </c:dLbls>
        <c:gapWidth val="150"/>
        <c:overlap val="100"/>
        <c:axId val="455629864"/>
        <c:axId val="455630192"/>
      </c:barChart>
      <c:catAx>
        <c:axId val="45562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30192"/>
        <c:crosses val="autoZero"/>
        <c:auto val="1"/>
        <c:lblAlgn val="ctr"/>
        <c:lblOffset val="100"/>
        <c:noMultiLvlLbl val="0"/>
      </c:catAx>
      <c:valAx>
        <c:axId val="4556301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2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5816685958451"/>
          <c:y val="0.11653336236093347"/>
          <c:w val="0.86906737430913561"/>
          <c:h val="0.68529587123620483"/>
        </c:manualLayout>
      </c:layout>
      <c:barChart>
        <c:barDir val="col"/>
        <c:grouping val="stacked"/>
        <c:varyColors val="0"/>
        <c:ser>
          <c:idx val="0"/>
          <c:order val="0"/>
          <c:tx>
            <c:strRef>
              <c:f>Sheet1!$A$8</c:f>
              <c:strCache>
                <c:ptCount val="1"/>
                <c:pt idx="0">
                  <c:v>Current Taxes Taxing Authorities Receive </c:v>
                </c:pt>
              </c:strCache>
            </c:strRef>
          </c:tx>
          <c:spPr>
            <a:solidFill>
              <a:schemeClr val="accent1">
                <a:lumMod val="75000"/>
              </a:schemeClr>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Sheet1!$C$8:$Q$8</c:f>
              <c:numCache>
                <c:formatCode>_("$"* #,##0_);_("$"* \(#,##0\);_("$"* "-"??_);_(@_)</c:formatCode>
                <c:ptCount val="15"/>
                <c:pt idx="0">
                  <c:v>45125.072499999995</c:v>
                </c:pt>
                <c:pt idx="1">
                  <c:v>46478.824674999996</c:v>
                </c:pt>
                <c:pt idx="2">
                  <c:v>47873.189415249995</c:v>
                </c:pt>
                <c:pt idx="3">
                  <c:v>49309.385097707498</c:v>
                </c:pt>
                <c:pt idx="4">
                  <c:v>50788.666650638719</c:v>
                </c:pt>
                <c:pt idx="5">
                  <c:v>52312.326650157876</c:v>
                </c:pt>
                <c:pt idx="6">
                  <c:v>53881.696449662617</c:v>
                </c:pt>
                <c:pt idx="7">
                  <c:v>55498.147343152501</c:v>
                </c:pt>
                <c:pt idx="8">
                  <c:v>57163.091763447075</c:v>
                </c:pt>
                <c:pt idx="9">
                  <c:v>58877.984516350487</c:v>
                </c:pt>
                <c:pt idx="10">
                  <c:v>60644.324051841002</c:v>
                </c:pt>
                <c:pt idx="11">
                  <c:v>62463.65377339624</c:v>
                </c:pt>
                <c:pt idx="12">
                  <c:v>64337.563386598122</c:v>
                </c:pt>
                <c:pt idx="13">
                  <c:v>66267.69028819607</c:v>
                </c:pt>
                <c:pt idx="14">
                  <c:v>68255.720996841948</c:v>
                </c:pt>
              </c:numCache>
            </c:numRef>
          </c:val>
          <c:extLst>
            <c:ext xmlns:c16="http://schemas.microsoft.com/office/drawing/2014/chart" uri="{C3380CC4-5D6E-409C-BE32-E72D297353CC}">
              <c16:uniqueId val="{00000000-E2BF-5645-81AA-699228DCB47F}"/>
            </c:ext>
          </c:extLst>
        </c:ser>
        <c:ser>
          <c:idx val="1"/>
          <c:order val="1"/>
          <c:tx>
            <c:strRef>
              <c:f>Sheet1!$A$9</c:f>
              <c:strCache>
                <c:ptCount val="1"/>
                <c:pt idx="0">
                  <c:v>New Taxes Taxing Authorities Receive With Investment</c:v>
                </c:pt>
              </c:strCache>
            </c:strRef>
          </c:tx>
          <c:spPr>
            <a:solidFill>
              <a:schemeClr val="accent5"/>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Sheet1!$C$9:$Q$9</c:f>
              <c:numCache>
                <c:formatCode>_("$"* #,##0_);_("$"* \(#,##0\);_("$"* "-"??_);_(@_)</c:formatCode>
                <c:ptCount val="15"/>
                <c:pt idx="0">
                  <c:v>37080</c:v>
                </c:pt>
                <c:pt idx="1">
                  <c:v>38192.400000000001</c:v>
                </c:pt>
                <c:pt idx="2">
                  <c:v>39338.171999999999</c:v>
                </c:pt>
                <c:pt idx="3">
                  <c:v>40518.317160000006</c:v>
                </c:pt>
                <c:pt idx="4">
                  <c:v>41733.866674800003</c:v>
                </c:pt>
                <c:pt idx="5">
                  <c:v>42985.882675044006</c:v>
                </c:pt>
                <c:pt idx="6">
                  <c:v>44275.459155295328</c:v>
                </c:pt>
                <c:pt idx="7">
                  <c:v>45603.722929954194</c:v>
                </c:pt>
                <c:pt idx="8">
                  <c:v>46971.834617852815</c:v>
                </c:pt>
                <c:pt idx="9">
                  <c:v>48380.989656388396</c:v>
                </c:pt>
                <c:pt idx="10">
                  <c:v>49832.419346080052</c:v>
                </c:pt>
                <c:pt idx="11">
                  <c:v>51327.391926462449</c:v>
                </c:pt>
                <c:pt idx="12">
                  <c:v>193012.69015979438</c:v>
                </c:pt>
                <c:pt idx="13">
                  <c:v>198803.07086458823</c:v>
                </c:pt>
                <c:pt idx="14">
                  <c:v>204767.16299052589</c:v>
                </c:pt>
              </c:numCache>
            </c:numRef>
          </c:val>
          <c:extLst>
            <c:ext xmlns:c16="http://schemas.microsoft.com/office/drawing/2014/chart" uri="{C3380CC4-5D6E-409C-BE32-E72D297353CC}">
              <c16:uniqueId val="{00000001-E2BF-5645-81AA-699228DCB47F}"/>
            </c:ext>
          </c:extLst>
        </c:ser>
        <c:ser>
          <c:idx val="2"/>
          <c:order val="2"/>
          <c:tx>
            <c:strRef>
              <c:f>Sheet1!$A$10</c:f>
              <c:strCache>
                <c:ptCount val="1"/>
                <c:pt idx="0">
                  <c:v>Taxes Exempt with Investment After Abatement</c:v>
                </c:pt>
              </c:strCache>
            </c:strRef>
          </c:tx>
          <c:spPr>
            <a:solidFill>
              <a:srgbClr val="71B2CA"/>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Sheet1!$C$10:$Q$10</c:f>
              <c:numCache>
                <c:formatCode>_("$"* #,##0_);_("$"* \(#,##0\);_("$"* "-"??_);_(@_)</c:formatCode>
                <c:ptCount val="15"/>
                <c:pt idx="0">
                  <c:v>98295.217499999999</c:v>
                </c:pt>
                <c:pt idx="1">
                  <c:v>101244.07402499999</c:v>
                </c:pt>
                <c:pt idx="2">
                  <c:v>104281.39624575</c:v>
                </c:pt>
                <c:pt idx="3">
                  <c:v>107409.8381331225</c:v>
                </c:pt>
                <c:pt idx="4">
                  <c:v>110632.13327711618</c:v>
                </c:pt>
                <c:pt idx="5">
                  <c:v>113951.09727542967</c:v>
                </c:pt>
                <c:pt idx="6">
                  <c:v>117369.63019369256</c:v>
                </c:pt>
                <c:pt idx="7">
                  <c:v>120890.71909950335</c:v>
                </c:pt>
                <c:pt idx="8">
                  <c:v>124517.44067248845</c:v>
                </c:pt>
                <c:pt idx="9">
                  <c:v>128252.9638926631</c:v>
                </c:pt>
                <c:pt idx="10">
                  <c:v>132100.552809443</c:v>
                </c:pt>
                <c:pt idx="11">
                  <c:v>136063.56939372627</c:v>
                </c:pt>
                <c:pt idx="12">
                  <c:v>0</c:v>
                </c:pt>
                <c:pt idx="13">
                  <c:v>0</c:v>
                </c:pt>
                <c:pt idx="14">
                  <c:v>0</c:v>
                </c:pt>
              </c:numCache>
            </c:numRef>
          </c:val>
          <c:extLst>
            <c:ext xmlns:c16="http://schemas.microsoft.com/office/drawing/2014/chart" uri="{C3380CC4-5D6E-409C-BE32-E72D297353CC}">
              <c16:uniqueId val="{00000002-E2BF-5645-81AA-699228DCB47F}"/>
            </c:ext>
          </c:extLst>
        </c:ser>
        <c:dLbls>
          <c:showLegendKey val="0"/>
          <c:showVal val="0"/>
          <c:showCatName val="0"/>
          <c:showSerName val="0"/>
          <c:showPercent val="0"/>
          <c:showBubbleSize val="0"/>
        </c:dLbls>
        <c:gapWidth val="150"/>
        <c:overlap val="100"/>
        <c:axId val="455629864"/>
        <c:axId val="455630192"/>
      </c:barChart>
      <c:catAx>
        <c:axId val="45562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30192"/>
        <c:crosses val="autoZero"/>
        <c:auto val="1"/>
        <c:lblAlgn val="ctr"/>
        <c:lblOffset val="100"/>
        <c:noMultiLvlLbl val="0"/>
      </c:catAx>
      <c:valAx>
        <c:axId val="4556301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2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5816685958451"/>
          <c:y val="0.11653336236093347"/>
          <c:w val="0.86906737430913561"/>
          <c:h val="0.68529587123620483"/>
        </c:manualLayout>
      </c:layout>
      <c:barChart>
        <c:barDir val="col"/>
        <c:grouping val="stacked"/>
        <c:varyColors val="0"/>
        <c:ser>
          <c:idx val="0"/>
          <c:order val="0"/>
          <c:tx>
            <c:strRef>
              <c:f>Sheet1!$A$8</c:f>
              <c:strCache>
                <c:ptCount val="1"/>
                <c:pt idx="0">
                  <c:v>Current Taxes Taxing Authorities Receive </c:v>
                </c:pt>
              </c:strCache>
            </c:strRef>
          </c:tx>
          <c:spPr>
            <a:solidFill>
              <a:schemeClr val="accent1">
                <a:lumMod val="75000"/>
              </a:schemeClr>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Sheet1!$C$8:$Q$8</c:f>
              <c:numCache>
                <c:formatCode>_("$"* #,##0_);_("$"* \(#,##0\);_("$"* "-"??_);_(@_)</c:formatCode>
                <c:ptCount val="15"/>
                <c:pt idx="0">
                  <c:v>45125.072499999995</c:v>
                </c:pt>
                <c:pt idx="1">
                  <c:v>46478.824674999996</c:v>
                </c:pt>
                <c:pt idx="2">
                  <c:v>47873.189415249995</c:v>
                </c:pt>
                <c:pt idx="3">
                  <c:v>49309.385097707498</c:v>
                </c:pt>
                <c:pt idx="4">
                  <c:v>50788.666650638719</c:v>
                </c:pt>
                <c:pt idx="5">
                  <c:v>52312.326650157876</c:v>
                </c:pt>
                <c:pt idx="6">
                  <c:v>53881.696449662617</c:v>
                </c:pt>
                <c:pt idx="7">
                  <c:v>55498.147343152501</c:v>
                </c:pt>
                <c:pt idx="8">
                  <c:v>57163.091763447075</c:v>
                </c:pt>
                <c:pt idx="9">
                  <c:v>58877.984516350487</c:v>
                </c:pt>
                <c:pt idx="10">
                  <c:v>60644.324051841002</c:v>
                </c:pt>
                <c:pt idx="11">
                  <c:v>62463.65377339624</c:v>
                </c:pt>
                <c:pt idx="12">
                  <c:v>64337.563386598122</c:v>
                </c:pt>
                <c:pt idx="13">
                  <c:v>66267.69028819607</c:v>
                </c:pt>
                <c:pt idx="14">
                  <c:v>68255.720996841948</c:v>
                </c:pt>
              </c:numCache>
            </c:numRef>
          </c:val>
          <c:extLst>
            <c:ext xmlns:c16="http://schemas.microsoft.com/office/drawing/2014/chart" uri="{C3380CC4-5D6E-409C-BE32-E72D297353CC}">
              <c16:uniqueId val="{00000000-9082-D842-808D-A08D2DD76F1F}"/>
            </c:ext>
          </c:extLst>
        </c:ser>
        <c:ser>
          <c:idx val="1"/>
          <c:order val="1"/>
          <c:tx>
            <c:strRef>
              <c:f>Sheet1!$A$9</c:f>
              <c:strCache>
                <c:ptCount val="1"/>
                <c:pt idx="0">
                  <c:v>New Taxes Taxing Authorities Receive With Investment</c:v>
                </c:pt>
              </c:strCache>
            </c:strRef>
          </c:tx>
          <c:spPr>
            <a:solidFill>
              <a:schemeClr val="accent5"/>
            </a:solid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Sheet1!$C$9:$Q$9</c:f>
              <c:numCache>
                <c:formatCode>_("$"* #,##0_);_("$"* \(#,##0\);_("$"* "-"??_);_(@_)</c:formatCode>
                <c:ptCount val="15"/>
                <c:pt idx="0">
                  <c:v>37080</c:v>
                </c:pt>
                <c:pt idx="1">
                  <c:v>38192.400000000001</c:v>
                </c:pt>
                <c:pt idx="2">
                  <c:v>39338.171999999999</c:v>
                </c:pt>
                <c:pt idx="3">
                  <c:v>40518.317160000006</c:v>
                </c:pt>
                <c:pt idx="4">
                  <c:v>41733.866674800003</c:v>
                </c:pt>
                <c:pt idx="5">
                  <c:v>42985.882675044006</c:v>
                </c:pt>
                <c:pt idx="6">
                  <c:v>44275.459155295328</c:v>
                </c:pt>
                <c:pt idx="7">
                  <c:v>45603.722929954194</c:v>
                </c:pt>
                <c:pt idx="8">
                  <c:v>46971.834617852815</c:v>
                </c:pt>
                <c:pt idx="9">
                  <c:v>48380.989656388396</c:v>
                </c:pt>
                <c:pt idx="10">
                  <c:v>49832.419346080052</c:v>
                </c:pt>
                <c:pt idx="11">
                  <c:v>51327.391926462449</c:v>
                </c:pt>
                <c:pt idx="12">
                  <c:v>193012.69015979438</c:v>
                </c:pt>
                <c:pt idx="13">
                  <c:v>198803.07086458823</c:v>
                </c:pt>
                <c:pt idx="14">
                  <c:v>204767.16299052589</c:v>
                </c:pt>
              </c:numCache>
            </c:numRef>
          </c:val>
          <c:extLst>
            <c:ext xmlns:c16="http://schemas.microsoft.com/office/drawing/2014/chart" uri="{C3380CC4-5D6E-409C-BE32-E72D297353CC}">
              <c16:uniqueId val="{00000001-9082-D842-808D-A08D2DD76F1F}"/>
            </c:ext>
          </c:extLst>
        </c:ser>
        <c:ser>
          <c:idx val="2"/>
          <c:order val="2"/>
          <c:tx>
            <c:strRef>
              <c:f>Sheet1!$A$10</c:f>
              <c:strCache>
                <c:ptCount val="1"/>
                <c:pt idx="0">
                  <c:v>Taxes Exempt with Investment After Abatement</c:v>
                </c:pt>
              </c:strCache>
            </c:strRef>
          </c:tx>
          <c:spPr>
            <a:noFill/>
            <a:ln>
              <a:noFill/>
            </a:ln>
            <a:effectLst/>
          </c:spPr>
          <c:invertIfNegative val="0"/>
          <c:cat>
            <c:numRef>
              <c:f>Sheet1!$C$7:$Q$7</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Sheet1!$C$10:$Q$10</c:f>
              <c:numCache>
                <c:formatCode>_("$"* #,##0_);_("$"* \(#,##0\);_("$"* "-"??_);_(@_)</c:formatCode>
                <c:ptCount val="15"/>
                <c:pt idx="0">
                  <c:v>98295.217499999999</c:v>
                </c:pt>
                <c:pt idx="1">
                  <c:v>101244.07402499999</c:v>
                </c:pt>
                <c:pt idx="2">
                  <c:v>104281.39624575</c:v>
                </c:pt>
                <c:pt idx="3">
                  <c:v>107409.8381331225</c:v>
                </c:pt>
                <c:pt idx="4">
                  <c:v>110632.13327711618</c:v>
                </c:pt>
                <c:pt idx="5">
                  <c:v>113951.09727542967</c:v>
                </c:pt>
                <c:pt idx="6">
                  <c:v>117369.63019369256</c:v>
                </c:pt>
                <c:pt idx="7">
                  <c:v>120890.71909950335</c:v>
                </c:pt>
                <c:pt idx="8">
                  <c:v>124517.44067248845</c:v>
                </c:pt>
                <c:pt idx="9">
                  <c:v>128252.9638926631</c:v>
                </c:pt>
                <c:pt idx="10">
                  <c:v>132100.552809443</c:v>
                </c:pt>
                <c:pt idx="11">
                  <c:v>136063.56939372627</c:v>
                </c:pt>
                <c:pt idx="12">
                  <c:v>0</c:v>
                </c:pt>
                <c:pt idx="13">
                  <c:v>0</c:v>
                </c:pt>
                <c:pt idx="14">
                  <c:v>0</c:v>
                </c:pt>
              </c:numCache>
            </c:numRef>
          </c:val>
          <c:extLst>
            <c:ext xmlns:c16="http://schemas.microsoft.com/office/drawing/2014/chart" uri="{C3380CC4-5D6E-409C-BE32-E72D297353CC}">
              <c16:uniqueId val="{00000002-9082-D842-808D-A08D2DD76F1F}"/>
            </c:ext>
          </c:extLst>
        </c:ser>
        <c:dLbls>
          <c:showLegendKey val="0"/>
          <c:showVal val="0"/>
          <c:showCatName val="0"/>
          <c:showSerName val="0"/>
          <c:showPercent val="0"/>
          <c:showBubbleSize val="0"/>
        </c:dLbls>
        <c:gapWidth val="150"/>
        <c:overlap val="100"/>
        <c:axId val="455629864"/>
        <c:axId val="455630192"/>
      </c:barChart>
      <c:catAx>
        <c:axId val="45562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30192"/>
        <c:crosses val="autoZero"/>
        <c:auto val="1"/>
        <c:lblAlgn val="ctr"/>
        <c:lblOffset val="100"/>
        <c:noMultiLvlLbl val="0"/>
      </c:catAx>
      <c:valAx>
        <c:axId val="4556301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2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476FC-38D0-B84E-BDAF-F79A51C202E1}" type="doc">
      <dgm:prSet loTypeId="urn:microsoft.com/office/officeart/2005/8/layout/process4" loCatId="process" qsTypeId="urn:microsoft.com/office/officeart/2005/8/quickstyle/simple2" qsCatId="simple" csTypeId="urn:microsoft.com/office/officeart/2005/8/colors/accent0_3" csCatId="mainScheme" phldr="1"/>
      <dgm:spPr/>
      <dgm:t>
        <a:bodyPr/>
        <a:lstStyle/>
        <a:p>
          <a:endParaRPr lang="en-US"/>
        </a:p>
      </dgm:t>
    </dgm:pt>
    <dgm:pt modelId="{9397DF52-6183-A34E-B243-73CEB4C08624}">
      <dgm:prSet phldrT="[Text]" custT="1"/>
      <dgm:spPr/>
      <dgm:t>
        <a:bodyPr/>
        <a:lstStyle/>
        <a:p>
          <a:pPr algn="ctr"/>
          <a:r>
            <a:rPr lang="en-US" sz="2000" b="1">
              <a:latin typeface="+mj-lt"/>
              <a:ea typeface="Calibri" panose="020F0502020204030204" pitchFamily="34" charset="0"/>
              <a:cs typeface="Times New Roman" panose="02020603050405020304" pitchFamily="18" charset="0"/>
            </a:rPr>
            <a:t>Step 1: Apply for a District with the City of Detroit</a:t>
          </a:r>
          <a:endParaRPr lang="en-US" sz="2000" b="1">
            <a:latin typeface="+mj-lt"/>
          </a:endParaRPr>
        </a:p>
      </dgm:t>
    </dgm:pt>
    <dgm:pt modelId="{E73FDEB5-85AF-E648-970D-044E918F2A95}" type="parTrans" cxnId="{F0EF88E0-7EF9-5A40-BC70-628609135861}">
      <dgm:prSet/>
      <dgm:spPr/>
      <dgm:t>
        <a:bodyPr/>
        <a:lstStyle/>
        <a:p>
          <a:endParaRPr lang="en-US"/>
        </a:p>
      </dgm:t>
    </dgm:pt>
    <dgm:pt modelId="{2C9E394F-C06F-4242-83FD-2BE1CEBA4774}" type="sibTrans" cxnId="{F0EF88E0-7EF9-5A40-BC70-628609135861}">
      <dgm:prSet/>
      <dgm:spPr/>
      <dgm:t>
        <a:bodyPr/>
        <a:lstStyle/>
        <a:p>
          <a:endParaRPr lang="en-US"/>
        </a:p>
      </dgm:t>
    </dgm:pt>
    <dgm:pt modelId="{FCE3CA78-44C9-6E45-A1FD-5F6CE42118D9}">
      <dgm:prSet phldrT="[Text]" custT="1"/>
      <dgm:spPr>
        <a:solidFill>
          <a:schemeClr val="bg1">
            <a:lumMod val="85000"/>
            <a:alpha val="90000"/>
          </a:schemeClr>
        </a:solidFill>
      </dgm:spPr>
      <dgm:t>
        <a:bodyPr anchor="ctr"/>
        <a:lstStyle/>
        <a:p>
          <a:pPr algn="ctr">
            <a:buFont typeface="Arial" panose="020B0604020202020204" pitchFamily="34" charset="0"/>
            <a:buChar char="•"/>
          </a:pPr>
          <a:r>
            <a:rPr lang="en-US" sz="1400" b="0" dirty="0">
              <a:latin typeface="+mj-lt"/>
              <a:ea typeface="Calibri" panose="020F0502020204030204" pitchFamily="34" charset="0"/>
              <a:cs typeface="Times New Roman" panose="02020603050405020304" pitchFamily="18" charset="0"/>
            </a:rPr>
            <a:t>A District does not provide the tax abatement. The district indicates that properties in the boundaries may be eligible for the abatement. </a:t>
          </a:r>
          <a:endParaRPr lang="en-US" sz="1400" b="0" dirty="0">
            <a:latin typeface="+mj-lt"/>
          </a:endParaRPr>
        </a:p>
      </dgm:t>
    </dgm:pt>
    <dgm:pt modelId="{66A2B5E1-E623-C74E-A3DC-FF94F2845E4C}" type="parTrans" cxnId="{A09324C4-98CF-4044-B3E3-952EA240F8D3}">
      <dgm:prSet/>
      <dgm:spPr/>
      <dgm:t>
        <a:bodyPr/>
        <a:lstStyle/>
        <a:p>
          <a:endParaRPr lang="en-US"/>
        </a:p>
      </dgm:t>
    </dgm:pt>
    <dgm:pt modelId="{C42B6949-7144-B94E-ACB8-DB591C1F9C22}" type="sibTrans" cxnId="{A09324C4-98CF-4044-B3E3-952EA240F8D3}">
      <dgm:prSet/>
      <dgm:spPr/>
      <dgm:t>
        <a:bodyPr/>
        <a:lstStyle/>
        <a:p>
          <a:endParaRPr lang="en-US"/>
        </a:p>
      </dgm:t>
    </dgm:pt>
    <dgm:pt modelId="{6894B03D-EB22-B34E-9DD7-AE9FE7620296}">
      <dgm:prSet phldrT="[Text]" custT="1"/>
      <dgm:spPr/>
      <dgm:t>
        <a:bodyPr/>
        <a:lstStyle/>
        <a:p>
          <a:r>
            <a:rPr lang="en-US" sz="2000" b="1">
              <a:latin typeface="+mj-lt"/>
              <a:ea typeface="Calibri" panose="020F0502020204030204" pitchFamily="34" charset="0"/>
              <a:cs typeface="Times New Roman" panose="02020603050405020304" pitchFamily="18" charset="0"/>
            </a:rPr>
            <a:t>Step 2: Apply for Certificate</a:t>
          </a:r>
          <a:endParaRPr lang="en-US" sz="2000" b="1">
            <a:latin typeface="+mj-lt"/>
          </a:endParaRPr>
        </a:p>
      </dgm:t>
    </dgm:pt>
    <dgm:pt modelId="{F687E422-96B6-EA43-AF62-F27AFE557B03}" type="parTrans" cxnId="{91A4183B-B51F-9949-8912-AA127FEE2F5F}">
      <dgm:prSet/>
      <dgm:spPr/>
      <dgm:t>
        <a:bodyPr/>
        <a:lstStyle/>
        <a:p>
          <a:endParaRPr lang="en-US"/>
        </a:p>
      </dgm:t>
    </dgm:pt>
    <dgm:pt modelId="{DAB0CD50-ABE7-4049-8A7C-413F800D118B}" type="sibTrans" cxnId="{91A4183B-B51F-9949-8912-AA127FEE2F5F}">
      <dgm:prSet/>
      <dgm:spPr/>
      <dgm:t>
        <a:bodyPr/>
        <a:lstStyle/>
        <a:p>
          <a:endParaRPr lang="en-US"/>
        </a:p>
      </dgm:t>
    </dgm:pt>
    <dgm:pt modelId="{B8DE988D-7103-594B-AE5C-E23A4AE791C9}">
      <dgm:prSet phldrT="[Text]" custT="1"/>
      <dgm:spPr/>
      <dgm:t>
        <a:bodyPr/>
        <a:lstStyle/>
        <a:p>
          <a:r>
            <a:rPr lang="en-US" sz="2000" b="1" dirty="0">
              <a:latin typeface="+mj-lt"/>
              <a:ea typeface="Calibri" panose="020F0502020204030204" pitchFamily="34" charset="0"/>
              <a:cs typeface="Times New Roman" panose="02020603050405020304" pitchFamily="18" charset="0"/>
            </a:rPr>
            <a:t>Step 3: Approval by the State Tax Commission (STC)</a:t>
          </a:r>
          <a:endParaRPr lang="en-US" sz="2000" b="1" dirty="0">
            <a:latin typeface="+mj-lt"/>
          </a:endParaRPr>
        </a:p>
      </dgm:t>
    </dgm:pt>
    <dgm:pt modelId="{F5D58120-2D87-284A-892E-0777F63971DA}" type="parTrans" cxnId="{B42555E0-5CBD-1C4C-91A9-740D6CD9A7FD}">
      <dgm:prSet/>
      <dgm:spPr/>
      <dgm:t>
        <a:bodyPr/>
        <a:lstStyle/>
        <a:p>
          <a:endParaRPr lang="en-US"/>
        </a:p>
      </dgm:t>
    </dgm:pt>
    <dgm:pt modelId="{1D1FEA8C-5E16-484C-AB58-ADA268C4DE70}" type="sibTrans" cxnId="{B42555E0-5CBD-1C4C-91A9-740D6CD9A7FD}">
      <dgm:prSet/>
      <dgm:spPr/>
      <dgm:t>
        <a:bodyPr/>
        <a:lstStyle/>
        <a:p>
          <a:endParaRPr lang="en-US"/>
        </a:p>
      </dgm:t>
    </dgm:pt>
    <dgm:pt modelId="{C648309A-FA20-1540-872F-6E09224ED6EE}">
      <dgm:prSet phldrT="[Text]" custT="1"/>
      <dgm:spPr>
        <a:solidFill>
          <a:schemeClr val="bg1">
            <a:lumMod val="85000"/>
            <a:alpha val="90000"/>
          </a:schemeClr>
        </a:solidFill>
      </dgm:spPr>
      <dgm:t>
        <a:bodyPr anchor="ctr"/>
        <a:lstStyle/>
        <a:p>
          <a:pPr algn="ctr">
            <a:buFont typeface="Arial" panose="020B0604020202020204" pitchFamily="34" charset="0"/>
            <a:buChar char="•"/>
          </a:pPr>
          <a:r>
            <a:rPr lang="en-US" sz="1400" dirty="0">
              <a:latin typeface="+mj-lt"/>
              <a:ea typeface="Calibri" panose="020F0502020204030204" pitchFamily="34" charset="0"/>
              <a:cs typeface="Times New Roman" panose="02020603050405020304" pitchFamily="18" charset="0"/>
            </a:rPr>
            <a:t>The State of Michigan STC makes the final approval of all certificates at monthly board meetings. </a:t>
          </a:r>
          <a:endParaRPr lang="en-US" sz="1400" dirty="0">
            <a:latin typeface="+mj-lt"/>
          </a:endParaRPr>
        </a:p>
      </dgm:t>
    </dgm:pt>
    <dgm:pt modelId="{51D42FB5-9214-DC4E-8EB2-F013D9D89B02}" type="parTrans" cxnId="{AAEA5122-B19F-704D-8CF8-D48C86DEBD05}">
      <dgm:prSet/>
      <dgm:spPr/>
      <dgm:t>
        <a:bodyPr/>
        <a:lstStyle/>
        <a:p>
          <a:endParaRPr lang="en-US"/>
        </a:p>
      </dgm:t>
    </dgm:pt>
    <dgm:pt modelId="{7E59BDEB-A46A-9240-BCBA-0D1F5A5AAA76}" type="sibTrans" cxnId="{AAEA5122-B19F-704D-8CF8-D48C86DEBD05}">
      <dgm:prSet/>
      <dgm:spPr/>
      <dgm:t>
        <a:bodyPr/>
        <a:lstStyle/>
        <a:p>
          <a:endParaRPr lang="en-US"/>
        </a:p>
      </dgm:t>
    </dgm:pt>
    <dgm:pt modelId="{1201D021-2815-DE4E-853E-C5E88FDF2AFB}">
      <dgm:prSet phldrT="[Text]" custT="1"/>
      <dgm:spPr>
        <a:solidFill>
          <a:schemeClr val="bg1">
            <a:lumMod val="85000"/>
            <a:alpha val="90000"/>
          </a:schemeClr>
        </a:solidFill>
      </dgm:spPr>
      <dgm:t>
        <a:bodyPr anchor="ctr"/>
        <a:lstStyle/>
        <a:p>
          <a:pPr algn="ctr">
            <a:buFont typeface="Arial" panose="020B0604020202020204" pitchFamily="34" charset="0"/>
            <a:buChar char="•"/>
          </a:pPr>
          <a:r>
            <a:rPr lang="en-US" sz="1400" dirty="0">
              <a:latin typeface="+mj-lt"/>
              <a:ea typeface="Calibri" panose="020F0502020204030204" pitchFamily="34" charset="0"/>
              <a:cs typeface="Times New Roman" panose="02020603050405020304" pitchFamily="18" charset="0"/>
            </a:rPr>
            <a:t>The Certificate grants the property an abatement. Only property owners who commit to specific investments into the property are eligible to request an exemption certificate.</a:t>
          </a:r>
          <a:endParaRPr lang="en-US" sz="1400" dirty="0">
            <a:latin typeface="+mj-lt"/>
          </a:endParaRPr>
        </a:p>
      </dgm:t>
    </dgm:pt>
    <dgm:pt modelId="{84A438AA-57BD-5D4A-8164-156B4C1925F0}" type="parTrans" cxnId="{9848C95F-551F-B243-A112-EF45E6B608F2}">
      <dgm:prSet/>
      <dgm:spPr/>
      <dgm:t>
        <a:bodyPr/>
        <a:lstStyle/>
        <a:p>
          <a:endParaRPr lang="en-US"/>
        </a:p>
      </dgm:t>
    </dgm:pt>
    <dgm:pt modelId="{FC06FB58-A7A0-3647-AEA5-716BD4BB60A7}" type="sibTrans" cxnId="{9848C95F-551F-B243-A112-EF45E6B608F2}">
      <dgm:prSet/>
      <dgm:spPr/>
      <dgm:t>
        <a:bodyPr/>
        <a:lstStyle/>
        <a:p>
          <a:endParaRPr lang="en-US"/>
        </a:p>
      </dgm:t>
    </dgm:pt>
    <dgm:pt modelId="{85BBE48D-E18D-4C9B-9652-E07C435543D7}">
      <dgm:prSet phldrT="[Text]" custT="1"/>
      <dgm:spPr/>
      <dgm:t>
        <a:bodyPr/>
        <a:lstStyle/>
        <a:p>
          <a:r>
            <a:rPr lang="en-US" sz="2000" b="1">
              <a:latin typeface="+mj-lt"/>
            </a:rPr>
            <a:t>Step 3: City of Detroit Department Review </a:t>
          </a:r>
        </a:p>
      </dgm:t>
    </dgm:pt>
    <dgm:pt modelId="{0FF55420-C5E6-410F-986F-A8622821AB22}" type="parTrans" cxnId="{BC923C0D-2A02-6945-80EF-96D21F9F1708}">
      <dgm:prSet/>
      <dgm:spPr/>
      <dgm:t>
        <a:bodyPr/>
        <a:lstStyle/>
        <a:p>
          <a:endParaRPr lang="en-US"/>
        </a:p>
      </dgm:t>
    </dgm:pt>
    <dgm:pt modelId="{3FF84416-7E3B-400C-B947-855B19E58A3E}" type="sibTrans" cxnId="{BC923C0D-2A02-6945-80EF-96D21F9F1708}">
      <dgm:prSet/>
      <dgm:spPr/>
      <dgm:t>
        <a:bodyPr/>
        <a:lstStyle/>
        <a:p>
          <a:endParaRPr lang="en-US"/>
        </a:p>
      </dgm:t>
    </dgm:pt>
    <dgm:pt modelId="{46570029-BFB4-4793-A019-67CEE5161D0B}">
      <dgm:prSet phldrT="[Text]" custT="1"/>
      <dgm:spPr/>
      <dgm:t>
        <a:bodyPr anchor="ctr"/>
        <a:lstStyle/>
        <a:p>
          <a:pPr>
            <a:lnSpc>
              <a:spcPct val="100000"/>
            </a:lnSpc>
            <a:spcAft>
              <a:spcPts val="0"/>
            </a:spcAft>
          </a:pPr>
          <a:r>
            <a:rPr lang="en-US" sz="1400" b="0" dirty="0">
              <a:latin typeface="+mj-lt"/>
            </a:rPr>
            <a:t>Department review for: compliance with master plan, eligibility, blight violations, outstanding taxes</a:t>
          </a:r>
        </a:p>
        <a:p>
          <a:pPr>
            <a:lnSpc>
              <a:spcPct val="100000"/>
            </a:lnSpc>
            <a:spcAft>
              <a:spcPts val="0"/>
            </a:spcAft>
          </a:pPr>
          <a:r>
            <a:rPr lang="en-US" sz="1400" b="0" dirty="0">
              <a:latin typeface="+mj-lt"/>
            </a:rPr>
            <a:t>DEGC underwriting &amp; fiscal impact analysis </a:t>
          </a:r>
        </a:p>
      </dgm:t>
    </dgm:pt>
    <dgm:pt modelId="{DAF8426A-8AC1-4471-865C-5702FE6A2C52}" type="parTrans" cxnId="{E2CAB0C7-CD8E-874B-B1F7-6BEE0653AB89}">
      <dgm:prSet/>
      <dgm:spPr/>
      <dgm:t>
        <a:bodyPr/>
        <a:lstStyle/>
        <a:p>
          <a:endParaRPr lang="en-US"/>
        </a:p>
      </dgm:t>
    </dgm:pt>
    <dgm:pt modelId="{44F097C0-F3D5-42EF-97AB-46F47E814C68}" type="sibTrans" cxnId="{E2CAB0C7-CD8E-874B-B1F7-6BEE0653AB89}">
      <dgm:prSet/>
      <dgm:spPr/>
      <dgm:t>
        <a:bodyPr/>
        <a:lstStyle/>
        <a:p>
          <a:endParaRPr lang="en-US"/>
        </a:p>
      </dgm:t>
    </dgm:pt>
    <dgm:pt modelId="{58B00D79-7878-446A-8BBC-22A7F1FB8244}">
      <dgm:prSet phldrT="[Text]" custT="1"/>
      <dgm:spPr/>
      <dgm:t>
        <a:bodyPr/>
        <a:lstStyle/>
        <a:p>
          <a:r>
            <a:rPr lang="en-US" sz="2000" b="1">
              <a:latin typeface="+mj-lt"/>
            </a:rPr>
            <a:t>Step 4: City Council Review </a:t>
          </a:r>
        </a:p>
      </dgm:t>
    </dgm:pt>
    <dgm:pt modelId="{7FB7D98C-6F64-4F27-B17F-05E3BA1B24F9}" type="parTrans" cxnId="{2C779E51-9EE9-7D4B-947B-543DB3065059}">
      <dgm:prSet/>
      <dgm:spPr/>
      <dgm:t>
        <a:bodyPr/>
        <a:lstStyle/>
        <a:p>
          <a:endParaRPr lang="en-US"/>
        </a:p>
      </dgm:t>
    </dgm:pt>
    <dgm:pt modelId="{E60327F7-EEC2-4070-8B5B-B35673ABC63D}" type="sibTrans" cxnId="{2C779E51-9EE9-7D4B-947B-543DB3065059}">
      <dgm:prSet/>
      <dgm:spPr/>
      <dgm:t>
        <a:bodyPr/>
        <a:lstStyle/>
        <a:p>
          <a:endParaRPr lang="en-US"/>
        </a:p>
      </dgm:t>
    </dgm:pt>
    <dgm:pt modelId="{5F7C3866-1E09-4DE4-8412-EF57BF0A37AD}">
      <dgm:prSet phldrT="[Text]" custT="1"/>
      <dgm:spPr/>
      <dgm:t>
        <a:bodyPr/>
        <a:lstStyle/>
        <a:p>
          <a:r>
            <a:rPr lang="en-US" sz="1400" b="0">
              <a:latin typeface="+mj-lt"/>
            </a:rPr>
            <a:t>All abatements must be approved by City Council.</a:t>
          </a:r>
        </a:p>
      </dgm:t>
    </dgm:pt>
    <dgm:pt modelId="{B190FB0C-9226-4D07-A2F5-CFD55A97627F}" type="parTrans" cxnId="{2A13F626-A20F-714A-80E3-3CA98CCC225F}">
      <dgm:prSet/>
      <dgm:spPr/>
      <dgm:t>
        <a:bodyPr/>
        <a:lstStyle/>
        <a:p>
          <a:endParaRPr lang="en-US"/>
        </a:p>
      </dgm:t>
    </dgm:pt>
    <dgm:pt modelId="{AC4F9917-5457-4E37-B0CF-30E30CC15648}" type="sibTrans" cxnId="{2A13F626-A20F-714A-80E3-3CA98CCC225F}">
      <dgm:prSet/>
      <dgm:spPr/>
      <dgm:t>
        <a:bodyPr/>
        <a:lstStyle/>
        <a:p>
          <a:endParaRPr lang="en-US"/>
        </a:p>
      </dgm:t>
    </dgm:pt>
    <dgm:pt modelId="{53517F2F-304E-44A7-AE8E-7D20422E1C94}" type="pres">
      <dgm:prSet presAssocID="{83F476FC-38D0-B84E-BDAF-F79A51C202E1}" presName="Name0" presStyleCnt="0">
        <dgm:presLayoutVars>
          <dgm:dir/>
          <dgm:animLvl val="lvl"/>
          <dgm:resizeHandles val="exact"/>
        </dgm:presLayoutVars>
      </dgm:prSet>
      <dgm:spPr/>
    </dgm:pt>
    <dgm:pt modelId="{7FB94FED-26D4-4C47-A25F-3BC1A00EA5E1}" type="pres">
      <dgm:prSet presAssocID="{B8DE988D-7103-594B-AE5C-E23A4AE791C9}" presName="boxAndChildren" presStyleCnt="0"/>
      <dgm:spPr/>
    </dgm:pt>
    <dgm:pt modelId="{7FDE6ED9-7A8E-4F73-9B5B-26DCAF28C342}" type="pres">
      <dgm:prSet presAssocID="{B8DE988D-7103-594B-AE5C-E23A4AE791C9}" presName="parentTextBox" presStyleLbl="node1" presStyleIdx="0" presStyleCnt="5"/>
      <dgm:spPr/>
    </dgm:pt>
    <dgm:pt modelId="{31D95E6F-2EB1-4ED5-8961-7A227D85D112}" type="pres">
      <dgm:prSet presAssocID="{B8DE988D-7103-594B-AE5C-E23A4AE791C9}" presName="entireBox" presStyleLbl="node1" presStyleIdx="0" presStyleCnt="5"/>
      <dgm:spPr/>
    </dgm:pt>
    <dgm:pt modelId="{1D4DCC52-61E9-4EFD-820B-08AE3434C6EB}" type="pres">
      <dgm:prSet presAssocID="{B8DE988D-7103-594B-AE5C-E23A4AE791C9}" presName="descendantBox" presStyleCnt="0"/>
      <dgm:spPr/>
    </dgm:pt>
    <dgm:pt modelId="{D6041F62-28DF-4461-A6E5-CAD2B6DFC648}" type="pres">
      <dgm:prSet presAssocID="{C648309A-FA20-1540-872F-6E09224ED6EE}" presName="childTextBox" presStyleLbl="fgAccFollowNode1" presStyleIdx="0" presStyleCnt="5">
        <dgm:presLayoutVars>
          <dgm:bulletEnabled val="1"/>
        </dgm:presLayoutVars>
      </dgm:prSet>
      <dgm:spPr/>
    </dgm:pt>
    <dgm:pt modelId="{EE5F49BA-A91D-4C9E-88EF-2C46DBCD29E8}" type="pres">
      <dgm:prSet presAssocID="{E60327F7-EEC2-4070-8B5B-B35673ABC63D}" presName="sp" presStyleCnt="0"/>
      <dgm:spPr/>
    </dgm:pt>
    <dgm:pt modelId="{44177684-4DC0-4401-8B6B-F1E6E312A7EC}" type="pres">
      <dgm:prSet presAssocID="{58B00D79-7878-446A-8BBC-22A7F1FB8244}" presName="arrowAndChildren" presStyleCnt="0"/>
      <dgm:spPr/>
    </dgm:pt>
    <dgm:pt modelId="{64D8E32B-8CE6-43C3-B45D-DB4F6D88DE5D}" type="pres">
      <dgm:prSet presAssocID="{58B00D79-7878-446A-8BBC-22A7F1FB8244}" presName="parentTextArrow" presStyleLbl="node1" presStyleIdx="0" presStyleCnt="5"/>
      <dgm:spPr/>
    </dgm:pt>
    <dgm:pt modelId="{D56D6FE8-940C-456E-9D97-595F80DD7009}" type="pres">
      <dgm:prSet presAssocID="{58B00D79-7878-446A-8BBC-22A7F1FB8244}" presName="arrow" presStyleLbl="node1" presStyleIdx="1" presStyleCnt="5"/>
      <dgm:spPr/>
    </dgm:pt>
    <dgm:pt modelId="{67BFA2F1-BEDF-410D-98C3-0513F008E4F8}" type="pres">
      <dgm:prSet presAssocID="{58B00D79-7878-446A-8BBC-22A7F1FB8244}" presName="descendantArrow" presStyleCnt="0"/>
      <dgm:spPr/>
    </dgm:pt>
    <dgm:pt modelId="{DE94DA32-924D-428A-8B44-F0E4DBD1647E}" type="pres">
      <dgm:prSet presAssocID="{5F7C3866-1E09-4DE4-8412-EF57BF0A37AD}" presName="childTextArrow" presStyleLbl="fgAccFollowNode1" presStyleIdx="1" presStyleCnt="5">
        <dgm:presLayoutVars>
          <dgm:bulletEnabled val="1"/>
        </dgm:presLayoutVars>
      </dgm:prSet>
      <dgm:spPr/>
    </dgm:pt>
    <dgm:pt modelId="{58A8056F-D1E0-46B7-AB53-78164FEE15D5}" type="pres">
      <dgm:prSet presAssocID="{3FF84416-7E3B-400C-B947-855B19E58A3E}" presName="sp" presStyleCnt="0"/>
      <dgm:spPr/>
    </dgm:pt>
    <dgm:pt modelId="{C68AA153-896E-4496-BE57-9881DDDBB33C}" type="pres">
      <dgm:prSet presAssocID="{85BBE48D-E18D-4C9B-9652-E07C435543D7}" presName="arrowAndChildren" presStyleCnt="0"/>
      <dgm:spPr/>
    </dgm:pt>
    <dgm:pt modelId="{972779CB-3A2F-4E44-9821-7D5D2103DD4D}" type="pres">
      <dgm:prSet presAssocID="{85BBE48D-E18D-4C9B-9652-E07C435543D7}" presName="parentTextArrow" presStyleLbl="node1" presStyleIdx="1" presStyleCnt="5"/>
      <dgm:spPr/>
    </dgm:pt>
    <dgm:pt modelId="{5B3B751D-D938-4A27-9E89-305CA45DF464}" type="pres">
      <dgm:prSet presAssocID="{85BBE48D-E18D-4C9B-9652-E07C435543D7}" presName="arrow" presStyleLbl="node1" presStyleIdx="2" presStyleCnt="5" custLinFactNeighborX="1015" custLinFactNeighborY="1282"/>
      <dgm:spPr/>
    </dgm:pt>
    <dgm:pt modelId="{9D7AC800-6227-47CF-8278-C1E901CB08CB}" type="pres">
      <dgm:prSet presAssocID="{85BBE48D-E18D-4C9B-9652-E07C435543D7}" presName="descendantArrow" presStyleCnt="0"/>
      <dgm:spPr/>
    </dgm:pt>
    <dgm:pt modelId="{7CC88811-2AD2-419A-8029-604F876BB4A0}" type="pres">
      <dgm:prSet presAssocID="{46570029-BFB4-4793-A019-67CEE5161D0B}" presName="childTextArrow" presStyleLbl="fgAccFollowNode1" presStyleIdx="2" presStyleCnt="5" custLinFactNeighborX="-1989" custLinFactNeighborY="-4264">
        <dgm:presLayoutVars>
          <dgm:bulletEnabled val="1"/>
        </dgm:presLayoutVars>
      </dgm:prSet>
      <dgm:spPr/>
    </dgm:pt>
    <dgm:pt modelId="{2C145B6E-799C-423E-8F61-029BA74B5822}" type="pres">
      <dgm:prSet presAssocID="{DAB0CD50-ABE7-4049-8A7C-413F800D118B}" presName="sp" presStyleCnt="0"/>
      <dgm:spPr/>
    </dgm:pt>
    <dgm:pt modelId="{5F6BDFEE-A318-4321-9530-48E1F04DE625}" type="pres">
      <dgm:prSet presAssocID="{6894B03D-EB22-B34E-9DD7-AE9FE7620296}" presName="arrowAndChildren" presStyleCnt="0"/>
      <dgm:spPr/>
    </dgm:pt>
    <dgm:pt modelId="{98A6DD78-9EBB-49D2-90F4-5382DD29D206}" type="pres">
      <dgm:prSet presAssocID="{6894B03D-EB22-B34E-9DD7-AE9FE7620296}" presName="parentTextArrow" presStyleLbl="node1" presStyleIdx="2" presStyleCnt="5"/>
      <dgm:spPr/>
    </dgm:pt>
    <dgm:pt modelId="{C1C7C309-99BA-45DE-B8F8-FB16A3E74381}" type="pres">
      <dgm:prSet presAssocID="{6894B03D-EB22-B34E-9DD7-AE9FE7620296}" presName="arrow" presStyleLbl="node1" presStyleIdx="3" presStyleCnt="5"/>
      <dgm:spPr/>
    </dgm:pt>
    <dgm:pt modelId="{B6770EF0-5603-4CEC-B677-0EDF5CE1F26B}" type="pres">
      <dgm:prSet presAssocID="{6894B03D-EB22-B34E-9DD7-AE9FE7620296}" presName="descendantArrow" presStyleCnt="0"/>
      <dgm:spPr/>
    </dgm:pt>
    <dgm:pt modelId="{736B7389-7E24-4C74-8972-B8F6B630FF96}" type="pres">
      <dgm:prSet presAssocID="{1201D021-2815-DE4E-853E-C5E88FDF2AFB}" presName="childTextArrow" presStyleLbl="fgAccFollowNode1" presStyleIdx="3" presStyleCnt="5">
        <dgm:presLayoutVars>
          <dgm:bulletEnabled val="1"/>
        </dgm:presLayoutVars>
      </dgm:prSet>
      <dgm:spPr/>
    </dgm:pt>
    <dgm:pt modelId="{0A6FC725-55D2-4255-9F8C-859C3704B4D6}" type="pres">
      <dgm:prSet presAssocID="{2C9E394F-C06F-4242-83FD-2BE1CEBA4774}" presName="sp" presStyleCnt="0"/>
      <dgm:spPr/>
    </dgm:pt>
    <dgm:pt modelId="{E2CAEC0F-546D-4DEE-B1F8-735571C44199}" type="pres">
      <dgm:prSet presAssocID="{9397DF52-6183-A34E-B243-73CEB4C08624}" presName="arrowAndChildren" presStyleCnt="0"/>
      <dgm:spPr/>
    </dgm:pt>
    <dgm:pt modelId="{8FC2990A-FE18-4520-BE87-B7421AEDA82D}" type="pres">
      <dgm:prSet presAssocID="{9397DF52-6183-A34E-B243-73CEB4C08624}" presName="parentTextArrow" presStyleLbl="node1" presStyleIdx="3" presStyleCnt="5"/>
      <dgm:spPr/>
    </dgm:pt>
    <dgm:pt modelId="{A58409F3-74C2-41C2-8E7F-82269078D707}" type="pres">
      <dgm:prSet presAssocID="{9397DF52-6183-A34E-B243-73CEB4C08624}" presName="arrow" presStyleLbl="node1" presStyleIdx="4" presStyleCnt="5"/>
      <dgm:spPr/>
    </dgm:pt>
    <dgm:pt modelId="{DEE0F0E5-D78C-4E93-8AD3-7BEAE615CC98}" type="pres">
      <dgm:prSet presAssocID="{9397DF52-6183-A34E-B243-73CEB4C08624}" presName="descendantArrow" presStyleCnt="0"/>
      <dgm:spPr/>
    </dgm:pt>
    <dgm:pt modelId="{55B3A391-7694-497F-8B97-8DA927E497B9}" type="pres">
      <dgm:prSet presAssocID="{FCE3CA78-44C9-6E45-A1FD-5F6CE42118D9}" presName="childTextArrow" presStyleLbl="fgAccFollowNode1" presStyleIdx="4" presStyleCnt="5">
        <dgm:presLayoutVars>
          <dgm:bulletEnabled val="1"/>
        </dgm:presLayoutVars>
      </dgm:prSet>
      <dgm:spPr/>
    </dgm:pt>
  </dgm:ptLst>
  <dgm:cxnLst>
    <dgm:cxn modelId="{B09E0D08-EEE8-754A-B5CE-EB60286D1D53}" type="presOf" srcId="{B8DE988D-7103-594B-AE5C-E23A4AE791C9}" destId="{7FDE6ED9-7A8E-4F73-9B5B-26DCAF28C342}" srcOrd="0" destOrd="0" presId="urn:microsoft.com/office/officeart/2005/8/layout/process4"/>
    <dgm:cxn modelId="{72799D0B-1438-8F49-BDD1-12B26EFD9637}" type="presOf" srcId="{6894B03D-EB22-B34E-9DD7-AE9FE7620296}" destId="{C1C7C309-99BA-45DE-B8F8-FB16A3E74381}" srcOrd="1" destOrd="0" presId="urn:microsoft.com/office/officeart/2005/8/layout/process4"/>
    <dgm:cxn modelId="{FEC4300C-F9EB-4146-9FC4-42E8F91F46C0}" type="presOf" srcId="{58B00D79-7878-446A-8BBC-22A7F1FB8244}" destId="{64D8E32B-8CE6-43C3-B45D-DB4F6D88DE5D}" srcOrd="0" destOrd="0" presId="urn:microsoft.com/office/officeart/2005/8/layout/process4"/>
    <dgm:cxn modelId="{BC923C0D-2A02-6945-80EF-96D21F9F1708}" srcId="{83F476FC-38D0-B84E-BDAF-F79A51C202E1}" destId="{85BBE48D-E18D-4C9B-9652-E07C435543D7}" srcOrd="2" destOrd="0" parTransId="{0FF55420-C5E6-410F-986F-A8622821AB22}" sibTransId="{3FF84416-7E3B-400C-B947-855B19E58A3E}"/>
    <dgm:cxn modelId="{B66FFE1E-985C-D143-9664-AD45C6D5FB80}" type="presOf" srcId="{5F7C3866-1E09-4DE4-8412-EF57BF0A37AD}" destId="{DE94DA32-924D-428A-8B44-F0E4DBD1647E}" srcOrd="0" destOrd="0" presId="urn:microsoft.com/office/officeart/2005/8/layout/process4"/>
    <dgm:cxn modelId="{AAEA5122-B19F-704D-8CF8-D48C86DEBD05}" srcId="{B8DE988D-7103-594B-AE5C-E23A4AE791C9}" destId="{C648309A-FA20-1540-872F-6E09224ED6EE}" srcOrd="0" destOrd="0" parTransId="{51D42FB5-9214-DC4E-8EB2-F013D9D89B02}" sibTransId="{7E59BDEB-A46A-9240-BCBA-0D1F5A5AAA76}"/>
    <dgm:cxn modelId="{2A13F626-A20F-714A-80E3-3CA98CCC225F}" srcId="{58B00D79-7878-446A-8BBC-22A7F1FB8244}" destId="{5F7C3866-1E09-4DE4-8412-EF57BF0A37AD}" srcOrd="0" destOrd="0" parTransId="{B190FB0C-9226-4D07-A2F5-CFD55A97627F}" sibTransId="{AC4F9917-5457-4E37-B0CF-30E30CC15648}"/>
    <dgm:cxn modelId="{AB65F835-F3B0-8743-8BB6-3B8C27C00BDC}" type="presOf" srcId="{85BBE48D-E18D-4C9B-9652-E07C435543D7}" destId="{5B3B751D-D938-4A27-9E89-305CA45DF464}" srcOrd="1" destOrd="0" presId="urn:microsoft.com/office/officeart/2005/8/layout/process4"/>
    <dgm:cxn modelId="{91A4183B-B51F-9949-8912-AA127FEE2F5F}" srcId="{83F476FC-38D0-B84E-BDAF-F79A51C202E1}" destId="{6894B03D-EB22-B34E-9DD7-AE9FE7620296}" srcOrd="1" destOrd="0" parTransId="{F687E422-96B6-EA43-AF62-F27AFE557B03}" sibTransId="{DAB0CD50-ABE7-4049-8A7C-413F800D118B}"/>
    <dgm:cxn modelId="{7326D83C-E007-B349-8743-4A2943970CCD}" type="presOf" srcId="{58B00D79-7878-446A-8BBC-22A7F1FB8244}" destId="{D56D6FE8-940C-456E-9D97-595F80DD7009}" srcOrd="1" destOrd="0" presId="urn:microsoft.com/office/officeart/2005/8/layout/process4"/>
    <dgm:cxn modelId="{89F5A442-29C2-9F4E-BEA4-7C1E8C97D5EF}" type="presOf" srcId="{83F476FC-38D0-B84E-BDAF-F79A51C202E1}" destId="{53517F2F-304E-44A7-AE8E-7D20422E1C94}" srcOrd="0" destOrd="0" presId="urn:microsoft.com/office/officeart/2005/8/layout/process4"/>
    <dgm:cxn modelId="{7726B94A-6160-AB4B-9262-EFC46296DD57}" type="presOf" srcId="{1201D021-2815-DE4E-853E-C5E88FDF2AFB}" destId="{736B7389-7E24-4C74-8972-B8F6B630FF96}" srcOrd="0" destOrd="0" presId="urn:microsoft.com/office/officeart/2005/8/layout/process4"/>
    <dgm:cxn modelId="{2C779E51-9EE9-7D4B-947B-543DB3065059}" srcId="{83F476FC-38D0-B84E-BDAF-F79A51C202E1}" destId="{58B00D79-7878-446A-8BBC-22A7F1FB8244}" srcOrd="3" destOrd="0" parTransId="{7FB7D98C-6F64-4F27-B17F-05E3BA1B24F9}" sibTransId="{E60327F7-EEC2-4070-8B5B-B35673ABC63D}"/>
    <dgm:cxn modelId="{1E71295A-29D9-AC4E-928A-25CD99095AF0}" type="presOf" srcId="{9397DF52-6183-A34E-B243-73CEB4C08624}" destId="{8FC2990A-FE18-4520-BE87-B7421AEDA82D}" srcOrd="0" destOrd="0" presId="urn:microsoft.com/office/officeart/2005/8/layout/process4"/>
    <dgm:cxn modelId="{9848C95F-551F-B243-A112-EF45E6B608F2}" srcId="{6894B03D-EB22-B34E-9DD7-AE9FE7620296}" destId="{1201D021-2815-DE4E-853E-C5E88FDF2AFB}" srcOrd="0" destOrd="0" parTransId="{84A438AA-57BD-5D4A-8164-156B4C1925F0}" sibTransId="{FC06FB58-A7A0-3647-AEA5-716BD4BB60A7}"/>
    <dgm:cxn modelId="{C3C9786C-BA22-C74A-9B9A-32F42D4426BD}" type="presOf" srcId="{46570029-BFB4-4793-A019-67CEE5161D0B}" destId="{7CC88811-2AD2-419A-8029-604F876BB4A0}" srcOrd="0" destOrd="0" presId="urn:microsoft.com/office/officeart/2005/8/layout/process4"/>
    <dgm:cxn modelId="{2DA98378-3A07-9540-8D79-1A1647CCBC40}" type="presOf" srcId="{9397DF52-6183-A34E-B243-73CEB4C08624}" destId="{A58409F3-74C2-41C2-8E7F-82269078D707}" srcOrd="1" destOrd="0" presId="urn:microsoft.com/office/officeart/2005/8/layout/process4"/>
    <dgm:cxn modelId="{22BD9187-89B6-ED4C-97B6-6F554A8D3B98}" type="presOf" srcId="{FCE3CA78-44C9-6E45-A1FD-5F6CE42118D9}" destId="{55B3A391-7694-497F-8B97-8DA927E497B9}" srcOrd="0" destOrd="0" presId="urn:microsoft.com/office/officeart/2005/8/layout/process4"/>
    <dgm:cxn modelId="{13786699-0785-FC40-888B-9FA18A7EB36D}" type="presOf" srcId="{C648309A-FA20-1540-872F-6E09224ED6EE}" destId="{D6041F62-28DF-4461-A6E5-CAD2B6DFC648}" srcOrd="0" destOrd="0" presId="urn:microsoft.com/office/officeart/2005/8/layout/process4"/>
    <dgm:cxn modelId="{3A1FF29C-94F0-6242-B3F9-809981F2E19A}" type="presOf" srcId="{B8DE988D-7103-594B-AE5C-E23A4AE791C9}" destId="{31D95E6F-2EB1-4ED5-8961-7A227D85D112}" srcOrd="1" destOrd="0" presId="urn:microsoft.com/office/officeart/2005/8/layout/process4"/>
    <dgm:cxn modelId="{A09324C4-98CF-4044-B3E3-952EA240F8D3}" srcId="{9397DF52-6183-A34E-B243-73CEB4C08624}" destId="{FCE3CA78-44C9-6E45-A1FD-5F6CE42118D9}" srcOrd="0" destOrd="0" parTransId="{66A2B5E1-E623-C74E-A3DC-FF94F2845E4C}" sibTransId="{C42B6949-7144-B94E-ACB8-DB591C1F9C22}"/>
    <dgm:cxn modelId="{E2CAB0C7-CD8E-874B-B1F7-6BEE0653AB89}" srcId="{85BBE48D-E18D-4C9B-9652-E07C435543D7}" destId="{46570029-BFB4-4793-A019-67CEE5161D0B}" srcOrd="0" destOrd="0" parTransId="{DAF8426A-8AC1-4471-865C-5702FE6A2C52}" sibTransId="{44F097C0-F3D5-42EF-97AB-46F47E814C68}"/>
    <dgm:cxn modelId="{B42555E0-5CBD-1C4C-91A9-740D6CD9A7FD}" srcId="{83F476FC-38D0-B84E-BDAF-F79A51C202E1}" destId="{B8DE988D-7103-594B-AE5C-E23A4AE791C9}" srcOrd="4" destOrd="0" parTransId="{F5D58120-2D87-284A-892E-0777F63971DA}" sibTransId="{1D1FEA8C-5E16-484C-AB58-ADA268C4DE70}"/>
    <dgm:cxn modelId="{F0EF88E0-7EF9-5A40-BC70-628609135861}" srcId="{83F476FC-38D0-B84E-BDAF-F79A51C202E1}" destId="{9397DF52-6183-A34E-B243-73CEB4C08624}" srcOrd="0" destOrd="0" parTransId="{E73FDEB5-85AF-E648-970D-044E918F2A95}" sibTransId="{2C9E394F-C06F-4242-83FD-2BE1CEBA4774}"/>
    <dgm:cxn modelId="{8F109BEC-34A4-8340-8591-FB8A7BCD928F}" type="presOf" srcId="{85BBE48D-E18D-4C9B-9652-E07C435543D7}" destId="{972779CB-3A2F-4E44-9821-7D5D2103DD4D}" srcOrd="0" destOrd="0" presId="urn:microsoft.com/office/officeart/2005/8/layout/process4"/>
    <dgm:cxn modelId="{BFC0E8EC-1012-EC49-8B5C-26AA49483FBD}" type="presOf" srcId="{6894B03D-EB22-B34E-9DD7-AE9FE7620296}" destId="{98A6DD78-9EBB-49D2-90F4-5382DD29D206}" srcOrd="0" destOrd="0" presId="urn:microsoft.com/office/officeart/2005/8/layout/process4"/>
    <dgm:cxn modelId="{C8704EE1-9E24-9446-BA5C-08C62DBC6AC7}" type="presParOf" srcId="{53517F2F-304E-44A7-AE8E-7D20422E1C94}" destId="{7FB94FED-26D4-4C47-A25F-3BC1A00EA5E1}" srcOrd="0" destOrd="0" presId="urn:microsoft.com/office/officeart/2005/8/layout/process4"/>
    <dgm:cxn modelId="{C32F98E9-1DBF-6146-9935-BE29F4480226}" type="presParOf" srcId="{7FB94FED-26D4-4C47-A25F-3BC1A00EA5E1}" destId="{7FDE6ED9-7A8E-4F73-9B5B-26DCAF28C342}" srcOrd="0" destOrd="0" presId="urn:microsoft.com/office/officeart/2005/8/layout/process4"/>
    <dgm:cxn modelId="{DEBCEA48-7DB3-4140-9426-81456879A76D}" type="presParOf" srcId="{7FB94FED-26D4-4C47-A25F-3BC1A00EA5E1}" destId="{31D95E6F-2EB1-4ED5-8961-7A227D85D112}" srcOrd="1" destOrd="0" presId="urn:microsoft.com/office/officeart/2005/8/layout/process4"/>
    <dgm:cxn modelId="{B65FCBB3-0A7A-3341-AB30-31C8508209AE}" type="presParOf" srcId="{7FB94FED-26D4-4C47-A25F-3BC1A00EA5E1}" destId="{1D4DCC52-61E9-4EFD-820B-08AE3434C6EB}" srcOrd="2" destOrd="0" presId="urn:microsoft.com/office/officeart/2005/8/layout/process4"/>
    <dgm:cxn modelId="{3379A2F4-2F4D-DB4A-BC99-F193A58D2C53}" type="presParOf" srcId="{1D4DCC52-61E9-4EFD-820B-08AE3434C6EB}" destId="{D6041F62-28DF-4461-A6E5-CAD2B6DFC648}" srcOrd="0" destOrd="0" presId="urn:microsoft.com/office/officeart/2005/8/layout/process4"/>
    <dgm:cxn modelId="{6ADE0FE8-6709-E044-8F38-4F832E220B59}" type="presParOf" srcId="{53517F2F-304E-44A7-AE8E-7D20422E1C94}" destId="{EE5F49BA-A91D-4C9E-88EF-2C46DBCD29E8}" srcOrd="1" destOrd="0" presId="urn:microsoft.com/office/officeart/2005/8/layout/process4"/>
    <dgm:cxn modelId="{F3BA9808-FBAC-DC48-A969-994A35A62551}" type="presParOf" srcId="{53517F2F-304E-44A7-AE8E-7D20422E1C94}" destId="{44177684-4DC0-4401-8B6B-F1E6E312A7EC}" srcOrd="2" destOrd="0" presId="urn:microsoft.com/office/officeart/2005/8/layout/process4"/>
    <dgm:cxn modelId="{5598559B-D2BF-1246-9E6A-2CE951E65AD8}" type="presParOf" srcId="{44177684-4DC0-4401-8B6B-F1E6E312A7EC}" destId="{64D8E32B-8CE6-43C3-B45D-DB4F6D88DE5D}" srcOrd="0" destOrd="0" presId="urn:microsoft.com/office/officeart/2005/8/layout/process4"/>
    <dgm:cxn modelId="{A0162821-2187-8C4B-8DF6-8A4836B56F1C}" type="presParOf" srcId="{44177684-4DC0-4401-8B6B-F1E6E312A7EC}" destId="{D56D6FE8-940C-456E-9D97-595F80DD7009}" srcOrd="1" destOrd="0" presId="urn:microsoft.com/office/officeart/2005/8/layout/process4"/>
    <dgm:cxn modelId="{1ACDF259-4616-5C44-9934-01D73BD8BE2B}" type="presParOf" srcId="{44177684-4DC0-4401-8B6B-F1E6E312A7EC}" destId="{67BFA2F1-BEDF-410D-98C3-0513F008E4F8}" srcOrd="2" destOrd="0" presId="urn:microsoft.com/office/officeart/2005/8/layout/process4"/>
    <dgm:cxn modelId="{153C9017-7714-4749-A078-B4BD769FDF33}" type="presParOf" srcId="{67BFA2F1-BEDF-410D-98C3-0513F008E4F8}" destId="{DE94DA32-924D-428A-8B44-F0E4DBD1647E}" srcOrd="0" destOrd="0" presId="urn:microsoft.com/office/officeart/2005/8/layout/process4"/>
    <dgm:cxn modelId="{B64CBAD8-4DBE-2D41-9C47-4AA4E282E3D9}" type="presParOf" srcId="{53517F2F-304E-44A7-AE8E-7D20422E1C94}" destId="{58A8056F-D1E0-46B7-AB53-78164FEE15D5}" srcOrd="3" destOrd="0" presId="urn:microsoft.com/office/officeart/2005/8/layout/process4"/>
    <dgm:cxn modelId="{B05DCEC5-A328-7B47-B8C6-F56BAEA95480}" type="presParOf" srcId="{53517F2F-304E-44A7-AE8E-7D20422E1C94}" destId="{C68AA153-896E-4496-BE57-9881DDDBB33C}" srcOrd="4" destOrd="0" presId="urn:microsoft.com/office/officeart/2005/8/layout/process4"/>
    <dgm:cxn modelId="{3A2961CF-023A-414E-AD16-B491674612B3}" type="presParOf" srcId="{C68AA153-896E-4496-BE57-9881DDDBB33C}" destId="{972779CB-3A2F-4E44-9821-7D5D2103DD4D}" srcOrd="0" destOrd="0" presId="urn:microsoft.com/office/officeart/2005/8/layout/process4"/>
    <dgm:cxn modelId="{D5F18967-BE40-9241-A3FA-317779C53EE9}" type="presParOf" srcId="{C68AA153-896E-4496-BE57-9881DDDBB33C}" destId="{5B3B751D-D938-4A27-9E89-305CA45DF464}" srcOrd="1" destOrd="0" presId="urn:microsoft.com/office/officeart/2005/8/layout/process4"/>
    <dgm:cxn modelId="{78F7195F-0C8B-6048-8D6B-D5E40ED77B3D}" type="presParOf" srcId="{C68AA153-896E-4496-BE57-9881DDDBB33C}" destId="{9D7AC800-6227-47CF-8278-C1E901CB08CB}" srcOrd="2" destOrd="0" presId="urn:microsoft.com/office/officeart/2005/8/layout/process4"/>
    <dgm:cxn modelId="{C6B34257-5EF4-E042-A730-CDC0F1556D7A}" type="presParOf" srcId="{9D7AC800-6227-47CF-8278-C1E901CB08CB}" destId="{7CC88811-2AD2-419A-8029-604F876BB4A0}" srcOrd="0" destOrd="0" presId="urn:microsoft.com/office/officeart/2005/8/layout/process4"/>
    <dgm:cxn modelId="{BAF2901A-F6B2-4E48-BD92-D23C5497E3F4}" type="presParOf" srcId="{53517F2F-304E-44A7-AE8E-7D20422E1C94}" destId="{2C145B6E-799C-423E-8F61-029BA74B5822}" srcOrd="5" destOrd="0" presId="urn:microsoft.com/office/officeart/2005/8/layout/process4"/>
    <dgm:cxn modelId="{BDD12FB3-E0C0-504A-AF6F-91A948453243}" type="presParOf" srcId="{53517F2F-304E-44A7-AE8E-7D20422E1C94}" destId="{5F6BDFEE-A318-4321-9530-48E1F04DE625}" srcOrd="6" destOrd="0" presId="urn:microsoft.com/office/officeart/2005/8/layout/process4"/>
    <dgm:cxn modelId="{8E37F0C1-2153-E342-AF7E-32BBB64C22FF}" type="presParOf" srcId="{5F6BDFEE-A318-4321-9530-48E1F04DE625}" destId="{98A6DD78-9EBB-49D2-90F4-5382DD29D206}" srcOrd="0" destOrd="0" presId="urn:microsoft.com/office/officeart/2005/8/layout/process4"/>
    <dgm:cxn modelId="{3CE3625F-1DAA-FB4B-99A7-D8657A1599BB}" type="presParOf" srcId="{5F6BDFEE-A318-4321-9530-48E1F04DE625}" destId="{C1C7C309-99BA-45DE-B8F8-FB16A3E74381}" srcOrd="1" destOrd="0" presId="urn:microsoft.com/office/officeart/2005/8/layout/process4"/>
    <dgm:cxn modelId="{2A9898F2-6362-2F4C-83AA-5910DC99C025}" type="presParOf" srcId="{5F6BDFEE-A318-4321-9530-48E1F04DE625}" destId="{B6770EF0-5603-4CEC-B677-0EDF5CE1F26B}" srcOrd="2" destOrd="0" presId="urn:microsoft.com/office/officeart/2005/8/layout/process4"/>
    <dgm:cxn modelId="{B5CB8EFB-8006-AC40-A35F-C086555453CC}" type="presParOf" srcId="{B6770EF0-5603-4CEC-B677-0EDF5CE1F26B}" destId="{736B7389-7E24-4C74-8972-B8F6B630FF96}" srcOrd="0" destOrd="0" presId="urn:microsoft.com/office/officeart/2005/8/layout/process4"/>
    <dgm:cxn modelId="{956BBB00-DBA0-D54F-B99D-4951526D64D8}" type="presParOf" srcId="{53517F2F-304E-44A7-AE8E-7D20422E1C94}" destId="{0A6FC725-55D2-4255-9F8C-859C3704B4D6}" srcOrd="7" destOrd="0" presId="urn:microsoft.com/office/officeart/2005/8/layout/process4"/>
    <dgm:cxn modelId="{8DC24770-4B0F-A646-8329-F0211E81C0BE}" type="presParOf" srcId="{53517F2F-304E-44A7-AE8E-7D20422E1C94}" destId="{E2CAEC0F-546D-4DEE-B1F8-735571C44199}" srcOrd="8" destOrd="0" presId="urn:microsoft.com/office/officeart/2005/8/layout/process4"/>
    <dgm:cxn modelId="{F766BFFC-EF10-E748-A320-2474C168DABC}" type="presParOf" srcId="{E2CAEC0F-546D-4DEE-B1F8-735571C44199}" destId="{8FC2990A-FE18-4520-BE87-B7421AEDA82D}" srcOrd="0" destOrd="0" presId="urn:microsoft.com/office/officeart/2005/8/layout/process4"/>
    <dgm:cxn modelId="{DF1A3D3A-0D84-9A4D-8273-A4C47D4BB1AF}" type="presParOf" srcId="{E2CAEC0F-546D-4DEE-B1F8-735571C44199}" destId="{A58409F3-74C2-41C2-8E7F-82269078D707}" srcOrd="1" destOrd="0" presId="urn:microsoft.com/office/officeart/2005/8/layout/process4"/>
    <dgm:cxn modelId="{699B185D-DFE7-CC47-9F44-C1C9C085C7AF}" type="presParOf" srcId="{E2CAEC0F-546D-4DEE-B1F8-735571C44199}" destId="{DEE0F0E5-D78C-4E93-8AD3-7BEAE615CC98}" srcOrd="2" destOrd="0" presId="urn:microsoft.com/office/officeart/2005/8/layout/process4"/>
    <dgm:cxn modelId="{8D6A32DE-D94C-AF43-AF90-DE663271273E}" type="presParOf" srcId="{DEE0F0E5-D78C-4E93-8AD3-7BEAE615CC98}" destId="{55B3A391-7694-497F-8B97-8DA927E497B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8BF156-05A1-4136-9B63-5C9687D0BE61}"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F9A89888-21C0-4549-B3E0-31F20CC016E6}">
      <dgm:prSet custT="1"/>
      <dgm:spPr/>
      <dgm:t>
        <a:bodyPr/>
        <a:lstStyle/>
        <a:p>
          <a:r>
            <a:rPr lang="en-US" sz="2400" b="1" dirty="0">
              <a:latin typeface="Avenir Book" panose="02000503020000020003" pitchFamily="2" charset="0"/>
            </a:rPr>
            <a:t>Competitive Site Selection</a:t>
          </a:r>
        </a:p>
      </dgm:t>
    </dgm:pt>
    <dgm:pt modelId="{B6A049A6-35A1-4540-B98C-47CC4390F76B}" type="parTrans" cxnId="{8E0BC97B-866F-4500-B9DB-5807BA76981E}">
      <dgm:prSet/>
      <dgm:spPr/>
      <dgm:t>
        <a:bodyPr/>
        <a:lstStyle/>
        <a:p>
          <a:endParaRPr lang="en-US" sz="1600">
            <a:latin typeface="Avenir Book" panose="02000503020000020003" pitchFamily="2" charset="0"/>
          </a:endParaRPr>
        </a:p>
      </dgm:t>
    </dgm:pt>
    <dgm:pt modelId="{FBAE2AAB-5B4A-4DEE-85AE-C095B31B34FC}" type="sibTrans" cxnId="{8E0BC97B-866F-4500-B9DB-5807BA76981E}">
      <dgm:prSet/>
      <dgm:spPr/>
      <dgm:t>
        <a:bodyPr/>
        <a:lstStyle/>
        <a:p>
          <a:endParaRPr lang="en-US" sz="1600">
            <a:latin typeface="Avenir Book" panose="02000503020000020003" pitchFamily="2" charset="0"/>
          </a:endParaRPr>
        </a:p>
      </dgm:t>
    </dgm:pt>
    <dgm:pt modelId="{985C9E66-47E4-4FB8-A6F0-DD9F615E7A5E}">
      <dgm:prSet custT="1"/>
      <dgm:spPr/>
      <dgm:t>
        <a:bodyPr/>
        <a:lstStyle/>
        <a:p>
          <a:r>
            <a:rPr lang="en-US" sz="2000" b="0" dirty="0">
              <a:latin typeface="+mj-lt"/>
            </a:rPr>
            <a:t>Is a project in Detroit more expensive than another site under consideration?</a:t>
          </a:r>
        </a:p>
      </dgm:t>
    </dgm:pt>
    <dgm:pt modelId="{C7E536B3-55EF-43CB-BCCE-AD37AC0EA7CC}" type="parTrans" cxnId="{819D85F1-C2A6-405B-A396-B709718C81CE}">
      <dgm:prSet/>
      <dgm:spPr/>
      <dgm:t>
        <a:bodyPr/>
        <a:lstStyle/>
        <a:p>
          <a:endParaRPr lang="en-US" sz="1600">
            <a:latin typeface="Avenir Book" panose="02000503020000020003" pitchFamily="2" charset="0"/>
          </a:endParaRPr>
        </a:p>
      </dgm:t>
    </dgm:pt>
    <dgm:pt modelId="{247502EA-713C-40D1-A0A4-63DA3EC08991}" type="sibTrans" cxnId="{819D85F1-C2A6-405B-A396-B709718C81CE}">
      <dgm:prSet/>
      <dgm:spPr/>
      <dgm:t>
        <a:bodyPr/>
        <a:lstStyle/>
        <a:p>
          <a:endParaRPr lang="en-US" sz="1600">
            <a:latin typeface="Avenir Book" panose="02000503020000020003" pitchFamily="2" charset="0"/>
          </a:endParaRPr>
        </a:p>
      </dgm:t>
    </dgm:pt>
    <dgm:pt modelId="{C643FBA0-A3FB-4153-B205-5CE55E97A8FC}">
      <dgm:prSet custT="1"/>
      <dgm:spPr/>
      <dgm:t>
        <a:bodyPr/>
        <a:lstStyle/>
        <a:p>
          <a:r>
            <a:rPr lang="en-US" sz="2400" b="1">
              <a:latin typeface="Avenir Book" panose="02000503020000020003" pitchFamily="2" charset="0"/>
            </a:rPr>
            <a:t>“But For” Test</a:t>
          </a:r>
          <a:endParaRPr lang="en-US" sz="2400" b="1" dirty="0">
            <a:latin typeface="Avenir Book" panose="02000503020000020003" pitchFamily="2" charset="0"/>
          </a:endParaRPr>
        </a:p>
      </dgm:t>
    </dgm:pt>
    <dgm:pt modelId="{78405916-E9FB-48B6-A5C8-E6E7FA6C4617}" type="parTrans" cxnId="{5867BDD1-9DBF-4577-9036-0D1C80955221}">
      <dgm:prSet/>
      <dgm:spPr/>
      <dgm:t>
        <a:bodyPr/>
        <a:lstStyle/>
        <a:p>
          <a:endParaRPr lang="en-US" sz="1600">
            <a:latin typeface="Avenir Book" panose="02000503020000020003" pitchFamily="2" charset="0"/>
          </a:endParaRPr>
        </a:p>
      </dgm:t>
    </dgm:pt>
    <dgm:pt modelId="{37E9A4C1-7E79-44F5-AD9C-2B7B66B80450}" type="sibTrans" cxnId="{5867BDD1-9DBF-4577-9036-0D1C80955221}">
      <dgm:prSet/>
      <dgm:spPr/>
      <dgm:t>
        <a:bodyPr/>
        <a:lstStyle/>
        <a:p>
          <a:endParaRPr lang="en-US" sz="1600">
            <a:latin typeface="Avenir Book" panose="02000503020000020003" pitchFamily="2" charset="0"/>
          </a:endParaRPr>
        </a:p>
      </dgm:t>
    </dgm:pt>
    <dgm:pt modelId="{230A5A9F-5158-47D8-9F88-D305CF598458}">
      <dgm:prSet phldrT="[Text]" custT="1"/>
      <dgm:spPr/>
      <dgm:t>
        <a:bodyPr/>
        <a:lstStyle/>
        <a:p>
          <a:r>
            <a:rPr lang="en-US" sz="2400" b="1">
              <a:latin typeface="Avenir Book" panose="02000503020000020003" pitchFamily="2" charset="0"/>
            </a:rPr>
            <a:t>Net Fiscal Benefit</a:t>
          </a:r>
          <a:endParaRPr lang="en-US" sz="2400" b="0" dirty="0">
            <a:latin typeface="Avenir Book" panose="02000503020000020003" pitchFamily="2" charset="0"/>
          </a:endParaRPr>
        </a:p>
      </dgm:t>
    </dgm:pt>
    <dgm:pt modelId="{BAA1D0B1-0231-476B-A131-5CB0DB190527}" type="parTrans" cxnId="{5D852849-E9D1-4A7E-8905-4C23108E65B9}">
      <dgm:prSet/>
      <dgm:spPr/>
      <dgm:t>
        <a:bodyPr/>
        <a:lstStyle/>
        <a:p>
          <a:endParaRPr lang="en-US" sz="1600">
            <a:latin typeface="Avenir Book" panose="02000503020000020003" pitchFamily="2" charset="0"/>
          </a:endParaRPr>
        </a:p>
      </dgm:t>
    </dgm:pt>
    <dgm:pt modelId="{0FF005C2-1933-4C1D-BEC4-3804CDE8A129}" type="sibTrans" cxnId="{5D852849-E9D1-4A7E-8905-4C23108E65B9}">
      <dgm:prSet/>
      <dgm:spPr/>
      <dgm:t>
        <a:bodyPr/>
        <a:lstStyle/>
        <a:p>
          <a:endParaRPr lang="en-US" sz="1600">
            <a:latin typeface="Avenir Book" panose="02000503020000020003" pitchFamily="2" charset="0"/>
          </a:endParaRPr>
        </a:p>
      </dgm:t>
    </dgm:pt>
    <dgm:pt modelId="{801F7206-86BB-4BBB-B499-3EE16265D98A}">
      <dgm:prSet custT="1"/>
      <dgm:spPr/>
      <dgm:t>
        <a:bodyPr/>
        <a:lstStyle/>
        <a:p>
          <a:r>
            <a:rPr lang="en-US" sz="2000" dirty="0">
              <a:latin typeface="+mj-lt"/>
            </a:rPr>
            <a:t>Increased revenue from job creation, company income taxes, and new taxes are greater than the cost of the investment</a:t>
          </a:r>
        </a:p>
      </dgm:t>
    </dgm:pt>
    <dgm:pt modelId="{97C59481-B715-47D4-9ADE-91C78F0CA8C4}" type="parTrans" cxnId="{5124DC35-0A0E-47C4-8619-9AA3868DEF24}">
      <dgm:prSet/>
      <dgm:spPr/>
      <dgm:t>
        <a:bodyPr/>
        <a:lstStyle/>
        <a:p>
          <a:endParaRPr lang="en-US" sz="1600">
            <a:latin typeface="Avenir Book" panose="02000503020000020003" pitchFamily="2" charset="0"/>
          </a:endParaRPr>
        </a:p>
      </dgm:t>
    </dgm:pt>
    <dgm:pt modelId="{6D26EBC6-4AC5-424B-BDEC-1FD4200C2DFE}" type="sibTrans" cxnId="{5124DC35-0A0E-47C4-8619-9AA3868DEF24}">
      <dgm:prSet/>
      <dgm:spPr/>
      <dgm:t>
        <a:bodyPr/>
        <a:lstStyle/>
        <a:p>
          <a:endParaRPr lang="en-US" sz="1600">
            <a:latin typeface="Avenir Book" panose="02000503020000020003" pitchFamily="2" charset="0"/>
          </a:endParaRPr>
        </a:p>
      </dgm:t>
    </dgm:pt>
    <dgm:pt modelId="{306E24C8-7FF1-484D-857A-EDBF23F4101C}">
      <dgm:prSet custT="1"/>
      <dgm:spPr/>
      <dgm:t>
        <a:bodyPr/>
        <a:lstStyle/>
        <a:p>
          <a:r>
            <a:rPr lang="en-US" sz="1800" b="0" dirty="0">
              <a:latin typeface="+mn-lt"/>
            </a:rPr>
            <a:t>Is the abatement necessary to enable positive cash flow?</a:t>
          </a:r>
        </a:p>
      </dgm:t>
    </dgm:pt>
    <dgm:pt modelId="{170469C3-5164-4528-B5B1-E5AD4EBAD605}" type="parTrans" cxnId="{475EB7AC-EE2B-4244-BF39-02B72FB4F5E8}">
      <dgm:prSet/>
      <dgm:spPr/>
      <dgm:t>
        <a:bodyPr/>
        <a:lstStyle/>
        <a:p>
          <a:endParaRPr lang="en-US" sz="1600">
            <a:latin typeface="Avenir Book" panose="02000503020000020003" pitchFamily="2" charset="0"/>
          </a:endParaRPr>
        </a:p>
      </dgm:t>
    </dgm:pt>
    <dgm:pt modelId="{F2D8692D-076C-4E26-804F-6DC49F067AFC}" type="sibTrans" cxnId="{475EB7AC-EE2B-4244-BF39-02B72FB4F5E8}">
      <dgm:prSet/>
      <dgm:spPr/>
      <dgm:t>
        <a:bodyPr/>
        <a:lstStyle/>
        <a:p>
          <a:endParaRPr lang="en-US" sz="1600">
            <a:latin typeface="Avenir Book" panose="02000503020000020003" pitchFamily="2" charset="0"/>
          </a:endParaRPr>
        </a:p>
      </dgm:t>
    </dgm:pt>
    <dgm:pt modelId="{22AA3BEB-B100-4529-A8BD-A5A94C194E3E}">
      <dgm:prSet custT="1"/>
      <dgm:spPr/>
      <dgm:t>
        <a:bodyPr/>
        <a:lstStyle/>
        <a:p>
          <a:r>
            <a:rPr lang="en-US" sz="2000" b="0" dirty="0">
              <a:latin typeface="+mj-lt"/>
            </a:rPr>
            <a:t>Can we reduce costs to attract new jobs for Detroiters?  </a:t>
          </a:r>
        </a:p>
      </dgm:t>
    </dgm:pt>
    <dgm:pt modelId="{F1F51B1C-2B1A-4BF5-96E3-DC1CB4920D31}" type="parTrans" cxnId="{92BFD151-47BC-4AAA-ADD5-931D955DD80E}">
      <dgm:prSet/>
      <dgm:spPr/>
      <dgm:t>
        <a:bodyPr/>
        <a:lstStyle/>
        <a:p>
          <a:endParaRPr lang="en-US" sz="1600">
            <a:latin typeface="Avenir Book" panose="02000503020000020003" pitchFamily="2" charset="0"/>
          </a:endParaRPr>
        </a:p>
      </dgm:t>
    </dgm:pt>
    <dgm:pt modelId="{01C56432-F1B8-4B8A-9641-A81E6C845D3E}" type="sibTrans" cxnId="{92BFD151-47BC-4AAA-ADD5-931D955DD80E}">
      <dgm:prSet/>
      <dgm:spPr/>
      <dgm:t>
        <a:bodyPr/>
        <a:lstStyle/>
        <a:p>
          <a:endParaRPr lang="en-US" sz="1600">
            <a:latin typeface="Avenir Book" panose="02000503020000020003" pitchFamily="2" charset="0"/>
          </a:endParaRPr>
        </a:p>
      </dgm:t>
    </dgm:pt>
    <dgm:pt modelId="{A8269914-F09E-4213-83D2-095D1B480E4E}">
      <dgm:prSet custT="1"/>
      <dgm:spPr/>
      <dgm:t>
        <a:bodyPr/>
        <a:lstStyle/>
        <a:p>
          <a:r>
            <a:rPr lang="en-US" sz="2000" dirty="0">
              <a:latin typeface="+mj-lt"/>
            </a:rPr>
            <a:t>Is the net benefit greater than the partial reduction in taxes?</a:t>
          </a:r>
        </a:p>
      </dgm:t>
    </dgm:pt>
    <dgm:pt modelId="{AC9B0902-3C68-48A0-924D-61493B6D51D8}" type="parTrans" cxnId="{F6BE71EB-7CAD-4B67-98C5-5849DCF9277E}">
      <dgm:prSet/>
      <dgm:spPr/>
      <dgm:t>
        <a:bodyPr/>
        <a:lstStyle/>
        <a:p>
          <a:endParaRPr lang="en-US" sz="1600">
            <a:latin typeface="Avenir Book" panose="02000503020000020003" pitchFamily="2" charset="0"/>
          </a:endParaRPr>
        </a:p>
      </dgm:t>
    </dgm:pt>
    <dgm:pt modelId="{E6A97DC3-8CCC-4D55-8F49-3F3B8F508BA8}" type="sibTrans" cxnId="{F6BE71EB-7CAD-4B67-98C5-5849DCF9277E}">
      <dgm:prSet/>
      <dgm:spPr/>
      <dgm:t>
        <a:bodyPr/>
        <a:lstStyle/>
        <a:p>
          <a:endParaRPr lang="en-US" sz="1600">
            <a:latin typeface="Avenir Book" panose="02000503020000020003" pitchFamily="2" charset="0"/>
          </a:endParaRPr>
        </a:p>
      </dgm:t>
    </dgm:pt>
    <dgm:pt modelId="{81089B4A-A4FE-4D7C-876B-BAC9AB42CC68}">
      <dgm:prSet custT="1"/>
      <dgm:spPr/>
      <dgm:t>
        <a:bodyPr/>
        <a:lstStyle/>
        <a:p>
          <a:r>
            <a:rPr lang="en-US" sz="1800" b="0" dirty="0">
              <a:latin typeface="+mn-lt"/>
            </a:rPr>
            <a:t>Is the reduction in property tax expense needed to pay for the debt?</a:t>
          </a:r>
        </a:p>
      </dgm:t>
    </dgm:pt>
    <dgm:pt modelId="{4EE7A3C9-C7D8-4A3D-86B7-C6683F9F15A0}" type="parTrans" cxnId="{6C590CAE-D7B9-4B5B-92CD-BD251694032B}">
      <dgm:prSet/>
      <dgm:spPr/>
      <dgm:t>
        <a:bodyPr/>
        <a:lstStyle/>
        <a:p>
          <a:endParaRPr lang="en-US" sz="1600">
            <a:latin typeface="Avenir Book" panose="02000503020000020003" pitchFamily="2" charset="0"/>
          </a:endParaRPr>
        </a:p>
      </dgm:t>
    </dgm:pt>
    <dgm:pt modelId="{0A81668B-165A-41FA-A31F-DDE98DF93992}" type="sibTrans" cxnId="{6C590CAE-D7B9-4B5B-92CD-BD251694032B}">
      <dgm:prSet/>
      <dgm:spPr/>
      <dgm:t>
        <a:bodyPr/>
        <a:lstStyle/>
        <a:p>
          <a:endParaRPr lang="en-US" sz="1600">
            <a:latin typeface="Avenir Book" panose="02000503020000020003" pitchFamily="2" charset="0"/>
          </a:endParaRPr>
        </a:p>
      </dgm:t>
    </dgm:pt>
    <dgm:pt modelId="{B95A3827-F1B0-41B3-9A35-9E642C602C90}">
      <dgm:prSet custT="1"/>
      <dgm:spPr/>
      <dgm:t>
        <a:bodyPr/>
        <a:lstStyle/>
        <a:p>
          <a:r>
            <a:rPr lang="en-US" sz="1800" b="0" dirty="0">
              <a:latin typeface="+mn-lt"/>
            </a:rPr>
            <a:t>What is the minimum time the abatement is needed before the project has sufficient cash flow? </a:t>
          </a:r>
        </a:p>
      </dgm:t>
    </dgm:pt>
    <dgm:pt modelId="{398A99FF-E873-4D4E-82C0-D94D73A0D030}" type="parTrans" cxnId="{2DC5072C-C08F-4360-8CF5-F5E777B90EAA}">
      <dgm:prSet/>
      <dgm:spPr/>
      <dgm:t>
        <a:bodyPr/>
        <a:lstStyle/>
        <a:p>
          <a:endParaRPr lang="en-US" sz="1600">
            <a:latin typeface="Avenir Book" panose="02000503020000020003" pitchFamily="2" charset="0"/>
          </a:endParaRPr>
        </a:p>
      </dgm:t>
    </dgm:pt>
    <dgm:pt modelId="{0CA6F36E-AE52-416A-BD0B-0685ABA170AF}" type="sibTrans" cxnId="{2DC5072C-C08F-4360-8CF5-F5E777B90EAA}">
      <dgm:prSet/>
      <dgm:spPr/>
      <dgm:t>
        <a:bodyPr/>
        <a:lstStyle/>
        <a:p>
          <a:endParaRPr lang="en-US" sz="1600">
            <a:latin typeface="Avenir Book" panose="02000503020000020003" pitchFamily="2" charset="0"/>
          </a:endParaRPr>
        </a:p>
      </dgm:t>
    </dgm:pt>
    <dgm:pt modelId="{82286AB9-E5FA-43F6-84B2-FBB0CA8D4E0C}" type="pres">
      <dgm:prSet presAssocID="{CA8BF156-05A1-4136-9B63-5C9687D0BE61}" presName="Name0" presStyleCnt="0">
        <dgm:presLayoutVars>
          <dgm:dir/>
          <dgm:animLvl val="lvl"/>
          <dgm:resizeHandles val="exact"/>
        </dgm:presLayoutVars>
      </dgm:prSet>
      <dgm:spPr/>
    </dgm:pt>
    <dgm:pt modelId="{FFCEE322-A5C2-40B7-8F48-227A17F5F7CB}" type="pres">
      <dgm:prSet presAssocID="{F9A89888-21C0-4549-B3E0-31F20CC016E6}" presName="composite" presStyleCnt="0"/>
      <dgm:spPr/>
    </dgm:pt>
    <dgm:pt modelId="{57DE8760-6231-4C35-B1CC-C7A786597915}" type="pres">
      <dgm:prSet presAssocID="{F9A89888-21C0-4549-B3E0-31F20CC016E6}" presName="parTx" presStyleLbl="alignNode1" presStyleIdx="0" presStyleCnt="3">
        <dgm:presLayoutVars>
          <dgm:chMax val="0"/>
          <dgm:chPref val="0"/>
          <dgm:bulletEnabled val="1"/>
        </dgm:presLayoutVars>
      </dgm:prSet>
      <dgm:spPr/>
    </dgm:pt>
    <dgm:pt modelId="{F2C68E8A-A1BA-42A0-97B7-80DCD55F0374}" type="pres">
      <dgm:prSet presAssocID="{F9A89888-21C0-4549-B3E0-31F20CC016E6}" presName="desTx" presStyleLbl="alignAccFollowNode1" presStyleIdx="0" presStyleCnt="3">
        <dgm:presLayoutVars>
          <dgm:bulletEnabled val="1"/>
        </dgm:presLayoutVars>
      </dgm:prSet>
      <dgm:spPr/>
    </dgm:pt>
    <dgm:pt modelId="{CAF33D0F-E0D1-4E8B-8F84-8C2527BD9AEA}" type="pres">
      <dgm:prSet presAssocID="{FBAE2AAB-5B4A-4DEE-85AE-C095B31B34FC}" presName="space" presStyleCnt="0"/>
      <dgm:spPr/>
    </dgm:pt>
    <dgm:pt modelId="{CAF15091-4779-40C6-B3FA-88D5F61D92DB}" type="pres">
      <dgm:prSet presAssocID="{230A5A9F-5158-47D8-9F88-D305CF598458}" presName="composite" presStyleCnt="0"/>
      <dgm:spPr/>
    </dgm:pt>
    <dgm:pt modelId="{65CF7D0B-C448-4868-87BC-698FE847CF39}" type="pres">
      <dgm:prSet presAssocID="{230A5A9F-5158-47D8-9F88-D305CF598458}" presName="parTx" presStyleLbl="alignNode1" presStyleIdx="1" presStyleCnt="3" custLinFactNeighborX="927" custLinFactNeighborY="3155">
        <dgm:presLayoutVars>
          <dgm:chMax val="0"/>
          <dgm:chPref val="0"/>
          <dgm:bulletEnabled val="1"/>
        </dgm:presLayoutVars>
      </dgm:prSet>
      <dgm:spPr/>
    </dgm:pt>
    <dgm:pt modelId="{E8999A2E-ED80-4138-8262-C256546CAEDC}" type="pres">
      <dgm:prSet presAssocID="{230A5A9F-5158-47D8-9F88-D305CF598458}" presName="desTx" presStyleLbl="alignAccFollowNode1" presStyleIdx="1" presStyleCnt="3" custLinFactNeighborX="742" custLinFactNeighborY="660">
        <dgm:presLayoutVars>
          <dgm:bulletEnabled val="1"/>
        </dgm:presLayoutVars>
      </dgm:prSet>
      <dgm:spPr/>
    </dgm:pt>
    <dgm:pt modelId="{922E7ACA-71F7-4FF2-9AB6-A61B5B77B6E7}" type="pres">
      <dgm:prSet presAssocID="{0FF005C2-1933-4C1D-BEC4-3804CDE8A129}" presName="space" presStyleCnt="0"/>
      <dgm:spPr/>
    </dgm:pt>
    <dgm:pt modelId="{DBED63E5-FD7E-4571-B52F-0DB4FB5523C3}" type="pres">
      <dgm:prSet presAssocID="{C643FBA0-A3FB-4153-B205-5CE55E97A8FC}" presName="composite" presStyleCnt="0"/>
      <dgm:spPr/>
    </dgm:pt>
    <dgm:pt modelId="{4A5CB776-5CDF-4561-BF24-A8B31E5438F8}" type="pres">
      <dgm:prSet presAssocID="{C643FBA0-A3FB-4153-B205-5CE55E97A8FC}" presName="parTx" presStyleLbl="alignNode1" presStyleIdx="2" presStyleCnt="3">
        <dgm:presLayoutVars>
          <dgm:chMax val="0"/>
          <dgm:chPref val="0"/>
          <dgm:bulletEnabled val="1"/>
        </dgm:presLayoutVars>
      </dgm:prSet>
      <dgm:spPr/>
    </dgm:pt>
    <dgm:pt modelId="{CF633D28-E692-4BBE-8E5B-7FC8D15942D2}" type="pres">
      <dgm:prSet presAssocID="{C643FBA0-A3FB-4153-B205-5CE55E97A8FC}" presName="desTx" presStyleLbl="alignAccFollowNode1" presStyleIdx="2" presStyleCnt="3">
        <dgm:presLayoutVars>
          <dgm:bulletEnabled val="1"/>
        </dgm:presLayoutVars>
      </dgm:prSet>
      <dgm:spPr/>
    </dgm:pt>
  </dgm:ptLst>
  <dgm:cxnLst>
    <dgm:cxn modelId="{2DC5072C-C08F-4360-8CF5-F5E777B90EAA}" srcId="{C643FBA0-A3FB-4153-B205-5CE55E97A8FC}" destId="{B95A3827-F1B0-41B3-9A35-9E642C602C90}" srcOrd="2" destOrd="0" parTransId="{398A99FF-E873-4D4E-82C0-D94D73A0D030}" sibTransId="{0CA6F36E-AE52-416A-BD0B-0685ABA170AF}"/>
    <dgm:cxn modelId="{F7DACD34-EE8D-4C6A-96F7-8F2F373559E2}" type="presOf" srcId="{F9A89888-21C0-4549-B3E0-31F20CC016E6}" destId="{57DE8760-6231-4C35-B1CC-C7A786597915}" srcOrd="0" destOrd="0" presId="urn:microsoft.com/office/officeart/2005/8/layout/hList1"/>
    <dgm:cxn modelId="{5124DC35-0A0E-47C4-8619-9AA3868DEF24}" srcId="{230A5A9F-5158-47D8-9F88-D305CF598458}" destId="{801F7206-86BB-4BBB-B499-3EE16265D98A}" srcOrd="0" destOrd="0" parTransId="{97C59481-B715-47D4-9ADE-91C78F0CA8C4}" sibTransId="{6D26EBC6-4AC5-424B-BDEC-1FD4200C2DFE}"/>
    <dgm:cxn modelId="{5D852849-E9D1-4A7E-8905-4C23108E65B9}" srcId="{CA8BF156-05A1-4136-9B63-5C9687D0BE61}" destId="{230A5A9F-5158-47D8-9F88-D305CF598458}" srcOrd="1" destOrd="0" parTransId="{BAA1D0B1-0231-476B-A131-5CB0DB190527}" sibTransId="{0FF005C2-1933-4C1D-BEC4-3804CDE8A129}"/>
    <dgm:cxn modelId="{0A7F6C4F-8C31-4E13-8215-FA8F18E0ED8B}" type="presOf" srcId="{A8269914-F09E-4213-83D2-095D1B480E4E}" destId="{E8999A2E-ED80-4138-8262-C256546CAEDC}" srcOrd="0" destOrd="1" presId="urn:microsoft.com/office/officeart/2005/8/layout/hList1"/>
    <dgm:cxn modelId="{92BFD151-47BC-4AAA-ADD5-931D955DD80E}" srcId="{F9A89888-21C0-4549-B3E0-31F20CC016E6}" destId="{22AA3BEB-B100-4529-A8BD-A5A94C194E3E}" srcOrd="1" destOrd="0" parTransId="{F1F51B1C-2B1A-4BF5-96E3-DC1CB4920D31}" sibTransId="{01C56432-F1B8-4B8A-9641-A81E6C845D3E}"/>
    <dgm:cxn modelId="{C6350357-4886-489A-9BDC-434E90FC41DB}" type="presOf" srcId="{801F7206-86BB-4BBB-B499-3EE16265D98A}" destId="{E8999A2E-ED80-4138-8262-C256546CAEDC}" srcOrd="0" destOrd="0" presId="urn:microsoft.com/office/officeart/2005/8/layout/hList1"/>
    <dgm:cxn modelId="{8E0BC97B-866F-4500-B9DB-5807BA76981E}" srcId="{CA8BF156-05A1-4136-9B63-5C9687D0BE61}" destId="{F9A89888-21C0-4549-B3E0-31F20CC016E6}" srcOrd="0" destOrd="0" parTransId="{B6A049A6-35A1-4540-B98C-47CC4390F76B}" sibTransId="{FBAE2AAB-5B4A-4DEE-85AE-C095B31B34FC}"/>
    <dgm:cxn modelId="{6A66218E-2896-45EC-99A9-14F4F0DAB0AB}" type="presOf" srcId="{22AA3BEB-B100-4529-A8BD-A5A94C194E3E}" destId="{F2C68E8A-A1BA-42A0-97B7-80DCD55F0374}" srcOrd="0" destOrd="1" presId="urn:microsoft.com/office/officeart/2005/8/layout/hList1"/>
    <dgm:cxn modelId="{547ED197-92A8-4499-A356-F125C71A7D4F}" type="presOf" srcId="{CA8BF156-05A1-4136-9B63-5C9687D0BE61}" destId="{82286AB9-E5FA-43F6-84B2-FBB0CA8D4E0C}" srcOrd="0" destOrd="0" presId="urn:microsoft.com/office/officeart/2005/8/layout/hList1"/>
    <dgm:cxn modelId="{D7DEC2A4-1740-4496-BE47-5291A6E40A2B}" type="presOf" srcId="{306E24C8-7FF1-484D-857A-EDBF23F4101C}" destId="{CF633D28-E692-4BBE-8E5B-7FC8D15942D2}" srcOrd="0" destOrd="0" presId="urn:microsoft.com/office/officeart/2005/8/layout/hList1"/>
    <dgm:cxn modelId="{475EB7AC-EE2B-4244-BF39-02B72FB4F5E8}" srcId="{C643FBA0-A3FB-4153-B205-5CE55E97A8FC}" destId="{306E24C8-7FF1-484D-857A-EDBF23F4101C}" srcOrd="0" destOrd="0" parTransId="{170469C3-5164-4528-B5B1-E5AD4EBAD605}" sibTransId="{F2D8692D-076C-4E26-804F-6DC49F067AFC}"/>
    <dgm:cxn modelId="{6C590CAE-D7B9-4B5B-92CD-BD251694032B}" srcId="{C643FBA0-A3FB-4153-B205-5CE55E97A8FC}" destId="{81089B4A-A4FE-4D7C-876B-BAC9AB42CC68}" srcOrd="1" destOrd="0" parTransId="{4EE7A3C9-C7D8-4A3D-86B7-C6683F9F15A0}" sibTransId="{0A81668B-165A-41FA-A31F-DDE98DF93992}"/>
    <dgm:cxn modelId="{D3C9CFBC-5D23-4566-8B5C-9606AA28924D}" type="presOf" srcId="{C643FBA0-A3FB-4153-B205-5CE55E97A8FC}" destId="{4A5CB776-5CDF-4561-BF24-A8B31E5438F8}" srcOrd="0" destOrd="0" presId="urn:microsoft.com/office/officeart/2005/8/layout/hList1"/>
    <dgm:cxn modelId="{E2A339BD-A8C3-4260-B393-EE2C238A94D9}" type="presOf" srcId="{B95A3827-F1B0-41B3-9A35-9E642C602C90}" destId="{CF633D28-E692-4BBE-8E5B-7FC8D15942D2}" srcOrd="0" destOrd="2" presId="urn:microsoft.com/office/officeart/2005/8/layout/hList1"/>
    <dgm:cxn modelId="{D9BD30C5-B246-41E7-AC0E-582282D068D2}" type="presOf" srcId="{230A5A9F-5158-47D8-9F88-D305CF598458}" destId="{65CF7D0B-C448-4868-87BC-698FE847CF39}" srcOrd="0" destOrd="0" presId="urn:microsoft.com/office/officeart/2005/8/layout/hList1"/>
    <dgm:cxn modelId="{5867BDD1-9DBF-4577-9036-0D1C80955221}" srcId="{CA8BF156-05A1-4136-9B63-5C9687D0BE61}" destId="{C643FBA0-A3FB-4153-B205-5CE55E97A8FC}" srcOrd="2" destOrd="0" parTransId="{78405916-E9FB-48B6-A5C8-E6E7FA6C4617}" sibTransId="{37E9A4C1-7E79-44F5-AD9C-2B7B66B80450}"/>
    <dgm:cxn modelId="{CFB958D4-BA89-4B72-B09C-0FC0C2813FF6}" type="presOf" srcId="{985C9E66-47E4-4FB8-A6F0-DD9F615E7A5E}" destId="{F2C68E8A-A1BA-42A0-97B7-80DCD55F0374}" srcOrd="0" destOrd="0" presId="urn:microsoft.com/office/officeart/2005/8/layout/hList1"/>
    <dgm:cxn modelId="{F6BE71EB-7CAD-4B67-98C5-5849DCF9277E}" srcId="{230A5A9F-5158-47D8-9F88-D305CF598458}" destId="{A8269914-F09E-4213-83D2-095D1B480E4E}" srcOrd="1" destOrd="0" parTransId="{AC9B0902-3C68-48A0-924D-61493B6D51D8}" sibTransId="{E6A97DC3-8CCC-4D55-8F49-3F3B8F508BA8}"/>
    <dgm:cxn modelId="{819D85F1-C2A6-405B-A396-B709718C81CE}" srcId="{F9A89888-21C0-4549-B3E0-31F20CC016E6}" destId="{985C9E66-47E4-4FB8-A6F0-DD9F615E7A5E}" srcOrd="0" destOrd="0" parTransId="{C7E536B3-55EF-43CB-BCCE-AD37AC0EA7CC}" sibTransId="{247502EA-713C-40D1-A0A4-63DA3EC08991}"/>
    <dgm:cxn modelId="{A5FF68F8-8161-43E2-8B33-EF46E95669EF}" type="presOf" srcId="{81089B4A-A4FE-4D7C-876B-BAC9AB42CC68}" destId="{CF633D28-E692-4BBE-8E5B-7FC8D15942D2}" srcOrd="0" destOrd="1" presId="urn:microsoft.com/office/officeart/2005/8/layout/hList1"/>
    <dgm:cxn modelId="{6BE75AA2-FC5E-4DD6-96C3-6182555289B9}" type="presParOf" srcId="{82286AB9-E5FA-43F6-84B2-FBB0CA8D4E0C}" destId="{FFCEE322-A5C2-40B7-8F48-227A17F5F7CB}" srcOrd="0" destOrd="0" presId="urn:microsoft.com/office/officeart/2005/8/layout/hList1"/>
    <dgm:cxn modelId="{3087A57C-54D5-45DF-9876-027494CAE8C7}" type="presParOf" srcId="{FFCEE322-A5C2-40B7-8F48-227A17F5F7CB}" destId="{57DE8760-6231-4C35-B1CC-C7A786597915}" srcOrd="0" destOrd="0" presId="urn:microsoft.com/office/officeart/2005/8/layout/hList1"/>
    <dgm:cxn modelId="{6039896E-93C4-4A68-B4A1-FBFC446F108C}" type="presParOf" srcId="{FFCEE322-A5C2-40B7-8F48-227A17F5F7CB}" destId="{F2C68E8A-A1BA-42A0-97B7-80DCD55F0374}" srcOrd="1" destOrd="0" presId="urn:microsoft.com/office/officeart/2005/8/layout/hList1"/>
    <dgm:cxn modelId="{2977E3F2-518C-407D-9B53-C7421DAC5479}" type="presParOf" srcId="{82286AB9-E5FA-43F6-84B2-FBB0CA8D4E0C}" destId="{CAF33D0F-E0D1-4E8B-8F84-8C2527BD9AEA}" srcOrd="1" destOrd="0" presId="urn:microsoft.com/office/officeart/2005/8/layout/hList1"/>
    <dgm:cxn modelId="{DB3308B8-820B-4FC2-98C5-A8FD53DE794A}" type="presParOf" srcId="{82286AB9-E5FA-43F6-84B2-FBB0CA8D4E0C}" destId="{CAF15091-4779-40C6-B3FA-88D5F61D92DB}" srcOrd="2" destOrd="0" presId="urn:microsoft.com/office/officeart/2005/8/layout/hList1"/>
    <dgm:cxn modelId="{45FB8FB9-D9B5-49BB-8D2E-EBCD9C4D62C2}" type="presParOf" srcId="{CAF15091-4779-40C6-B3FA-88D5F61D92DB}" destId="{65CF7D0B-C448-4868-87BC-698FE847CF39}" srcOrd="0" destOrd="0" presId="urn:microsoft.com/office/officeart/2005/8/layout/hList1"/>
    <dgm:cxn modelId="{9DD8F3FF-155B-4BDC-B7E7-EB9A3663D76B}" type="presParOf" srcId="{CAF15091-4779-40C6-B3FA-88D5F61D92DB}" destId="{E8999A2E-ED80-4138-8262-C256546CAEDC}" srcOrd="1" destOrd="0" presId="urn:microsoft.com/office/officeart/2005/8/layout/hList1"/>
    <dgm:cxn modelId="{8E076BB4-2267-4E5B-A2AD-E50737370E0B}" type="presParOf" srcId="{82286AB9-E5FA-43F6-84B2-FBB0CA8D4E0C}" destId="{922E7ACA-71F7-4FF2-9AB6-A61B5B77B6E7}" srcOrd="3" destOrd="0" presId="urn:microsoft.com/office/officeart/2005/8/layout/hList1"/>
    <dgm:cxn modelId="{29B71161-5356-405E-B23C-DA9A69426F4C}" type="presParOf" srcId="{82286AB9-E5FA-43F6-84B2-FBB0CA8D4E0C}" destId="{DBED63E5-FD7E-4571-B52F-0DB4FB5523C3}" srcOrd="4" destOrd="0" presId="urn:microsoft.com/office/officeart/2005/8/layout/hList1"/>
    <dgm:cxn modelId="{78A3FCD0-48AE-43F4-8846-CC2066A392DA}" type="presParOf" srcId="{DBED63E5-FD7E-4571-B52F-0DB4FB5523C3}" destId="{4A5CB776-5CDF-4561-BF24-A8B31E5438F8}" srcOrd="0" destOrd="0" presId="urn:microsoft.com/office/officeart/2005/8/layout/hList1"/>
    <dgm:cxn modelId="{654D7CF1-0257-4F89-99B1-491662A7FCD9}" type="presParOf" srcId="{DBED63E5-FD7E-4571-B52F-0DB4FB5523C3}" destId="{CF633D28-E692-4BBE-8E5B-7FC8D15942D2}"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F198C9-9A9F-8240-A110-DFF0D7B4F665}" type="doc">
      <dgm:prSet loTypeId="urn:microsoft.com/office/officeart/2005/8/layout/vList6" loCatId="" qsTypeId="urn:microsoft.com/office/officeart/2005/8/quickstyle/simple1" qsCatId="simple" csTypeId="urn:microsoft.com/office/officeart/2005/8/colors/accent0_3" csCatId="mainScheme" phldr="1"/>
      <dgm:spPr/>
      <dgm:t>
        <a:bodyPr/>
        <a:lstStyle/>
        <a:p>
          <a:endParaRPr lang="en-US"/>
        </a:p>
      </dgm:t>
    </dgm:pt>
    <dgm:pt modelId="{14ABAAFC-1474-0D42-9552-A6848A182DD9}" type="pres">
      <dgm:prSet presAssocID="{5AF198C9-9A9F-8240-A110-DFF0D7B4F665}" presName="Name0" presStyleCnt="0">
        <dgm:presLayoutVars>
          <dgm:dir/>
          <dgm:animLvl val="lvl"/>
          <dgm:resizeHandles/>
        </dgm:presLayoutVars>
      </dgm:prSet>
      <dgm:spPr/>
    </dgm:pt>
  </dgm:ptLst>
  <dgm:cxnLst>
    <dgm:cxn modelId="{A4ABF173-F17E-6142-9182-A8AC59A17638}" type="presOf" srcId="{5AF198C9-9A9F-8240-A110-DFF0D7B4F665}" destId="{14ABAAFC-1474-0D42-9552-A6848A182DD9}" srcOrd="0"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F198C9-9A9F-8240-A110-DFF0D7B4F665}" type="doc">
      <dgm:prSet loTypeId="urn:microsoft.com/office/officeart/2005/8/layout/vList6" loCatId="" qsTypeId="urn:microsoft.com/office/officeart/2005/8/quickstyle/simple1" qsCatId="simple" csTypeId="urn:microsoft.com/office/officeart/2005/8/colors/accent0_3" csCatId="mainScheme" phldr="1"/>
      <dgm:spPr/>
      <dgm:t>
        <a:bodyPr/>
        <a:lstStyle/>
        <a:p>
          <a:endParaRPr lang="en-US"/>
        </a:p>
      </dgm:t>
    </dgm:pt>
    <dgm:pt modelId="{14ABAAFC-1474-0D42-9552-A6848A182DD9}" type="pres">
      <dgm:prSet presAssocID="{5AF198C9-9A9F-8240-A110-DFF0D7B4F665}" presName="Name0" presStyleCnt="0">
        <dgm:presLayoutVars>
          <dgm:dir/>
          <dgm:animLvl val="lvl"/>
          <dgm:resizeHandles/>
        </dgm:presLayoutVars>
      </dgm:prSet>
      <dgm:spPr/>
    </dgm:pt>
  </dgm:ptLst>
  <dgm:cxnLst>
    <dgm:cxn modelId="{A4ABF173-F17E-6142-9182-A8AC59A17638}" type="presOf" srcId="{5AF198C9-9A9F-8240-A110-DFF0D7B4F665}" destId="{14ABAAFC-1474-0D42-9552-A6848A182DD9}" srcOrd="0"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F198C9-9A9F-8240-A110-DFF0D7B4F665}" type="doc">
      <dgm:prSet loTypeId="urn:microsoft.com/office/officeart/2005/8/layout/vList6" loCatId="" qsTypeId="urn:microsoft.com/office/officeart/2005/8/quickstyle/simple1" qsCatId="simple" csTypeId="urn:microsoft.com/office/officeart/2005/8/colors/accent0_3" csCatId="mainScheme" phldr="1"/>
      <dgm:spPr/>
      <dgm:t>
        <a:bodyPr/>
        <a:lstStyle/>
        <a:p>
          <a:endParaRPr lang="en-US"/>
        </a:p>
      </dgm:t>
    </dgm:pt>
    <dgm:pt modelId="{B897B9C3-95A8-C442-8369-D27FAF700F14}">
      <dgm:prSet phldrT="[Text]" custT="1"/>
      <dgm:spPr/>
      <dgm:t>
        <a:bodyPr/>
        <a:lstStyle/>
        <a:p>
          <a:r>
            <a:rPr lang="en-US" sz="1600" b="1" dirty="0"/>
            <a:t>New Personal Property Exemption</a:t>
          </a:r>
        </a:p>
      </dgm:t>
    </dgm:pt>
    <dgm:pt modelId="{F1B2741F-81E2-3C4A-AC97-338AE88992E8}" type="parTrans" cxnId="{50C8671C-4A97-9945-99AA-9AFFE8AF725E}">
      <dgm:prSet/>
      <dgm:spPr/>
      <dgm:t>
        <a:bodyPr/>
        <a:lstStyle/>
        <a:p>
          <a:endParaRPr lang="en-US"/>
        </a:p>
      </dgm:t>
    </dgm:pt>
    <dgm:pt modelId="{7FA7F28B-3F65-BF4B-AAB7-B3F979CB7717}" type="sibTrans" cxnId="{50C8671C-4A97-9945-99AA-9AFFE8AF725E}">
      <dgm:prSet/>
      <dgm:spPr/>
      <dgm:t>
        <a:bodyPr/>
        <a:lstStyle/>
        <a:p>
          <a:endParaRPr lang="en-US"/>
        </a:p>
      </dgm:t>
    </dgm:pt>
    <dgm:pt modelId="{ECF6DBD5-AF7A-9C49-B006-AF85C7534266}">
      <dgm:prSet phldrT="[Text]" custT="1"/>
      <dgm:spPr/>
      <dgm:t>
        <a:bodyPr anchor="ctr"/>
        <a:lstStyle/>
        <a:p>
          <a:r>
            <a:rPr lang="en-US" sz="1600" dirty="0"/>
            <a:t>Incentivizes installation of new personal property</a:t>
          </a:r>
        </a:p>
      </dgm:t>
    </dgm:pt>
    <dgm:pt modelId="{B87DBB6B-8DC3-FE40-AE6A-E11CCB9C02FD}" type="parTrans" cxnId="{E8674A78-F2CE-544B-9424-9D625E9CCA7B}">
      <dgm:prSet/>
      <dgm:spPr/>
      <dgm:t>
        <a:bodyPr/>
        <a:lstStyle/>
        <a:p>
          <a:endParaRPr lang="en-US"/>
        </a:p>
      </dgm:t>
    </dgm:pt>
    <dgm:pt modelId="{94D428BF-CEA7-8346-9396-CC908ECA58F8}" type="sibTrans" cxnId="{E8674A78-F2CE-544B-9424-9D625E9CCA7B}">
      <dgm:prSet/>
      <dgm:spPr/>
      <dgm:t>
        <a:bodyPr/>
        <a:lstStyle/>
        <a:p>
          <a:endParaRPr lang="en-US"/>
        </a:p>
      </dgm:t>
    </dgm:pt>
    <dgm:pt modelId="{BC6636A8-D551-1645-9659-823FA5C06639}">
      <dgm:prSet phldrT="[Text]" custT="1"/>
      <dgm:spPr/>
      <dgm:t>
        <a:bodyPr anchor="ctr"/>
        <a:lstStyle/>
        <a:p>
          <a:r>
            <a:rPr lang="en-US" sz="1600" dirty="0"/>
            <a:t>Example Project: Microsoft</a:t>
          </a:r>
        </a:p>
      </dgm:t>
    </dgm:pt>
    <dgm:pt modelId="{EABACDF8-D939-7E42-ADE3-78FD1CE22911}" type="parTrans" cxnId="{461D3C09-12D8-9C42-A025-3F9C5276450B}">
      <dgm:prSet/>
      <dgm:spPr/>
      <dgm:t>
        <a:bodyPr/>
        <a:lstStyle/>
        <a:p>
          <a:endParaRPr lang="en-US"/>
        </a:p>
      </dgm:t>
    </dgm:pt>
    <dgm:pt modelId="{F9ABA576-DDDD-BC40-8736-22517110D8CD}" type="sibTrans" cxnId="{461D3C09-12D8-9C42-A025-3F9C5276450B}">
      <dgm:prSet/>
      <dgm:spPr/>
      <dgm:t>
        <a:bodyPr/>
        <a:lstStyle/>
        <a:p>
          <a:endParaRPr lang="en-US"/>
        </a:p>
      </dgm:t>
    </dgm:pt>
    <dgm:pt modelId="{14ABAAFC-1474-0D42-9552-A6848A182DD9}" type="pres">
      <dgm:prSet presAssocID="{5AF198C9-9A9F-8240-A110-DFF0D7B4F665}" presName="Name0" presStyleCnt="0">
        <dgm:presLayoutVars>
          <dgm:dir/>
          <dgm:animLvl val="lvl"/>
          <dgm:resizeHandles/>
        </dgm:presLayoutVars>
      </dgm:prSet>
      <dgm:spPr/>
    </dgm:pt>
    <dgm:pt modelId="{5EAA29BD-6B3A-A245-8845-E3536649B427}" type="pres">
      <dgm:prSet presAssocID="{B897B9C3-95A8-C442-8369-D27FAF700F14}" presName="linNode" presStyleCnt="0"/>
      <dgm:spPr/>
    </dgm:pt>
    <dgm:pt modelId="{F6653501-23AE-1B49-8CD9-436AC3957CB5}" type="pres">
      <dgm:prSet presAssocID="{B897B9C3-95A8-C442-8369-D27FAF700F14}" presName="parentShp" presStyleLbl="node1" presStyleIdx="0" presStyleCnt="1" custScaleX="103120" custLinFactNeighborY="-29393">
        <dgm:presLayoutVars>
          <dgm:bulletEnabled val="1"/>
        </dgm:presLayoutVars>
      </dgm:prSet>
      <dgm:spPr/>
    </dgm:pt>
    <dgm:pt modelId="{26186D17-45BB-B943-BE68-9CB708A6DCB2}" type="pres">
      <dgm:prSet presAssocID="{B897B9C3-95A8-C442-8369-D27FAF700F14}" presName="childShp" presStyleLbl="bgAccFollowNode1" presStyleIdx="0" presStyleCnt="1" custLinFactNeighborX="319" custLinFactNeighborY="11796">
        <dgm:presLayoutVars>
          <dgm:bulletEnabled val="1"/>
        </dgm:presLayoutVars>
      </dgm:prSet>
      <dgm:spPr/>
    </dgm:pt>
  </dgm:ptLst>
  <dgm:cxnLst>
    <dgm:cxn modelId="{461D3C09-12D8-9C42-A025-3F9C5276450B}" srcId="{B897B9C3-95A8-C442-8369-D27FAF700F14}" destId="{BC6636A8-D551-1645-9659-823FA5C06639}" srcOrd="1" destOrd="0" parTransId="{EABACDF8-D939-7E42-ADE3-78FD1CE22911}" sibTransId="{F9ABA576-DDDD-BC40-8736-22517110D8CD}"/>
    <dgm:cxn modelId="{50C8671C-4A97-9945-99AA-9AFFE8AF725E}" srcId="{5AF198C9-9A9F-8240-A110-DFF0D7B4F665}" destId="{B897B9C3-95A8-C442-8369-D27FAF700F14}" srcOrd="0" destOrd="0" parTransId="{F1B2741F-81E2-3C4A-AC97-338AE88992E8}" sibTransId="{7FA7F28B-3F65-BF4B-AAB7-B3F979CB7717}"/>
    <dgm:cxn modelId="{BB0A955E-556A-3C42-8D7D-8DEF5C4A4F3B}" type="presOf" srcId="{ECF6DBD5-AF7A-9C49-B006-AF85C7534266}" destId="{26186D17-45BB-B943-BE68-9CB708A6DCB2}" srcOrd="0" destOrd="0" presId="urn:microsoft.com/office/officeart/2005/8/layout/vList6"/>
    <dgm:cxn modelId="{A4ABF173-F17E-6142-9182-A8AC59A17638}" type="presOf" srcId="{5AF198C9-9A9F-8240-A110-DFF0D7B4F665}" destId="{14ABAAFC-1474-0D42-9552-A6848A182DD9}" srcOrd="0" destOrd="0" presId="urn:microsoft.com/office/officeart/2005/8/layout/vList6"/>
    <dgm:cxn modelId="{E8674A78-F2CE-544B-9424-9D625E9CCA7B}" srcId="{B897B9C3-95A8-C442-8369-D27FAF700F14}" destId="{ECF6DBD5-AF7A-9C49-B006-AF85C7534266}" srcOrd="0" destOrd="0" parTransId="{B87DBB6B-8DC3-FE40-AE6A-E11CCB9C02FD}" sibTransId="{94D428BF-CEA7-8346-9396-CC908ECA58F8}"/>
    <dgm:cxn modelId="{C941BEE8-D277-4340-A5C9-EF1ADFE5FEA5}" type="presOf" srcId="{BC6636A8-D551-1645-9659-823FA5C06639}" destId="{26186D17-45BB-B943-BE68-9CB708A6DCB2}" srcOrd="0" destOrd="1" presId="urn:microsoft.com/office/officeart/2005/8/layout/vList6"/>
    <dgm:cxn modelId="{189950F2-3A35-E54A-893D-44541D8F29FB}" type="presOf" srcId="{B897B9C3-95A8-C442-8369-D27FAF700F14}" destId="{F6653501-23AE-1B49-8CD9-436AC3957CB5}" srcOrd="0" destOrd="0" presId="urn:microsoft.com/office/officeart/2005/8/layout/vList6"/>
    <dgm:cxn modelId="{291BDD93-E73C-944B-A0D2-40E9D09F31A2}" type="presParOf" srcId="{14ABAAFC-1474-0D42-9552-A6848A182DD9}" destId="{5EAA29BD-6B3A-A245-8845-E3536649B427}" srcOrd="0" destOrd="0" presId="urn:microsoft.com/office/officeart/2005/8/layout/vList6"/>
    <dgm:cxn modelId="{88D85285-DD03-3C49-B32F-25F368CF0E61}" type="presParOf" srcId="{5EAA29BD-6B3A-A245-8845-E3536649B427}" destId="{F6653501-23AE-1B49-8CD9-436AC3957CB5}" srcOrd="0" destOrd="0" presId="urn:microsoft.com/office/officeart/2005/8/layout/vList6"/>
    <dgm:cxn modelId="{68683EB2-422F-0247-8A6A-CCE7A7432397}" type="presParOf" srcId="{5EAA29BD-6B3A-A245-8845-E3536649B427}" destId="{26186D17-45BB-B943-BE68-9CB708A6DCB2}"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F198C9-9A9F-8240-A110-DFF0D7B4F665}" type="doc">
      <dgm:prSet loTypeId="urn:microsoft.com/office/officeart/2005/8/layout/vList6" loCatId="" qsTypeId="urn:microsoft.com/office/officeart/2005/8/quickstyle/simple1" qsCatId="simple" csTypeId="urn:microsoft.com/office/officeart/2005/8/colors/accent0_3" csCatId="mainScheme" phldr="1"/>
      <dgm:spPr/>
      <dgm:t>
        <a:bodyPr/>
        <a:lstStyle/>
        <a:p>
          <a:endParaRPr lang="en-US"/>
        </a:p>
      </dgm:t>
    </dgm:pt>
    <dgm:pt modelId="{B897B9C3-95A8-C442-8369-D27FAF700F14}">
      <dgm:prSet phldrT="[Text]" custT="1"/>
      <dgm:spPr/>
      <dgm:t>
        <a:bodyPr/>
        <a:lstStyle/>
        <a:p>
          <a:r>
            <a:rPr lang="en-US" sz="1600" b="1" dirty="0"/>
            <a:t>Commercial Facilities Exemption</a:t>
          </a:r>
        </a:p>
      </dgm:t>
    </dgm:pt>
    <dgm:pt modelId="{F1B2741F-81E2-3C4A-AC97-338AE88992E8}" type="parTrans" cxnId="{50C8671C-4A97-9945-99AA-9AFFE8AF725E}">
      <dgm:prSet/>
      <dgm:spPr/>
      <dgm:t>
        <a:bodyPr/>
        <a:lstStyle/>
        <a:p>
          <a:endParaRPr lang="en-US"/>
        </a:p>
      </dgm:t>
    </dgm:pt>
    <dgm:pt modelId="{7FA7F28B-3F65-BF4B-AAB7-B3F979CB7717}" type="sibTrans" cxnId="{50C8671C-4A97-9945-99AA-9AFFE8AF725E}">
      <dgm:prSet/>
      <dgm:spPr/>
      <dgm:t>
        <a:bodyPr/>
        <a:lstStyle/>
        <a:p>
          <a:endParaRPr lang="en-US"/>
        </a:p>
      </dgm:t>
    </dgm:pt>
    <dgm:pt modelId="{ECF6DBD5-AF7A-9C49-B006-AF85C7534266}">
      <dgm:prSet phldrT="[Text]" custT="1"/>
      <dgm:spPr/>
      <dgm:t>
        <a:bodyPr anchor="ctr"/>
        <a:lstStyle/>
        <a:p>
          <a:r>
            <a:rPr lang="en-US" sz="1600" dirty="0"/>
            <a:t>Incentivizes redevelopment of commercial mixed-used property in a qualified downtown revitalization district</a:t>
          </a:r>
        </a:p>
      </dgm:t>
    </dgm:pt>
    <dgm:pt modelId="{B87DBB6B-8DC3-FE40-AE6A-E11CCB9C02FD}" type="parTrans" cxnId="{E8674A78-F2CE-544B-9424-9D625E9CCA7B}">
      <dgm:prSet/>
      <dgm:spPr/>
      <dgm:t>
        <a:bodyPr/>
        <a:lstStyle/>
        <a:p>
          <a:endParaRPr lang="en-US"/>
        </a:p>
      </dgm:t>
    </dgm:pt>
    <dgm:pt modelId="{94D428BF-CEA7-8346-9396-CC908ECA58F8}" type="sibTrans" cxnId="{E8674A78-F2CE-544B-9424-9D625E9CCA7B}">
      <dgm:prSet/>
      <dgm:spPr/>
      <dgm:t>
        <a:bodyPr/>
        <a:lstStyle/>
        <a:p>
          <a:endParaRPr lang="en-US"/>
        </a:p>
      </dgm:t>
    </dgm:pt>
    <dgm:pt modelId="{EDF7F291-544C-5E43-B331-092A93FE6E8C}">
      <dgm:prSet phldrT="[Text]" custT="1"/>
      <dgm:spPr/>
      <dgm:t>
        <a:bodyPr anchor="ctr"/>
        <a:lstStyle/>
        <a:p>
          <a:r>
            <a:rPr lang="en-US" sz="1600" dirty="0"/>
            <a:t>Example Project: Holiday Inn</a:t>
          </a:r>
        </a:p>
      </dgm:t>
    </dgm:pt>
    <dgm:pt modelId="{36918CEB-4EE1-124C-9D34-2AC40C10A602}" type="parTrans" cxnId="{946EA6B6-A375-954B-99C5-47F046CCDF1B}">
      <dgm:prSet/>
      <dgm:spPr/>
      <dgm:t>
        <a:bodyPr/>
        <a:lstStyle/>
        <a:p>
          <a:endParaRPr lang="en-US"/>
        </a:p>
      </dgm:t>
    </dgm:pt>
    <dgm:pt modelId="{67A586C3-5C24-D64E-8AAA-CB06A0E2EDEA}" type="sibTrans" cxnId="{946EA6B6-A375-954B-99C5-47F046CCDF1B}">
      <dgm:prSet/>
      <dgm:spPr/>
      <dgm:t>
        <a:bodyPr/>
        <a:lstStyle/>
        <a:p>
          <a:endParaRPr lang="en-US"/>
        </a:p>
      </dgm:t>
    </dgm:pt>
    <dgm:pt modelId="{14ABAAFC-1474-0D42-9552-A6848A182DD9}" type="pres">
      <dgm:prSet presAssocID="{5AF198C9-9A9F-8240-A110-DFF0D7B4F665}" presName="Name0" presStyleCnt="0">
        <dgm:presLayoutVars>
          <dgm:dir/>
          <dgm:animLvl val="lvl"/>
          <dgm:resizeHandles/>
        </dgm:presLayoutVars>
      </dgm:prSet>
      <dgm:spPr/>
    </dgm:pt>
    <dgm:pt modelId="{5EAA29BD-6B3A-A245-8845-E3536649B427}" type="pres">
      <dgm:prSet presAssocID="{B897B9C3-95A8-C442-8369-D27FAF700F14}" presName="linNode" presStyleCnt="0"/>
      <dgm:spPr/>
    </dgm:pt>
    <dgm:pt modelId="{F6653501-23AE-1B49-8CD9-436AC3957CB5}" type="pres">
      <dgm:prSet presAssocID="{B897B9C3-95A8-C442-8369-D27FAF700F14}" presName="parentShp" presStyleLbl="node1" presStyleIdx="0" presStyleCnt="1" custScaleY="100098">
        <dgm:presLayoutVars>
          <dgm:bulletEnabled val="1"/>
        </dgm:presLayoutVars>
      </dgm:prSet>
      <dgm:spPr/>
    </dgm:pt>
    <dgm:pt modelId="{26186D17-45BB-B943-BE68-9CB708A6DCB2}" type="pres">
      <dgm:prSet presAssocID="{B897B9C3-95A8-C442-8369-D27FAF700F14}" presName="childShp" presStyleLbl="bgAccFollowNode1" presStyleIdx="0" presStyleCnt="1" custLinFactY="-29075" custLinFactNeighborX="1275" custLinFactNeighborY="-100000">
        <dgm:presLayoutVars>
          <dgm:bulletEnabled val="1"/>
        </dgm:presLayoutVars>
      </dgm:prSet>
      <dgm:spPr/>
    </dgm:pt>
  </dgm:ptLst>
  <dgm:cxnLst>
    <dgm:cxn modelId="{50C8671C-4A97-9945-99AA-9AFFE8AF725E}" srcId="{5AF198C9-9A9F-8240-A110-DFF0D7B4F665}" destId="{B897B9C3-95A8-C442-8369-D27FAF700F14}" srcOrd="0" destOrd="0" parTransId="{F1B2741F-81E2-3C4A-AC97-338AE88992E8}" sibTransId="{7FA7F28B-3F65-BF4B-AAB7-B3F979CB7717}"/>
    <dgm:cxn modelId="{BB0A955E-556A-3C42-8D7D-8DEF5C4A4F3B}" type="presOf" srcId="{ECF6DBD5-AF7A-9C49-B006-AF85C7534266}" destId="{26186D17-45BB-B943-BE68-9CB708A6DCB2}" srcOrd="0" destOrd="0" presId="urn:microsoft.com/office/officeart/2005/8/layout/vList6"/>
    <dgm:cxn modelId="{A4ABF173-F17E-6142-9182-A8AC59A17638}" type="presOf" srcId="{5AF198C9-9A9F-8240-A110-DFF0D7B4F665}" destId="{14ABAAFC-1474-0D42-9552-A6848A182DD9}" srcOrd="0" destOrd="0" presId="urn:microsoft.com/office/officeart/2005/8/layout/vList6"/>
    <dgm:cxn modelId="{E8674A78-F2CE-544B-9424-9D625E9CCA7B}" srcId="{B897B9C3-95A8-C442-8369-D27FAF700F14}" destId="{ECF6DBD5-AF7A-9C49-B006-AF85C7534266}" srcOrd="0" destOrd="0" parTransId="{B87DBB6B-8DC3-FE40-AE6A-E11CCB9C02FD}" sibTransId="{94D428BF-CEA7-8346-9396-CC908ECA58F8}"/>
    <dgm:cxn modelId="{62F665A6-EFB9-B34F-889F-651A4EEF49B3}" type="presOf" srcId="{EDF7F291-544C-5E43-B331-092A93FE6E8C}" destId="{26186D17-45BB-B943-BE68-9CB708A6DCB2}" srcOrd="0" destOrd="1" presId="urn:microsoft.com/office/officeart/2005/8/layout/vList6"/>
    <dgm:cxn modelId="{946EA6B6-A375-954B-99C5-47F046CCDF1B}" srcId="{B897B9C3-95A8-C442-8369-D27FAF700F14}" destId="{EDF7F291-544C-5E43-B331-092A93FE6E8C}" srcOrd="1" destOrd="0" parTransId="{36918CEB-4EE1-124C-9D34-2AC40C10A602}" sibTransId="{67A586C3-5C24-D64E-8AAA-CB06A0E2EDEA}"/>
    <dgm:cxn modelId="{189950F2-3A35-E54A-893D-44541D8F29FB}" type="presOf" srcId="{B897B9C3-95A8-C442-8369-D27FAF700F14}" destId="{F6653501-23AE-1B49-8CD9-436AC3957CB5}" srcOrd="0" destOrd="0" presId="urn:microsoft.com/office/officeart/2005/8/layout/vList6"/>
    <dgm:cxn modelId="{291BDD93-E73C-944B-A0D2-40E9D09F31A2}" type="presParOf" srcId="{14ABAAFC-1474-0D42-9552-A6848A182DD9}" destId="{5EAA29BD-6B3A-A245-8845-E3536649B427}" srcOrd="0" destOrd="0" presId="urn:microsoft.com/office/officeart/2005/8/layout/vList6"/>
    <dgm:cxn modelId="{88D85285-DD03-3C49-B32F-25F368CF0E61}" type="presParOf" srcId="{5EAA29BD-6B3A-A245-8845-E3536649B427}" destId="{F6653501-23AE-1B49-8CD9-436AC3957CB5}" srcOrd="0" destOrd="0" presId="urn:microsoft.com/office/officeart/2005/8/layout/vList6"/>
    <dgm:cxn modelId="{68683EB2-422F-0247-8A6A-CCE7A7432397}" type="presParOf" srcId="{5EAA29BD-6B3A-A245-8845-E3536649B427}" destId="{26186D17-45BB-B943-BE68-9CB708A6DCB2}"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F198C9-9A9F-8240-A110-DFF0D7B4F665}" type="doc">
      <dgm:prSet loTypeId="urn:microsoft.com/office/officeart/2005/8/layout/vList6" loCatId="" qsTypeId="urn:microsoft.com/office/officeart/2005/8/quickstyle/simple1" qsCatId="simple" csTypeId="urn:microsoft.com/office/officeart/2005/8/colors/accent0_3" csCatId="mainScheme" phldr="1"/>
      <dgm:spPr/>
      <dgm:t>
        <a:bodyPr/>
        <a:lstStyle/>
        <a:p>
          <a:endParaRPr lang="en-US"/>
        </a:p>
      </dgm:t>
    </dgm:pt>
    <dgm:pt modelId="{B897B9C3-95A8-C442-8369-D27FAF700F14}">
      <dgm:prSet phldrT="[Text]" custT="1"/>
      <dgm:spPr/>
      <dgm:t>
        <a:bodyPr/>
        <a:lstStyle/>
        <a:p>
          <a:r>
            <a:rPr lang="en-US" sz="1600" b="1" dirty="0"/>
            <a:t>Next Michigan Development Act</a:t>
          </a:r>
        </a:p>
      </dgm:t>
    </dgm:pt>
    <dgm:pt modelId="{F1B2741F-81E2-3C4A-AC97-338AE88992E8}" type="parTrans" cxnId="{50C8671C-4A97-9945-99AA-9AFFE8AF725E}">
      <dgm:prSet/>
      <dgm:spPr/>
      <dgm:t>
        <a:bodyPr/>
        <a:lstStyle/>
        <a:p>
          <a:endParaRPr lang="en-US"/>
        </a:p>
      </dgm:t>
    </dgm:pt>
    <dgm:pt modelId="{7FA7F28B-3F65-BF4B-AAB7-B3F979CB7717}" type="sibTrans" cxnId="{50C8671C-4A97-9945-99AA-9AFFE8AF725E}">
      <dgm:prSet/>
      <dgm:spPr/>
      <dgm:t>
        <a:bodyPr/>
        <a:lstStyle/>
        <a:p>
          <a:endParaRPr lang="en-US"/>
        </a:p>
      </dgm:t>
    </dgm:pt>
    <dgm:pt modelId="{ECF6DBD5-AF7A-9C49-B006-AF85C7534266}">
      <dgm:prSet phldrT="[Text]" custT="1"/>
      <dgm:spPr/>
      <dgm:t>
        <a:bodyPr anchor="ctr"/>
        <a:lstStyle/>
        <a:p>
          <a:r>
            <a:rPr lang="en-US" sz="1600" u="none" strike="noStrike" dirty="0">
              <a:effectLst/>
            </a:rPr>
            <a:t>Spurs business development in targeted areas</a:t>
          </a:r>
          <a:endParaRPr lang="en-US" sz="1600" dirty="0"/>
        </a:p>
      </dgm:t>
    </dgm:pt>
    <dgm:pt modelId="{B87DBB6B-8DC3-FE40-AE6A-E11CCB9C02FD}" type="parTrans" cxnId="{E8674A78-F2CE-544B-9424-9D625E9CCA7B}">
      <dgm:prSet/>
      <dgm:spPr/>
      <dgm:t>
        <a:bodyPr/>
        <a:lstStyle/>
        <a:p>
          <a:endParaRPr lang="en-US"/>
        </a:p>
      </dgm:t>
    </dgm:pt>
    <dgm:pt modelId="{94D428BF-CEA7-8346-9396-CC908ECA58F8}" type="sibTrans" cxnId="{E8674A78-F2CE-544B-9424-9D625E9CCA7B}">
      <dgm:prSet/>
      <dgm:spPr/>
      <dgm:t>
        <a:bodyPr/>
        <a:lstStyle/>
        <a:p>
          <a:endParaRPr lang="en-US"/>
        </a:p>
      </dgm:t>
    </dgm:pt>
    <dgm:pt modelId="{EDF7F291-544C-5E43-B331-092A93FE6E8C}">
      <dgm:prSet phldrT="[Text]" custT="1"/>
      <dgm:spPr/>
      <dgm:t>
        <a:bodyPr anchor="ctr"/>
        <a:lstStyle/>
        <a:p>
          <a:r>
            <a:rPr lang="en-US" sz="1600" dirty="0"/>
            <a:t>Example Project: </a:t>
          </a:r>
          <a:r>
            <a:rPr lang="en-US" sz="1600" dirty="0" err="1"/>
            <a:t>Dakkota</a:t>
          </a:r>
          <a:endParaRPr lang="en-US" sz="1600" dirty="0"/>
        </a:p>
      </dgm:t>
    </dgm:pt>
    <dgm:pt modelId="{36918CEB-4EE1-124C-9D34-2AC40C10A602}" type="parTrans" cxnId="{946EA6B6-A375-954B-99C5-47F046CCDF1B}">
      <dgm:prSet/>
      <dgm:spPr/>
      <dgm:t>
        <a:bodyPr/>
        <a:lstStyle/>
        <a:p>
          <a:endParaRPr lang="en-US"/>
        </a:p>
      </dgm:t>
    </dgm:pt>
    <dgm:pt modelId="{67A586C3-5C24-D64E-8AAA-CB06A0E2EDEA}" type="sibTrans" cxnId="{946EA6B6-A375-954B-99C5-47F046CCDF1B}">
      <dgm:prSet/>
      <dgm:spPr/>
      <dgm:t>
        <a:bodyPr/>
        <a:lstStyle/>
        <a:p>
          <a:endParaRPr lang="en-US"/>
        </a:p>
      </dgm:t>
    </dgm:pt>
    <dgm:pt modelId="{1ED74CAD-EA40-174E-BAC3-4D757C8E8B83}">
      <dgm:prSet phldrT="[Text]" custT="1"/>
      <dgm:spPr/>
      <dgm:t>
        <a:bodyPr anchor="ctr"/>
        <a:lstStyle/>
        <a:p>
          <a:r>
            <a:rPr lang="en-US" sz="1600" u="none" strike="noStrike" dirty="0">
              <a:effectLst/>
            </a:rPr>
            <a:t>Specific to companies utilizing (2) or more methods of transportation to move products </a:t>
          </a:r>
          <a:endParaRPr lang="en-US" sz="1600" dirty="0"/>
        </a:p>
      </dgm:t>
    </dgm:pt>
    <dgm:pt modelId="{80D556D3-BAE7-BB42-85D2-CC2EEE296353}" type="parTrans" cxnId="{ED01B6FB-C239-8347-913F-57BA5A244088}">
      <dgm:prSet/>
      <dgm:spPr/>
      <dgm:t>
        <a:bodyPr/>
        <a:lstStyle/>
        <a:p>
          <a:endParaRPr lang="en-US"/>
        </a:p>
      </dgm:t>
    </dgm:pt>
    <dgm:pt modelId="{E7E5FBCE-1592-D24E-B3AF-B14BEBCDA5D1}" type="sibTrans" cxnId="{ED01B6FB-C239-8347-913F-57BA5A244088}">
      <dgm:prSet/>
      <dgm:spPr/>
      <dgm:t>
        <a:bodyPr/>
        <a:lstStyle/>
        <a:p>
          <a:endParaRPr lang="en-US"/>
        </a:p>
      </dgm:t>
    </dgm:pt>
    <dgm:pt modelId="{14ABAAFC-1474-0D42-9552-A6848A182DD9}" type="pres">
      <dgm:prSet presAssocID="{5AF198C9-9A9F-8240-A110-DFF0D7B4F665}" presName="Name0" presStyleCnt="0">
        <dgm:presLayoutVars>
          <dgm:dir/>
          <dgm:animLvl val="lvl"/>
          <dgm:resizeHandles/>
        </dgm:presLayoutVars>
      </dgm:prSet>
      <dgm:spPr/>
    </dgm:pt>
    <dgm:pt modelId="{5EAA29BD-6B3A-A245-8845-E3536649B427}" type="pres">
      <dgm:prSet presAssocID="{B897B9C3-95A8-C442-8369-D27FAF700F14}" presName="linNode" presStyleCnt="0"/>
      <dgm:spPr/>
    </dgm:pt>
    <dgm:pt modelId="{F6653501-23AE-1B49-8CD9-436AC3957CB5}" type="pres">
      <dgm:prSet presAssocID="{B897B9C3-95A8-C442-8369-D27FAF700F14}" presName="parentShp" presStyleLbl="node1" presStyleIdx="0" presStyleCnt="1" custLinFactNeighborX="-81" custLinFactNeighborY="-21828">
        <dgm:presLayoutVars>
          <dgm:bulletEnabled val="1"/>
        </dgm:presLayoutVars>
      </dgm:prSet>
      <dgm:spPr/>
    </dgm:pt>
    <dgm:pt modelId="{26186D17-45BB-B943-BE68-9CB708A6DCB2}" type="pres">
      <dgm:prSet presAssocID="{B897B9C3-95A8-C442-8369-D27FAF700F14}" presName="childShp" presStyleLbl="bgAccFollowNode1" presStyleIdx="0" presStyleCnt="1" custScaleY="100196" custLinFactY="-29075" custLinFactNeighborX="1275" custLinFactNeighborY="-100000">
        <dgm:presLayoutVars>
          <dgm:bulletEnabled val="1"/>
        </dgm:presLayoutVars>
      </dgm:prSet>
      <dgm:spPr/>
    </dgm:pt>
  </dgm:ptLst>
  <dgm:cxnLst>
    <dgm:cxn modelId="{50C8671C-4A97-9945-99AA-9AFFE8AF725E}" srcId="{5AF198C9-9A9F-8240-A110-DFF0D7B4F665}" destId="{B897B9C3-95A8-C442-8369-D27FAF700F14}" srcOrd="0" destOrd="0" parTransId="{F1B2741F-81E2-3C4A-AC97-338AE88992E8}" sibTransId="{7FA7F28B-3F65-BF4B-AAB7-B3F979CB7717}"/>
    <dgm:cxn modelId="{BB0A955E-556A-3C42-8D7D-8DEF5C4A4F3B}" type="presOf" srcId="{ECF6DBD5-AF7A-9C49-B006-AF85C7534266}" destId="{26186D17-45BB-B943-BE68-9CB708A6DCB2}" srcOrd="0" destOrd="0" presId="urn:microsoft.com/office/officeart/2005/8/layout/vList6"/>
    <dgm:cxn modelId="{A4ABF173-F17E-6142-9182-A8AC59A17638}" type="presOf" srcId="{5AF198C9-9A9F-8240-A110-DFF0D7B4F665}" destId="{14ABAAFC-1474-0D42-9552-A6848A182DD9}" srcOrd="0" destOrd="0" presId="urn:microsoft.com/office/officeart/2005/8/layout/vList6"/>
    <dgm:cxn modelId="{E8674A78-F2CE-544B-9424-9D625E9CCA7B}" srcId="{B897B9C3-95A8-C442-8369-D27FAF700F14}" destId="{ECF6DBD5-AF7A-9C49-B006-AF85C7534266}" srcOrd="0" destOrd="0" parTransId="{B87DBB6B-8DC3-FE40-AE6A-E11CCB9C02FD}" sibTransId="{94D428BF-CEA7-8346-9396-CC908ECA58F8}"/>
    <dgm:cxn modelId="{62F665A6-EFB9-B34F-889F-651A4EEF49B3}" type="presOf" srcId="{EDF7F291-544C-5E43-B331-092A93FE6E8C}" destId="{26186D17-45BB-B943-BE68-9CB708A6DCB2}" srcOrd="0" destOrd="2" presId="urn:microsoft.com/office/officeart/2005/8/layout/vList6"/>
    <dgm:cxn modelId="{BF6C23A9-254A-1F4B-B75B-90497314616C}" type="presOf" srcId="{1ED74CAD-EA40-174E-BAC3-4D757C8E8B83}" destId="{26186D17-45BB-B943-BE68-9CB708A6DCB2}" srcOrd="0" destOrd="1" presId="urn:microsoft.com/office/officeart/2005/8/layout/vList6"/>
    <dgm:cxn modelId="{946EA6B6-A375-954B-99C5-47F046CCDF1B}" srcId="{B897B9C3-95A8-C442-8369-D27FAF700F14}" destId="{EDF7F291-544C-5E43-B331-092A93FE6E8C}" srcOrd="2" destOrd="0" parTransId="{36918CEB-4EE1-124C-9D34-2AC40C10A602}" sibTransId="{67A586C3-5C24-D64E-8AAA-CB06A0E2EDEA}"/>
    <dgm:cxn modelId="{189950F2-3A35-E54A-893D-44541D8F29FB}" type="presOf" srcId="{B897B9C3-95A8-C442-8369-D27FAF700F14}" destId="{F6653501-23AE-1B49-8CD9-436AC3957CB5}" srcOrd="0" destOrd="0" presId="urn:microsoft.com/office/officeart/2005/8/layout/vList6"/>
    <dgm:cxn modelId="{ED01B6FB-C239-8347-913F-57BA5A244088}" srcId="{B897B9C3-95A8-C442-8369-D27FAF700F14}" destId="{1ED74CAD-EA40-174E-BAC3-4D757C8E8B83}" srcOrd="1" destOrd="0" parTransId="{80D556D3-BAE7-BB42-85D2-CC2EEE296353}" sibTransId="{E7E5FBCE-1592-D24E-B3AF-B14BEBCDA5D1}"/>
    <dgm:cxn modelId="{291BDD93-E73C-944B-A0D2-40E9D09F31A2}" type="presParOf" srcId="{14ABAAFC-1474-0D42-9552-A6848A182DD9}" destId="{5EAA29BD-6B3A-A245-8845-E3536649B427}" srcOrd="0" destOrd="0" presId="urn:microsoft.com/office/officeart/2005/8/layout/vList6"/>
    <dgm:cxn modelId="{88D85285-DD03-3C49-B32F-25F368CF0E61}" type="presParOf" srcId="{5EAA29BD-6B3A-A245-8845-E3536649B427}" destId="{F6653501-23AE-1B49-8CD9-436AC3957CB5}" srcOrd="0" destOrd="0" presId="urn:microsoft.com/office/officeart/2005/8/layout/vList6"/>
    <dgm:cxn modelId="{68683EB2-422F-0247-8A6A-CCE7A7432397}" type="presParOf" srcId="{5EAA29BD-6B3A-A245-8845-E3536649B427}" destId="{26186D17-45BB-B943-BE68-9CB708A6DCB2}" srcOrd="1" destOrd="0" presId="urn:microsoft.com/office/officeart/2005/8/layout/vList6"/>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198C9-9A9F-8240-A110-DFF0D7B4F665}" type="doc">
      <dgm:prSet loTypeId="urn:microsoft.com/office/officeart/2005/8/layout/vList6" loCatId="" qsTypeId="urn:microsoft.com/office/officeart/2005/8/quickstyle/simple1" qsCatId="simple" csTypeId="urn:microsoft.com/office/officeart/2005/8/colors/accent0_3" csCatId="mainScheme" phldr="1"/>
      <dgm:spPr/>
      <dgm:t>
        <a:bodyPr/>
        <a:lstStyle/>
        <a:p>
          <a:endParaRPr lang="en-US"/>
        </a:p>
      </dgm:t>
    </dgm:pt>
    <dgm:pt modelId="{B897B9C3-95A8-C442-8369-D27FAF700F14}">
      <dgm:prSet phldrT="[Text]" custT="1"/>
      <dgm:spPr/>
      <dgm:t>
        <a:bodyPr/>
        <a:lstStyle/>
        <a:p>
          <a:r>
            <a:rPr lang="en-US" sz="1600" b="1" dirty="0"/>
            <a:t>Neighborhood Enterprise Zone Act (NEZ)</a:t>
          </a:r>
        </a:p>
      </dgm:t>
    </dgm:pt>
    <dgm:pt modelId="{F1B2741F-81E2-3C4A-AC97-338AE88992E8}" type="parTrans" cxnId="{50C8671C-4A97-9945-99AA-9AFFE8AF725E}">
      <dgm:prSet/>
      <dgm:spPr/>
      <dgm:t>
        <a:bodyPr/>
        <a:lstStyle/>
        <a:p>
          <a:endParaRPr lang="en-US"/>
        </a:p>
      </dgm:t>
    </dgm:pt>
    <dgm:pt modelId="{7FA7F28B-3F65-BF4B-AAB7-B3F979CB7717}" type="sibTrans" cxnId="{50C8671C-4A97-9945-99AA-9AFFE8AF725E}">
      <dgm:prSet/>
      <dgm:spPr/>
      <dgm:t>
        <a:bodyPr/>
        <a:lstStyle/>
        <a:p>
          <a:endParaRPr lang="en-US"/>
        </a:p>
      </dgm:t>
    </dgm:pt>
    <dgm:pt modelId="{ECF6DBD5-AF7A-9C49-B006-AF85C7534266}">
      <dgm:prSet phldrT="[Text]" custT="1"/>
      <dgm:spPr/>
      <dgm:t>
        <a:bodyPr anchor="ctr"/>
        <a:lstStyle/>
        <a:p>
          <a:r>
            <a:rPr lang="en-US" sz="1400" dirty="0"/>
            <a:t>NEZ Districts were zoned in the mid-2000s to offer tax incentives to homeowners completing home renovations, as well as stabilizing annual property taxes </a:t>
          </a:r>
        </a:p>
      </dgm:t>
    </dgm:pt>
    <dgm:pt modelId="{B87DBB6B-8DC3-FE40-AE6A-E11CCB9C02FD}" type="parTrans" cxnId="{E8674A78-F2CE-544B-9424-9D625E9CCA7B}">
      <dgm:prSet/>
      <dgm:spPr/>
      <dgm:t>
        <a:bodyPr/>
        <a:lstStyle/>
        <a:p>
          <a:endParaRPr lang="en-US"/>
        </a:p>
      </dgm:t>
    </dgm:pt>
    <dgm:pt modelId="{94D428BF-CEA7-8346-9396-CC908ECA58F8}" type="sibTrans" cxnId="{E8674A78-F2CE-544B-9424-9D625E9CCA7B}">
      <dgm:prSet/>
      <dgm:spPr/>
      <dgm:t>
        <a:bodyPr/>
        <a:lstStyle/>
        <a:p>
          <a:endParaRPr lang="en-US"/>
        </a:p>
      </dgm:t>
    </dgm:pt>
    <dgm:pt modelId="{EDF7F291-544C-5E43-B331-092A93FE6E8C}">
      <dgm:prSet phldrT="[Text]" custT="1"/>
      <dgm:spPr/>
      <dgm:t>
        <a:bodyPr anchor="ctr"/>
        <a:lstStyle/>
        <a:p>
          <a:r>
            <a:rPr lang="en-US" sz="1400" dirty="0"/>
            <a:t>Example Project: Town Residences</a:t>
          </a:r>
        </a:p>
      </dgm:t>
    </dgm:pt>
    <dgm:pt modelId="{36918CEB-4EE1-124C-9D34-2AC40C10A602}" type="parTrans" cxnId="{946EA6B6-A375-954B-99C5-47F046CCDF1B}">
      <dgm:prSet/>
      <dgm:spPr/>
      <dgm:t>
        <a:bodyPr/>
        <a:lstStyle/>
        <a:p>
          <a:endParaRPr lang="en-US"/>
        </a:p>
      </dgm:t>
    </dgm:pt>
    <dgm:pt modelId="{67A586C3-5C24-D64E-8AAA-CB06A0E2EDEA}" type="sibTrans" cxnId="{946EA6B6-A375-954B-99C5-47F046CCDF1B}">
      <dgm:prSet/>
      <dgm:spPr/>
      <dgm:t>
        <a:bodyPr/>
        <a:lstStyle/>
        <a:p>
          <a:endParaRPr lang="en-US"/>
        </a:p>
      </dgm:t>
    </dgm:pt>
    <dgm:pt modelId="{14ABAAFC-1474-0D42-9552-A6848A182DD9}" type="pres">
      <dgm:prSet presAssocID="{5AF198C9-9A9F-8240-A110-DFF0D7B4F665}" presName="Name0" presStyleCnt="0">
        <dgm:presLayoutVars>
          <dgm:dir/>
          <dgm:animLvl val="lvl"/>
          <dgm:resizeHandles/>
        </dgm:presLayoutVars>
      </dgm:prSet>
      <dgm:spPr/>
    </dgm:pt>
    <dgm:pt modelId="{5EAA29BD-6B3A-A245-8845-E3536649B427}" type="pres">
      <dgm:prSet presAssocID="{B897B9C3-95A8-C442-8369-D27FAF700F14}" presName="linNode" presStyleCnt="0"/>
      <dgm:spPr/>
    </dgm:pt>
    <dgm:pt modelId="{F6653501-23AE-1B49-8CD9-436AC3957CB5}" type="pres">
      <dgm:prSet presAssocID="{B897B9C3-95A8-C442-8369-D27FAF700F14}" presName="parentShp" presStyleLbl="node1" presStyleIdx="0" presStyleCnt="1">
        <dgm:presLayoutVars>
          <dgm:bulletEnabled val="1"/>
        </dgm:presLayoutVars>
      </dgm:prSet>
      <dgm:spPr/>
    </dgm:pt>
    <dgm:pt modelId="{26186D17-45BB-B943-BE68-9CB708A6DCB2}" type="pres">
      <dgm:prSet presAssocID="{B897B9C3-95A8-C442-8369-D27FAF700F14}" presName="childShp" presStyleLbl="bgAccFollowNode1" presStyleIdx="0" presStyleCnt="1" custLinFactY="-29075" custLinFactNeighborX="1275" custLinFactNeighborY="-100000">
        <dgm:presLayoutVars>
          <dgm:bulletEnabled val="1"/>
        </dgm:presLayoutVars>
      </dgm:prSet>
      <dgm:spPr/>
    </dgm:pt>
  </dgm:ptLst>
  <dgm:cxnLst>
    <dgm:cxn modelId="{50C8671C-4A97-9945-99AA-9AFFE8AF725E}" srcId="{5AF198C9-9A9F-8240-A110-DFF0D7B4F665}" destId="{B897B9C3-95A8-C442-8369-D27FAF700F14}" srcOrd="0" destOrd="0" parTransId="{F1B2741F-81E2-3C4A-AC97-338AE88992E8}" sibTransId="{7FA7F28B-3F65-BF4B-AAB7-B3F979CB7717}"/>
    <dgm:cxn modelId="{BB0A955E-556A-3C42-8D7D-8DEF5C4A4F3B}" type="presOf" srcId="{ECF6DBD5-AF7A-9C49-B006-AF85C7534266}" destId="{26186D17-45BB-B943-BE68-9CB708A6DCB2}" srcOrd="0" destOrd="0" presId="urn:microsoft.com/office/officeart/2005/8/layout/vList6"/>
    <dgm:cxn modelId="{A4ABF173-F17E-6142-9182-A8AC59A17638}" type="presOf" srcId="{5AF198C9-9A9F-8240-A110-DFF0D7B4F665}" destId="{14ABAAFC-1474-0D42-9552-A6848A182DD9}" srcOrd="0" destOrd="0" presId="urn:microsoft.com/office/officeart/2005/8/layout/vList6"/>
    <dgm:cxn modelId="{E8674A78-F2CE-544B-9424-9D625E9CCA7B}" srcId="{B897B9C3-95A8-C442-8369-D27FAF700F14}" destId="{ECF6DBD5-AF7A-9C49-B006-AF85C7534266}" srcOrd="0" destOrd="0" parTransId="{B87DBB6B-8DC3-FE40-AE6A-E11CCB9C02FD}" sibTransId="{94D428BF-CEA7-8346-9396-CC908ECA58F8}"/>
    <dgm:cxn modelId="{62F665A6-EFB9-B34F-889F-651A4EEF49B3}" type="presOf" srcId="{EDF7F291-544C-5E43-B331-092A93FE6E8C}" destId="{26186D17-45BB-B943-BE68-9CB708A6DCB2}" srcOrd="0" destOrd="1" presId="urn:microsoft.com/office/officeart/2005/8/layout/vList6"/>
    <dgm:cxn modelId="{946EA6B6-A375-954B-99C5-47F046CCDF1B}" srcId="{B897B9C3-95A8-C442-8369-D27FAF700F14}" destId="{EDF7F291-544C-5E43-B331-092A93FE6E8C}" srcOrd="1" destOrd="0" parTransId="{36918CEB-4EE1-124C-9D34-2AC40C10A602}" sibTransId="{67A586C3-5C24-D64E-8AAA-CB06A0E2EDEA}"/>
    <dgm:cxn modelId="{189950F2-3A35-E54A-893D-44541D8F29FB}" type="presOf" srcId="{B897B9C3-95A8-C442-8369-D27FAF700F14}" destId="{F6653501-23AE-1B49-8CD9-436AC3957CB5}" srcOrd="0" destOrd="0" presId="urn:microsoft.com/office/officeart/2005/8/layout/vList6"/>
    <dgm:cxn modelId="{291BDD93-E73C-944B-A0D2-40E9D09F31A2}" type="presParOf" srcId="{14ABAAFC-1474-0D42-9552-A6848A182DD9}" destId="{5EAA29BD-6B3A-A245-8845-E3536649B427}" srcOrd="0" destOrd="0" presId="urn:microsoft.com/office/officeart/2005/8/layout/vList6"/>
    <dgm:cxn modelId="{88D85285-DD03-3C49-B32F-25F368CF0E61}" type="presParOf" srcId="{5EAA29BD-6B3A-A245-8845-E3536649B427}" destId="{F6653501-23AE-1B49-8CD9-436AC3957CB5}" srcOrd="0" destOrd="0" presId="urn:microsoft.com/office/officeart/2005/8/layout/vList6"/>
    <dgm:cxn modelId="{68683EB2-422F-0247-8A6A-CCE7A7432397}" type="presParOf" srcId="{5EAA29BD-6B3A-A245-8845-E3536649B427}" destId="{26186D17-45BB-B943-BE68-9CB708A6DCB2}" srcOrd="1" destOrd="0" presId="urn:microsoft.com/office/officeart/2005/8/layout/vList6"/>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95E6F-2EB1-4ED5-8961-7A227D85D112}">
      <dsp:nvSpPr>
        <dsp:cNvPr id="0" name=""/>
        <dsp:cNvSpPr/>
      </dsp:nvSpPr>
      <dsp:spPr>
        <a:xfrm>
          <a:off x="0" y="5541412"/>
          <a:ext cx="9448799" cy="909114"/>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ea typeface="Calibri" panose="020F0502020204030204" pitchFamily="34" charset="0"/>
              <a:cs typeface="Times New Roman" panose="02020603050405020304" pitchFamily="18" charset="0"/>
            </a:rPr>
            <a:t>Step 3: Approval by the State Tax Commission (STC)</a:t>
          </a:r>
          <a:endParaRPr lang="en-US" sz="2000" b="1" kern="1200" dirty="0">
            <a:latin typeface="+mj-lt"/>
          </a:endParaRPr>
        </a:p>
      </dsp:txBody>
      <dsp:txXfrm>
        <a:off x="0" y="5541412"/>
        <a:ext cx="9448799" cy="490921"/>
      </dsp:txXfrm>
    </dsp:sp>
    <dsp:sp modelId="{D6041F62-28DF-4461-A6E5-CAD2B6DFC648}">
      <dsp:nvSpPr>
        <dsp:cNvPr id="0" name=""/>
        <dsp:cNvSpPr/>
      </dsp:nvSpPr>
      <dsp:spPr>
        <a:xfrm>
          <a:off x="0" y="6014151"/>
          <a:ext cx="9448799" cy="418192"/>
        </a:xfrm>
        <a:prstGeom prst="rect">
          <a:avLst/>
        </a:prstGeom>
        <a:solidFill>
          <a:schemeClr val="bg1">
            <a:lumMod val="85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latin typeface="+mj-lt"/>
              <a:ea typeface="Calibri" panose="020F0502020204030204" pitchFamily="34" charset="0"/>
              <a:cs typeface="Times New Roman" panose="02020603050405020304" pitchFamily="18" charset="0"/>
            </a:rPr>
            <a:t>The State of Michigan STC makes the final approval of all certificates at monthly board meetings. </a:t>
          </a:r>
          <a:endParaRPr lang="en-US" sz="1400" kern="1200" dirty="0">
            <a:latin typeface="+mj-lt"/>
          </a:endParaRPr>
        </a:p>
      </dsp:txBody>
      <dsp:txXfrm>
        <a:off x="0" y="6014151"/>
        <a:ext cx="9448799" cy="418192"/>
      </dsp:txXfrm>
    </dsp:sp>
    <dsp:sp modelId="{D56D6FE8-940C-456E-9D97-595F80DD7009}">
      <dsp:nvSpPr>
        <dsp:cNvPr id="0" name=""/>
        <dsp:cNvSpPr/>
      </dsp:nvSpPr>
      <dsp:spPr>
        <a:xfrm rot="10800000">
          <a:off x="0" y="4156830"/>
          <a:ext cx="9448799" cy="1398218"/>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Step 4: City Council Review </a:t>
          </a:r>
        </a:p>
      </dsp:txBody>
      <dsp:txXfrm rot="-10800000">
        <a:off x="0" y="4156830"/>
        <a:ext cx="9448799" cy="490774"/>
      </dsp:txXfrm>
    </dsp:sp>
    <dsp:sp modelId="{DE94DA32-924D-428A-8B44-F0E4DBD1647E}">
      <dsp:nvSpPr>
        <dsp:cNvPr id="0" name=""/>
        <dsp:cNvSpPr/>
      </dsp:nvSpPr>
      <dsp:spPr>
        <a:xfrm>
          <a:off x="0" y="4647605"/>
          <a:ext cx="9448799" cy="418067"/>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kern="1200">
              <a:latin typeface="+mj-lt"/>
            </a:rPr>
            <a:t>All abatements must be approved by City Council.</a:t>
          </a:r>
        </a:p>
      </dsp:txBody>
      <dsp:txXfrm>
        <a:off x="0" y="4647605"/>
        <a:ext cx="9448799" cy="418067"/>
      </dsp:txXfrm>
    </dsp:sp>
    <dsp:sp modelId="{5B3B751D-D938-4A27-9E89-305CA45DF464}">
      <dsp:nvSpPr>
        <dsp:cNvPr id="0" name=""/>
        <dsp:cNvSpPr/>
      </dsp:nvSpPr>
      <dsp:spPr>
        <a:xfrm rot="10800000">
          <a:off x="0" y="2790173"/>
          <a:ext cx="9448799" cy="1398218"/>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Step 3: City of Detroit Department Review </a:t>
          </a:r>
        </a:p>
      </dsp:txBody>
      <dsp:txXfrm rot="-10800000">
        <a:off x="0" y="2790173"/>
        <a:ext cx="9448799" cy="490774"/>
      </dsp:txXfrm>
    </dsp:sp>
    <dsp:sp modelId="{7CC88811-2AD2-419A-8029-604F876BB4A0}">
      <dsp:nvSpPr>
        <dsp:cNvPr id="0" name=""/>
        <dsp:cNvSpPr/>
      </dsp:nvSpPr>
      <dsp:spPr>
        <a:xfrm>
          <a:off x="0" y="3245196"/>
          <a:ext cx="9448799" cy="418067"/>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100000"/>
            </a:lnSpc>
            <a:spcBef>
              <a:spcPct val="0"/>
            </a:spcBef>
            <a:spcAft>
              <a:spcPts val="0"/>
            </a:spcAft>
            <a:buNone/>
          </a:pPr>
          <a:r>
            <a:rPr lang="en-US" sz="1400" b="0" kern="1200" dirty="0">
              <a:latin typeface="+mj-lt"/>
            </a:rPr>
            <a:t>Department review for: compliance with master plan, eligibility, blight violations, outstanding taxes</a:t>
          </a:r>
        </a:p>
        <a:p>
          <a:pPr marL="0" lvl="0" indent="0" algn="ctr" defTabSz="622300">
            <a:lnSpc>
              <a:spcPct val="100000"/>
            </a:lnSpc>
            <a:spcBef>
              <a:spcPct val="0"/>
            </a:spcBef>
            <a:spcAft>
              <a:spcPts val="0"/>
            </a:spcAft>
            <a:buNone/>
          </a:pPr>
          <a:r>
            <a:rPr lang="en-US" sz="1400" b="0" kern="1200" dirty="0">
              <a:latin typeface="+mj-lt"/>
            </a:rPr>
            <a:t>DEGC underwriting &amp; fiscal impact analysis </a:t>
          </a:r>
        </a:p>
      </dsp:txBody>
      <dsp:txXfrm>
        <a:off x="0" y="3245196"/>
        <a:ext cx="9448799" cy="418067"/>
      </dsp:txXfrm>
    </dsp:sp>
    <dsp:sp modelId="{C1C7C309-99BA-45DE-B8F8-FB16A3E74381}">
      <dsp:nvSpPr>
        <dsp:cNvPr id="0" name=""/>
        <dsp:cNvSpPr/>
      </dsp:nvSpPr>
      <dsp:spPr>
        <a:xfrm rot="10800000">
          <a:off x="0" y="1387666"/>
          <a:ext cx="9448799" cy="1398218"/>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ea typeface="Calibri" panose="020F0502020204030204" pitchFamily="34" charset="0"/>
              <a:cs typeface="Times New Roman" panose="02020603050405020304" pitchFamily="18" charset="0"/>
            </a:rPr>
            <a:t>Step 2: Apply for Certificate</a:t>
          </a:r>
          <a:endParaRPr lang="en-US" sz="2000" b="1" kern="1200">
            <a:latin typeface="+mj-lt"/>
          </a:endParaRPr>
        </a:p>
      </dsp:txBody>
      <dsp:txXfrm rot="-10800000">
        <a:off x="0" y="1387666"/>
        <a:ext cx="9448799" cy="490774"/>
      </dsp:txXfrm>
    </dsp:sp>
    <dsp:sp modelId="{736B7389-7E24-4C74-8972-B8F6B630FF96}">
      <dsp:nvSpPr>
        <dsp:cNvPr id="0" name=""/>
        <dsp:cNvSpPr/>
      </dsp:nvSpPr>
      <dsp:spPr>
        <a:xfrm>
          <a:off x="0" y="1878441"/>
          <a:ext cx="9448799" cy="418067"/>
        </a:xfrm>
        <a:prstGeom prst="rect">
          <a:avLst/>
        </a:prstGeom>
        <a:solidFill>
          <a:schemeClr val="bg1">
            <a:lumMod val="85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latin typeface="+mj-lt"/>
              <a:ea typeface="Calibri" panose="020F0502020204030204" pitchFamily="34" charset="0"/>
              <a:cs typeface="Times New Roman" panose="02020603050405020304" pitchFamily="18" charset="0"/>
            </a:rPr>
            <a:t>The Certificate grants the property an abatement. Only property owners who commit to specific investments into the property are eligible to request an exemption certificate.</a:t>
          </a:r>
          <a:endParaRPr lang="en-US" sz="1400" kern="1200" dirty="0">
            <a:latin typeface="+mj-lt"/>
          </a:endParaRPr>
        </a:p>
      </dsp:txBody>
      <dsp:txXfrm>
        <a:off x="0" y="1878441"/>
        <a:ext cx="9448799" cy="418067"/>
      </dsp:txXfrm>
    </dsp:sp>
    <dsp:sp modelId="{A58409F3-74C2-41C2-8E7F-82269078D707}">
      <dsp:nvSpPr>
        <dsp:cNvPr id="0" name=""/>
        <dsp:cNvSpPr/>
      </dsp:nvSpPr>
      <dsp:spPr>
        <a:xfrm rot="10800000">
          <a:off x="0" y="3085"/>
          <a:ext cx="9448799" cy="1398218"/>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ea typeface="Calibri" panose="020F0502020204030204" pitchFamily="34" charset="0"/>
              <a:cs typeface="Times New Roman" panose="02020603050405020304" pitchFamily="18" charset="0"/>
            </a:rPr>
            <a:t>Step 1: Apply for a District with the City of Detroit</a:t>
          </a:r>
          <a:endParaRPr lang="en-US" sz="2000" b="1" kern="1200">
            <a:latin typeface="+mj-lt"/>
          </a:endParaRPr>
        </a:p>
      </dsp:txBody>
      <dsp:txXfrm rot="-10800000">
        <a:off x="0" y="3085"/>
        <a:ext cx="9448799" cy="490774"/>
      </dsp:txXfrm>
    </dsp:sp>
    <dsp:sp modelId="{55B3A391-7694-497F-8B97-8DA927E497B9}">
      <dsp:nvSpPr>
        <dsp:cNvPr id="0" name=""/>
        <dsp:cNvSpPr/>
      </dsp:nvSpPr>
      <dsp:spPr>
        <a:xfrm>
          <a:off x="0" y="493859"/>
          <a:ext cx="9448799" cy="418067"/>
        </a:xfrm>
        <a:prstGeom prst="rect">
          <a:avLst/>
        </a:prstGeom>
        <a:solidFill>
          <a:schemeClr val="bg1">
            <a:lumMod val="85000"/>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kern="1200" dirty="0">
              <a:latin typeface="+mj-lt"/>
              <a:ea typeface="Calibri" panose="020F0502020204030204" pitchFamily="34" charset="0"/>
              <a:cs typeface="Times New Roman" panose="02020603050405020304" pitchFamily="18" charset="0"/>
            </a:rPr>
            <a:t>A District does not provide the tax abatement. The district indicates that properties in the boundaries may be eligible for the abatement. </a:t>
          </a:r>
          <a:endParaRPr lang="en-US" sz="1400" b="0" kern="1200" dirty="0">
            <a:latin typeface="+mj-lt"/>
          </a:endParaRPr>
        </a:p>
      </dsp:txBody>
      <dsp:txXfrm>
        <a:off x="0" y="493859"/>
        <a:ext cx="9448799" cy="418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E8760-6231-4C35-B1CC-C7A786597915}">
      <dsp:nvSpPr>
        <dsp:cNvPr id="0" name=""/>
        <dsp:cNvSpPr/>
      </dsp:nvSpPr>
      <dsp:spPr>
        <a:xfrm>
          <a:off x="2779" y="103145"/>
          <a:ext cx="2710014" cy="108400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venir Book" panose="02000503020000020003" pitchFamily="2" charset="0"/>
            </a:rPr>
            <a:t>Competitive Site Selection</a:t>
          </a:r>
        </a:p>
      </dsp:txBody>
      <dsp:txXfrm>
        <a:off x="2779" y="103145"/>
        <a:ext cx="2710014" cy="1084005"/>
      </dsp:txXfrm>
    </dsp:sp>
    <dsp:sp modelId="{F2C68E8A-A1BA-42A0-97B7-80DCD55F0374}">
      <dsp:nvSpPr>
        <dsp:cNvPr id="0" name=""/>
        <dsp:cNvSpPr/>
      </dsp:nvSpPr>
      <dsp:spPr>
        <a:xfrm>
          <a:off x="2779" y="1187151"/>
          <a:ext cx="2710014" cy="32116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latin typeface="+mj-lt"/>
            </a:rPr>
            <a:t>Is a project in Detroit more expensive than another site under consideration?</a:t>
          </a:r>
        </a:p>
        <a:p>
          <a:pPr marL="228600" lvl="1" indent="-228600" algn="l" defTabSz="889000">
            <a:lnSpc>
              <a:spcPct val="90000"/>
            </a:lnSpc>
            <a:spcBef>
              <a:spcPct val="0"/>
            </a:spcBef>
            <a:spcAft>
              <a:spcPct val="15000"/>
            </a:spcAft>
            <a:buChar char="•"/>
          </a:pPr>
          <a:r>
            <a:rPr lang="en-US" sz="2000" b="0" kern="1200" dirty="0">
              <a:latin typeface="+mj-lt"/>
            </a:rPr>
            <a:t>Can we reduce costs to attract new jobs for Detroiters?  </a:t>
          </a:r>
        </a:p>
      </dsp:txBody>
      <dsp:txXfrm>
        <a:off x="2779" y="1187151"/>
        <a:ext cx="2710014" cy="3211649"/>
      </dsp:txXfrm>
    </dsp:sp>
    <dsp:sp modelId="{65CF7D0B-C448-4868-87BC-698FE847CF39}">
      <dsp:nvSpPr>
        <dsp:cNvPr id="0" name=""/>
        <dsp:cNvSpPr/>
      </dsp:nvSpPr>
      <dsp:spPr>
        <a:xfrm>
          <a:off x="3117318" y="137345"/>
          <a:ext cx="2710014" cy="108400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Avenir Book" panose="02000503020000020003" pitchFamily="2" charset="0"/>
            </a:rPr>
            <a:t>Net Fiscal Benefit</a:t>
          </a:r>
          <a:endParaRPr lang="en-US" sz="2400" b="0" kern="1200" dirty="0">
            <a:latin typeface="Avenir Book" panose="02000503020000020003" pitchFamily="2" charset="0"/>
          </a:endParaRPr>
        </a:p>
      </dsp:txBody>
      <dsp:txXfrm>
        <a:off x="3117318" y="137345"/>
        <a:ext cx="2710014" cy="1084005"/>
      </dsp:txXfrm>
    </dsp:sp>
    <dsp:sp modelId="{E8999A2E-ED80-4138-8262-C256546CAEDC}">
      <dsp:nvSpPr>
        <dsp:cNvPr id="0" name=""/>
        <dsp:cNvSpPr/>
      </dsp:nvSpPr>
      <dsp:spPr>
        <a:xfrm>
          <a:off x="3112304" y="1208348"/>
          <a:ext cx="2710014" cy="32116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mj-lt"/>
            </a:rPr>
            <a:t>Increased revenue from job creation, company income taxes, and new taxes are greater than the cost of the investment</a:t>
          </a:r>
        </a:p>
        <a:p>
          <a:pPr marL="228600" lvl="1" indent="-228600" algn="l" defTabSz="889000">
            <a:lnSpc>
              <a:spcPct val="90000"/>
            </a:lnSpc>
            <a:spcBef>
              <a:spcPct val="0"/>
            </a:spcBef>
            <a:spcAft>
              <a:spcPct val="15000"/>
            </a:spcAft>
            <a:buChar char="•"/>
          </a:pPr>
          <a:r>
            <a:rPr lang="en-US" sz="2000" kern="1200" dirty="0">
              <a:latin typeface="+mj-lt"/>
            </a:rPr>
            <a:t>Is the net benefit greater than the partial reduction in taxes?</a:t>
          </a:r>
        </a:p>
      </dsp:txBody>
      <dsp:txXfrm>
        <a:off x="3112304" y="1208348"/>
        <a:ext cx="2710014" cy="3211649"/>
      </dsp:txXfrm>
    </dsp:sp>
    <dsp:sp modelId="{4A5CB776-5CDF-4561-BF24-A8B31E5438F8}">
      <dsp:nvSpPr>
        <dsp:cNvPr id="0" name=""/>
        <dsp:cNvSpPr/>
      </dsp:nvSpPr>
      <dsp:spPr>
        <a:xfrm>
          <a:off x="6181612" y="103145"/>
          <a:ext cx="2710014" cy="108400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Avenir Book" panose="02000503020000020003" pitchFamily="2" charset="0"/>
            </a:rPr>
            <a:t>“But For” Test</a:t>
          </a:r>
          <a:endParaRPr lang="en-US" sz="2400" b="1" kern="1200" dirty="0">
            <a:latin typeface="Avenir Book" panose="02000503020000020003" pitchFamily="2" charset="0"/>
          </a:endParaRPr>
        </a:p>
      </dsp:txBody>
      <dsp:txXfrm>
        <a:off x="6181612" y="103145"/>
        <a:ext cx="2710014" cy="1084005"/>
      </dsp:txXfrm>
    </dsp:sp>
    <dsp:sp modelId="{CF633D28-E692-4BBE-8E5B-7FC8D15942D2}">
      <dsp:nvSpPr>
        <dsp:cNvPr id="0" name=""/>
        <dsp:cNvSpPr/>
      </dsp:nvSpPr>
      <dsp:spPr>
        <a:xfrm>
          <a:off x="6181612" y="1187151"/>
          <a:ext cx="2710014" cy="321164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latin typeface="+mn-lt"/>
            </a:rPr>
            <a:t>Is the abatement necessary to enable positive cash flow?</a:t>
          </a:r>
        </a:p>
        <a:p>
          <a:pPr marL="171450" lvl="1" indent="-171450" algn="l" defTabSz="800100">
            <a:lnSpc>
              <a:spcPct val="90000"/>
            </a:lnSpc>
            <a:spcBef>
              <a:spcPct val="0"/>
            </a:spcBef>
            <a:spcAft>
              <a:spcPct val="15000"/>
            </a:spcAft>
            <a:buChar char="•"/>
          </a:pPr>
          <a:r>
            <a:rPr lang="en-US" sz="1800" b="0" kern="1200" dirty="0">
              <a:latin typeface="+mn-lt"/>
            </a:rPr>
            <a:t>Is the reduction in property tax expense needed to pay for the debt?</a:t>
          </a:r>
        </a:p>
        <a:p>
          <a:pPr marL="171450" lvl="1" indent="-171450" algn="l" defTabSz="800100">
            <a:lnSpc>
              <a:spcPct val="90000"/>
            </a:lnSpc>
            <a:spcBef>
              <a:spcPct val="0"/>
            </a:spcBef>
            <a:spcAft>
              <a:spcPct val="15000"/>
            </a:spcAft>
            <a:buChar char="•"/>
          </a:pPr>
          <a:r>
            <a:rPr lang="en-US" sz="1800" b="0" kern="1200" dirty="0">
              <a:latin typeface="+mn-lt"/>
            </a:rPr>
            <a:t>What is the minimum time the abatement is needed before the project has sufficient cash flow? </a:t>
          </a:r>
        </a:p>
      </dsp:txBody>
      <dsp:txXfrm>
        <a:off x="6181612" y="1187151"/>
        <a:ext cx="2710014" cy="3211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86D17-45BB-B943-BE68-9CB708A6DCB2}">
      <dsp:nvSpPr>
        <dsp:cNvPr id="0" name=""/>
        <dsp:cNvSpPr/>
      </dsp:nvSpPr>
      <dsp:spPr>
        <a:xfrm>
          <a:off x="2733317" y="0"/>
          <a:ext cx="3972282" cy="1188719"/>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Incentivizes installation of new personal property</a:t>
          </a:r>
        </a:p>
        <a:p>
          <a:pPr marL="171450" lvl="1" indent="-171450" algn="l" defTabSz="711200">
            <a:lnSpc>
              <a:spcPct val="90000"/>
            </a:lnSpc>
            <a:spcBef>
              <a:spcPct val="0"/>
            </a:spcBef>
            <a:spcAft>
              <a:spcPct val="15000"/>
            </a:spcAft>
            <a:buChar char="•"/>
          </a:pPr>
          <a:r>
            <a:rPr lang="en-US" sz="1600" kern="1200" dirty="0"/>
            <a:t>Example Project: Microsoft</a:t>
          </a:r>
        </a:p>
      </dsp:txBody>
      <dsp:txXfrm>
        <a:off x="2733317" y="148590"/>
        <a:ext cx="3526512" cy="891539"/>
      </dsp:txXfrm>
    </dsp:sp>
    <dsp:sp modelId="{F6653501-23AE-1B49-8CD9-436AC3957CB5}">
      <dsp:nvSpPr>
        <dsp:cNvPr id="0" name=""/>
        <dsp:cNvSpPr/>
      </dsp:nvSpPr>
      <dsp:spPr>
        <a:xfrm>
          <a:off x="1253" y="0"/>
          <a:ext cx="2730811" cy="118871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New Personal Property Exemption</a:t>
          </a:r>
        </a:p>
      </dsp:txBody>
      <dsp:txXfrm>
        <a:off x="59281" y="58028"/>
        <a:ext cx="2614755" cy="10726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86D17-45BB-B943-BE68-9CB708A6DCB2}">
      <dsp:nvSpPr>
        <dsp:cNvPr id="0" name=""/>
        <dsp:cNvSpPr/>
      </dsp:nvSpPr>
      <dsp:spPr>
        <a:xfrm>
          <a:off x="2686169" y="0"/>
          <a:ext cx="4019430" cy="1666216"/>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Incentivizes redevelopment of commercial mixed-used property in a qualified downtown revitalization district</a:t>
          </a:r>
        </a:p>
        <a:p>
          <a:pPr marL="171450" lvl="1" indent="-171450" algn="l" defTabSz="711200">
            <a:lnSpc>
              <a:spcPct val="90000"/>
            </a:lnSpc>
            <a:spcBef>
              <a:spcPct val="0"/>
            </a:spcBef>
            <a:spcAft>
              <a:spcPct val="15000"/>
            </a:spcAft>
            <a:buChar char="•"/>
          </a:pPr>
          <a:r>
            <a:rPr lang="en-US" sz="1600" kern="1200" dirty="0"/>
            <a:t>Example Project: Holiday Inn</a:t>
          </a:r>
        </a:p>
      </dsp:txBody>
      <dsp:txXfrm>
        <a:off x="2686169" y="208277"/>
        <a:ext cx="3394599" cy="1249662"/>
      </dsp:txXfrm>
    </dsp:sp>
    <dsp:sp modelId="{F6653501-23AE-1B49-8CD9-436AC3957CB5}">
      <dsp:nvSpPr>
        <dsp:cNvPr id="0" name=""/>
        <dsp:cNvSpPr/>
      </dsp:nvSpPr>
      <dsp:spPr>
        <a:xfrm>
          <a:off x="3274" y="813"/>
          <a:ext cx="2679620" cy="166784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Commercial Facilities Exemption</a:t>
          </a:r>
        </a:p>
      </dsp:txBody>
      <dsp:txXfrm>
        <a:off x="84692" y="82231"/>
        <a:ext cx="2516784" cy="1505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86D17-45BB-B943-BE68-9CB708A6DCB2}">
      <dsp:nvSpPr>
        <dsp:cNvPr id="0" name=""/>
        <dsp:cNvSpPr/>
      </dsp:nvSpPr>
      <dsp:spPr>
        <a:xfrm>
          <a:off x="2686169" y="0"/>
          <a:ext cx="4019430" cy="1762593"/>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u="none" strike="noStrike" kern="1200" dirty="0">
              <a:effectLst/>
            </a:rPr>
            <a:t>Spurs business development in targeted areas</a:t>
          </a:r>
          <a:endParaRPr lang="en-US" sz="1600" kern="1200" dirty="0"/>
        </a:p>
        <a:p>
          <a:pPr marL="171450" lvl="1" indent="-171450" algn="l" defTabSz="711200">
            <a:lnSpc>
              <a:spcPct val="90000"/>
            </a:lnSpc>
            <a:spcBef>
              <a:spcPct val="0"/>
            </a:spcBef>
            <a:spcAft>
              <a:spcPct val="15000"/>
            </a:spcAft>
            <a:buChar char="•"/>
          </a:pPr>
          <a:r>
            <a:rPr lang="en-US" sz="1600" u="none" strike="noStrike" kern="1200" dirty="0">
              <a:effectLst/>
            </a:rPr>
            <a:t>Specific to companies utilizing (2) or more methods of transportation to move products </a:t>
          </a:r>
          <a:endParaRPr lang="en-US" sz="1600" kern="1200" dirty="0"/>
        </a:p>
        <a:p>
          <a:pPr marL="171450" lvl="1" indent="-171450" algn="l" defTabSz="711200">
            <a:lnSpc>
              <a:spcPct val="90000"/>
            </a:lnSpc>
            <a:spcBef>
              <a:spcPct val="0"/>
            </a:spcBef>
            <a:spcAft>
              <a:spcPct val="15000"/>
            </a:spcAft>
            <a:buChar char="•"/>
          </a:pPr>
          <a:r>
            <a:rPr lang="en-US" sz="1600" kern="1200" dirty="0"/>
            <a:t>Example Project: </a:t>
          </a:r>
          <a:r>
            <a:rPr lang="en-US" sz="1600" kern="1200" dirty="0" err="1"/>
            <a:t>Dakkota</a:t>
          </a:r>
          <a:endParaRPr lang="en-US" sz="1600" kern="1200" dirty="0"/>
        </a:p>
      </dsp:txBody>
      <dsp:txXfrm>
        <a:off x="2686169" y="220324"/>
        <a:ext cx="3358458" cy="1321945"/>
      </dsp:txXfrm>
    </dsp:sp>
    <dsp:sp modelId="{F6653501-23AE-1B49-8CD9-436AC3957CB5}">
      <dsp:nvSpPr>
        <dsp:cNvPr id="0" name=""/>
        <dsp:cNvSpPr/>
      </dsp:nvSpPr>
      <dsp:spPr>
        <a:xfrm>
          <a:off x="18" y="0"/>
          <a:ext cx="2679620" cy="175914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Next Michigan Development Act</a:t>
          </a:r>
        </a:p>
      </dsp:txBody>
      <dsp:txXfrm>
        <a:off x="85892" y="85874"/>
        <a:ext cx="2507872" cy="15873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86D17-45BB-B943-BE68-9CB708A6DCB2}">
      <dsp:nvSpPr>
        <dsp:cNvPr id="0" name=""/>
        <dsp:cNvSpPr/>
      </dsp:nvSpPr>
      <dsp:spPr>
        <a:xfrm>
          <a:off x="2668734" y="0"/>
          <a:ext cx="4003102" cy="1392366"/>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NEZ Districts were zoned in the mid-2000s to offer tax incentives to homeowners completing home renovations, as well as stabilizing annual property taxes </a:t>
          </a:r>
        </a:p>
        <a:p>
          <a:pPr marL="114300" lvl="1" indent="-114300" algn="l" defTabSz="622300">
            <a:lnSpc>
              <a:spcPct val="90000"/>
            </a:lnSpc>
            <a:spcBef>
              <a:spcPct val="0"/>
            </a:spcBef>
            <a:spcAft>
              <a:spcPct val="15000"/>
            </a:spcAft>
            <a:buChar char="•"/>
          </a:pPr>
          <a:r>
            <a:rPr lang="en-US" sz="1400" kern="1200" dirty="0"/>
            <a:t>Example Project: Town Residences</a:t>
          </a:r>
        </a:p>
      </dsp:txBody>
      <dsp:txXfrm>
        <a:off x="2668734" y="174046"/>
        <a:ext cx="3480965" cy="1044274"/>
      </dsp:txXfrm>
    </dsp:sp>
    <dsp:sp modelId="{F6653501-23AE-1B49-8CD9-436AC3957CB5}">
      <dsp:nvSpPr>
        <dsp:cNvPr id="0" name=""/>
        <dsp:cNvSpPr/>
      </dsp:nvSpPr>
      <dsp:spPr>
        <a:xfrm>
          <a:off x="0" y="680"/>
          <a:ext cx="2668734" cy="13923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Neighborhood Enterprise Zone Act (NEZ)</a:t>
          </a:r>
        </a:p>
      </dsp:txBody>
      <dsp:txXfrm>
        <a:off x="67970" y="68650"/>
        <a:ext cx="2532794" cy="12564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anose="020B0604020202020204" pitchFamily="34" charset="0"/>
              </a:defRPr>
            </a:lvl1pPr>
          </a:lstStyle>
          <a:p>
            <a:fld id="{EB719A20-8CC2-3941-ADC5-17AA3A7F1648}" type="datetimeFigureOut">
              <a:rPr lang="en-US" smtClean="0"/>
              <a:pPr/>
              <a:t>4/19/21</a:t>
            </a:fld>
            <a:endParaRPr lang="en-US"/>
          </a:p>
        </p:txBody>
      </p:sp>
      <p:sp>
        <p:nvSpPr>
          <p:cNvPr id="4" name="Slide Image Placeholder 3"/>
          <p:cNvSpPr>
            <a:spLocks noGrp="1" noRot="1" noChangeAspect="1"/>
          </p:cNvSpPr>
          <p:nvPr>
            <p:ph type="sldImg" idx="2"/>
          </p:nvPr>
        </p:nvSpPr>
        <p:spPr>
          <a:xfrm>
            <a:off x="1249363" y="696913"/>
            <a:ext cx="451167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panose="020B0604020202020204" pitchFamily="34" charset="0"/>
              </a:defRPr>
            </a:lvl1pPr>
          </a:lstStyle>
          <a:p>
            <a:fld id="{296A177D-8890-3F48-9E4A-3F800166B530}" type="slidenum">
              <a:rPr lang="en-US" smtClean="0"/>
              <a:pPr/>
              <a:t>‹#›</a:t>
            </a:fld>
            <a:endParaRPr lang="en-US"/>
          </a:p>
        </p:txBody>
      </p:sp>
    </p:spTree>
    <p:extLst>
      <p:ext uri="{BB962C8B-B14F-4D97-AF65-F5344CB8AC3E}">
        <p14:creationId xmlns:p14="http://schemas.microsoft.com/office/powerpoint/2010/main" val="820927597"/>
      </p:ext>
    </p:extLst>
  </p:cSld>
  <p:clrMap bg1="lt1" tx1="dk1" bg2="lt2" tx2="dk2" accent1="accent1" accent2="accent2" accent3="accent3" accent4="accent4" accent5="accent5" accent6="accent6" hlink="hlink" folHlink="folHlink"/>
  <p:notesStyle>
    <a:lvl1pPr marL="0" algn="l" defTabSz="570586" rtl="0" eaLnBrk="1" latinLnBrk="0" hangingPunct="1">
      <a:defRPr sz="1498" kern="1200">
        <a:solidFill>
          <a:schemeClr val="tx1"/>
        </a:solidFill>
        <a:latin typeface="Arial" panose="020B0604020202020204" pitchFamily="34" charset="0"/>
        <a:ea typeface="+mn-ea"/>
        <a:cs typeface="+mn-cs"/>
      </a:defRPr>
    </a:lvl1pPr>
    <a:lvl2pPr marL="570586" algn="l" defTabSz="570586" rtl="0" eaLnBrk="1" latinLnBrk="0" hangingPunct="1">
      <a:defRPr sz="1498" kern="1200">
        <a:solidFill>
          <a:schemeClr val="tx1"/>
        </a:solidFill>
        <a:latin typeface="Arial" panose="020B0604020202020204" pitchFamily="34" charset="0"/>
        <a:ea typeface="+mn-ea"/>
        <a:cs typeface="+mn-cs"/>
      </a:defRPr>
    </a:lvl2pPr>
    <a:lvl3pPr marL="1141171" algn="l" defTabSz="570586" rtl="0" eaLnBrk="1" latinLnBrk="0" hangingPunct="1">
      <a:defRPr sz="1498" kern="1200">
        <a:solidFill>
          <a:schemeClr val="tx1"/>
        </a:solidFill>
        <a:latin typeface="Arial" panose="020B0604020202020204" pitchFamily="34" charset="0"/>
        <a:ea typeface="+mn-ea"/>
        <a:cs typeface="+mn-cs"/>
      </a:defRPr>
    </a:lvl3pPr>
    <a:lvl4pPr marL="1711757" algn="l" defTabSz="570586" rtl="0" eaLnBrk="1" latinLnBrk="0" hangingPunct="1">
      <a:defRPr sz="1498" kern="1200">
        <a:solidFill>
          <a:schemeClr val="tx1"/>
        </a:solidFill>
        <a:latin typeface="Arial" panose="020B0604020202020204" pitchFamily="34" charset="0"/>
        <a:ea typeface="+mn-ea"/>
        <a:cs typeface="+mn-cs"/>
      </a:defRPr>
    </a:lvl4pPr>
    <a:lvl5pPr marL="2282342" algn="l" defTabSz="570586" rtl="0" eaLnBrk="1" latinLnBrk="0" hangingPunct="1">
      <a:defRPr sz="1498" kern="1200">
        <a:solidFill>
          <a:schemeClr val="tx1"/>
        </a:solidFill>
        <a:latin typeface="Arial" panose="020B0604020202020204" pitchFamily="34" charset="0"/>
        <a:ea typeface="+mn-ea"/>
        <a:cs typeface="+mn-cs"/>
      </a:defRPr>
    </a:lvl5pPr>
    <a:lvl6pPr marL="2852928" algn="l" defTabSz="570586" rtl="0" eaLnBrk="1" latinLnBrk="0" hangingPunct="1">
      <a:defRPr sz="1498" kern="1200">
        <a:solidFill>
          <a:schemeClr val="tx1"/>
        </a:solidFill>
        <a:latin typeface="+mn-lt"/>
        <a:ea typeface="+mn-ea"/>
        <a:cs typeface="+mn-cs"/>
      </a:defRPr>
    </a:lvl6pPr>
    <a:lvl7pPr marL="3423514" algn="l" defTabSz="570586" rtl="0" eaLnBrk="1" latinLnBrk="0" hangingPunct="1">
      <a:defRPr sz="1498" kern="1200">
        <a:solidFill>
          <a:schemeClr val="tx1"/>
        </a:solidFill>
        <a:latin typeface="+mn-lt"/>
        <a:ea typeface="+mn-ea"/>
        <a:cs typeface="+mn-cs"/>
      </a:defRPr>
    </a:lvl7pPr>
    <a:lvl8pPr marL="3994099" algn="l" defTabSz="570586" rtl="0" eaLnBrk="1" latinLnBrk="0" hangingPunct="1">
      <a:defRPr sz="1498" kern="1200">
        <a:solidFill>
          <a:schemeClr val="tx1"/>
        </a:solidFill>
        <a:latin typeface="+mn-lt"/>
        <a:ea typeface="+mn-ea"/>
        <a:cs typeface="+mn-cs"/>
      </a:defRPr>
    </a:lvl8pPr>
    <a:lvl9pPr marL="4564685" algn="l" defTabSz="570586" rtl="0" eaLnBrk="1" latinLnBrk="0" hangingPunct="1">
      <a:defRPr sz="14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6A177D-8890-3F48-9E4A-3F800166B530}" type="slidenum">
              <a:rPr lang="en-US" smtClean="0"/>
              <a:pPr/>
              <a:t>4</a:t>
            </a:fld>
            <a:endParaRPr lang="en-US"/>
          </a:p>
        </p:txBody>
      </p:sp>
    </p:spTree>
    <p:extLst>
      <p:ext uri="{BB962C8B-B14F-4D97-AF65-F5344CB8AC3E}">
        <p14:creationId xmlns:p14="http://schemas.microsoft.com/office/powerpoint/2010/main" val="156601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6A177D-8890-3F48-9E4A-3F800166B530}" type="slidenum">
              <a:rPr lang="en-US" smtClean="0"/>
              <a:pPr/>
              <a:t>7</a:t>
            </a:fld>
            <a:endParaRPr lang="en-US"/>
          </a:p>
        </p:txBody>
      </p:sp>
    </p:spTree>
    <p:extLst>
      <p:ext uri="{BB962C8B-B14F-4D97-AF65-F5344CB8AC3E}">
        <p14:creationId xmlns:p14="http://schemas.microsoft.com/office/powerpoint/2010/main" val="225574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6A177D-8890-3F48-9E4A-3F800166B530}" type="slidenum">
              <a:rPr lang="en-US" smtClean="0"/>
              <a:pPr/>
              <a:t>12</a:t>
            </a:fld>
            <a:endParaRPr lang="en-US"/>
          </a:p>
        </p:txBody>
      </p:sp>
    </p:spTree>
    <p:extLst>
      <p:ext uri="{BB962C8B-B14F-4D97-AF65-F5344CB8AC3E}">
        <p14:creationId xmlns:p14="http://schemas.microsoft.com/office/powerpoint/2010/main" val="401568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6A177D-8890-3F48-9E4A-3F800166B530}" type="slidenum">
              <a:rPr lang="en-US" smtClean="0"/>
              <a:pPr/>
              <a:t>17</a:t>
            </a:fld>
            <a:endParaRPr lang="en-US"/>
          </a:p>
        </p:txBody>
      </p:sp>
    </p:spTree>
    <p:extLst>
      <p:ext uri="{BB962C8B-B14F-4D97-AF65-F5344CB8AC3E}">
        <p14:creationId xmlns:p14="http://schemas.microsoft.com/office/powerpoint/2010/main" val="138788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6A177D-8890-3F48-9E4A-3F800166B530}" type="slidenum">
              <a:rPr lang="en-US" smtClean="0"/>
              <a:pPr/>
              <a:t>19</a:t>
            </a:fld>
            <a:endParaRPr lang="en-US"/>
          </a:p>
        </p:txBody>
      </p:sp>
    </p:spTree>
    <p:extLst>
      <p:ext uri="{BB962C8B-B14F-4D97-AF65-F5344CB8AC3E}">
        <p14:creationId xmlns:p14="http://schemas.microsoft.com/office/powerpoint/2010/main" val="3316516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46A90B-E5E9-453D-9901-8842A08AFC27}"/>
              </a:ext>
            </a:extLst>
          </p:cNvPr>
          <p:cNvSpPr/>
          <p:nvPr userDrawn="1"/>
        </p:nvSpPr>
        <p:spPr>
          <a:xfrm>
            <a:off x="0" y="0"/>
            <a:ext cx="3835456"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9">
            <a:extLst>
              <a:ext uri="{FF2B5EF4-FFF2-40B4-BE49-F238E27FC236}">
                <a16:creationId xmlns:a16="http://schemas.microsoft.com/office/drawing/2014/main" id="{4EBFC4AB-516C-4CEA-A259-8FA3AD6B0F5A}"/>
              </a:ext>
            </a:extLst>
          </p:cNvPr>
          <p:cNvSpPr>
            <a:spLocks noGrp="1"/>
          </p:cNvSpPr>
          <p:nvPr>
            <p:ph type="title" hasCustomPrompt="1"/>
          </p:nvPr>
        </p:nvSpPr>
        <p:spPr>
          <a:xfrm>
            <a:off x="4303224" y="1424554"/>
            <a:ext cx="5303067" cy="3906731"/>
          </a:xfrm>
        </p:spPr>
        <p:txBody>
          <a:bodyPr lIns="0" anchor="b">
            <a:noAutofit/>
          </a:bodyPr>
          <a:lstStyle>
            <a:lvl1pPr>
              <a:defRPr sz="4180" cap="none" baseline="0"/>
            </a:lvl1pPr>
          </a:lstStyle>
          <a:p>
            <a:r>
              <a:rPr lang="en-US"/>
              <a:t>Click to Edit Master Title Style</a:t>
            </a:r>
          </a:p>
        </p:txBody>
      </p:sp>
      <p:sp>
        <p:nvSpPr>
          <p:cNvPr id="3" name="Text Placeholder 2">
            <a:extLst>
              <a:ext uri="{FF2B5EF4-FFF2-40B4-BE49-F238E27FC236}">
                <a16:creationId xmlns:a16="http://schemas.microsoft.com/office/drawing/2014/main" id="{1F30DD0F-C2A7-4B81-A3E4-49F06CE6DF40}"/>
              </a:ext>
            </a:extLst>
          </p:cNvPr>
          <p:cNvSpPr>
            <a:spLocks noGrp="1"/>
          </p:cNvSpPr>
          <p:nvPr>
            <p:ph type="body" sz="quarter" idx="10" hasCustomPrompt="1"/>
          </p:nvPr>
        </p:nvSpPr>
        <p:spPr>
          <a:xfrm>
            <a:off x="4303224" y="5417078"/>
            <a:ext cx="5303362" cy="930769"/>
          </a:xfrm>
        </p:spPr>
        <p:txBody>
          <a:bodyPr lIns="0">
            <a:normAutofit/>
          </a:bodyPr>
          <a:lstStyle>
            <a:lvl1pPr marL="0" indent="0">
              <a:buNone/>
              <a:defRPr sz="1650" b="1" spc="0" baseline="0">
                <a:solidFill>
                  <a:schemeClr val="accent1"/>
                </a:solidFill>
              </a:defRPr>
            </a:lvl1pPr>
            <a:lvl2pPr marL="502920" indent="0">
              <a:buNone/>
              <a:defRPr b="1"/>
            </a:lvl2pPr>
            <a:lvl3pPr marL="1005840" indent="0">
              <a:buNone/>
              <a:defRPr b="1"/>
            </a:lvl3pPr>
            <a:lvl4pPr marL="1508760" indent="0">
              <a:buNone/>
              <a:defRPr b="1"/>
            </a:lvl4pPr>
            <a:lvl5pPr marL="2011680" indent="0">
              <a:buNone/>
              <a:defRPr b="1"/>
            </a:lvl5pPr>
          </a:lstStyle>
          <a:p>
            <a:pPr lvl="0"/>
            <a:r>
              <a:rPr lang="en-US"/>
              <a:t>Click To Edit Subhead or Date</a:t>
            </a:r>
          </a:p>
        </p:txBody>
      </p:sp>
      <p:pic>
        <p:nvPicPr>
          <p:cNvPr id="5" name="Picture 4">
            <a:extLst>
              <a:ext uri="{FF2B5EF4-FFF2-40B4-BE49-F238E27FC236}">
                <a16:creationId xmlns:a16="http://schemas.microsoft.com/office/drawing/2014/main" id="{D5616184-658B-4B62-98AC-6F657F5B224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9827" y="2005861"/>
            <a:ext cx="2615802" cy="3876601"/>
          </a:xfrm>
          <a:prstGeom prst="rect">
            <a:avLst/>
          </a:prstGeom>
        </p:spPr>
      </p:pic>
      <p:sp>
        <p:nvSpPr>
          <p:cNvPr id="7" name="Rectangle 6">
            <a:extLst>
              <a:ext uri="{FF2B5EF4-FFF2-40B4-BE49-F238E27FC236}">
                <a16:creationId xmlns:a16="http://schemas.microsoft.com/office/drawing/2014/main" id="{452F5822-59EC-428F-9D7C-3441CDC2C6D5}"/>
              </a:ext>
            </a:extLst>
          </p:cNvPr>
          <p:cNvSpPr/>
          <p:nvPr userDrawn="1"/>
        </p:nvSpPr>
        <p:spPr>
          <a:xfrm>
            <a:off x="3835456" y="-1"/>
            <a:ext cx="4681601" cy="976962"/>
          </a:xfrm>
          <a:prstGeom prst="rect">
            <a:avLst/>
          </a:prstGeom>
          <a:solidFill>
            <a:srgbClr val="E5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Tree>
    <p:extLst>
      <p:ext uri="{BB962C8B-B14F-4D97-AF65-F5344CB8AC3E}">
        <p14:creationId xmlns:p14="http://schemas.microsoft.com/office/powerpoint/2010/main" val="229561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tGreen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10473043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kBlue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18698749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kBlue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2"/>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6"/>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29F9A9B9-90BB-4FAD-BA2C-B6A6525E98F7}"/>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28879EF1-BA76-47B5-A660-5D1183AA4473}"/>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9611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kBlue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4DC7C119-70E7-4289-A962-351B99FC4270}"/>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252B420-1B78-4826-9559-201BDEF10DCE}"/>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59CB6A4-D212-46E4-B84B-E74842E23DED}"/>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722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kBlue_BigImg_2-Col_Conten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83AAC38-872B-4FF4-8200-30CC93A6C63B}"/>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1" name="Text Placeholder 3">
            <a:extLst>
              <a:ext uri="{FF2B5EF4-FFF2-40B4-BE49-F238E27FC236}">
                <a16:creationId xmlns:a16="http://schemas.microsoft.com/office/drawing/2014/main" id="{B9804BEC-BB7A-4B83-94CE-C01DBAA0A9D5}"/>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6"/>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A73F2C6B-108D-41DB-BB73-188253C3DB2B}"/>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5" name="Text Placeholder 3">
            <a:extLst>
              <a:ext uri="{FF2B5EF4-FFF2-40B4-BE49-F238E27FC236}">
                <a16:creationId xmlns:a16="http://schemas.microsoft.com/office/drawing/2014/main" id="{45287373-CF23-42A6-9A2B-3380F628037E}"/>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7193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kBlue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81F5F6F4-867A-41B3-9D6D-FF6B4F3FF9ED}"/>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197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kBlue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2"/>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6"/>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9883741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2B414C-DA30-D944-BF2B-85DF198CBB14}" type="slidenum">
              <a:rPr lang="en-US" smtClean="0"/>
              <a:t>‹#›</a:t>
            </a:fld>
            <a:endParaRPr lang="en-US"/>
          </a:p>
        </p:txBody>
      </p:sp>
      <p:sp>
        <p:nvSpPr>
          <p:cNvPr id="2" name="Footer Placeholder 1">
            <a:extLst>
              <a:ext uri="{FF2B5EF4-FFF2-40B4-BE49-F238E27FC236}">
                <a16:creationId xmlns:a16="http://schemas.microsoft.com/office/drawing/2014/main" id="{79B4753F-32BB-4AD3-9D47-9AD0CBFD20D0}"/>
              </a:ext>
            </a:extLst>
          </p:cNvPr>
          <p:cNvSpPr>
            <a:spLocks noGrp="1"/>
          </p:cNvSpPr>
          <p:nvPr>
            <p:ph type="ftr" sz="quarter" idx="13"/>
          </p:nvPr>
        </p:nvSpPr>
        <p:spPr/>
        <p:txBody>
          <a:bodyPr/>
          <a:lstStyle/>
          <a:p>
            <a:r>
              <a:rPr lang="en-US"/>
              <a:t>Detroit Economic Growth Corporation</a:t>
            </a:r>
          </a:p>
        </p:txBody>
      </p:sp>
    </p:spTree>
    <p:extLst>
      <p:ext uri="{BB962C8B-B14F-4D97-AF65-F5344CB8AC3E}">
        <p14:creationId xmlns:p14="http://schemas.microsoft.com/office/powerpoint/2010/main" val="2947991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BFC4AB-516C-4CEA-A259-8FA3AD6B0F5A}"/>
              </a:ext>
            </a:extLst>
          </p:cNvPr>
          <p:cNvSpPr>
            <a:spLocks noGrp="1"/>
          </p:cNvSpPr>
          <p:nvPr>
            <p:ph type="title" hasCustomPrompt="1"/>
          </p:nvPr>
        </p:nvSpPr>
        <p:spPr>
          <a:xfrm>
            <a:off x="4303224" y="1424554"/>
            <a:ext cx="5303067" cy="3906731"/>
          </a:xfrm>
        </p:spPr>
        <p:txBody>
          <a:bodyPr lIns="0" anchor="b">
            <a:noAutofit/>
          </a:bodyPr>
          <a:lstStyle>
            <a:lvl1pPr>
              <a:defRPr sz="2640" cap="none" baseline="0"/>
            </a:lvl1pPr>
          </a:lstStyle>
          <a:p>
            <a:r>
              <a:rPr lang="en-US"/>
              <a:t>Click to Edit Master Title Style</a:t>
            </a:r>
          </a:p>
        </p:txBody>
      </p:sp>
      <p:sp>
        <p:nvSpPr>
          <p:cNvPr id="3" name="Text Placeholder 2">
            <a:extLst>
              <a:ext uri="{FF2B5EF4-FFF2-40B4-BE49-F238E27FC236}">
                <a16:creationId xmlns:a16="http://schemas.microsoft.com/office/drawing/2014/main" id="{1F30DD0F-C2A7-4B81-A3E4-49F06CE6DF40}"/>
              </a:ext>
            </a:extLst>
          </p:cNvPr>
          <p:cNvSpPr>
            <a:spLocks noGrp="1"/>
          </p:cNvSpPr>
          <p:nvPr>
            <p:ph type="body" sz="quarter" idx="10" hasCustomPrompt="1"/>
          </p:nvPr>
        </p:nvSpPr>
        <p:spPr>
          <a:xfrm>
            <a:off x="4303224" y="5417078"/>
            <a:ext cx="5303362" cy="305596"/>
          </a:xfrm>
        </p:spPr>
        <p:txBody>
          <a:bodyPr lIns="0">
            <a:spAutoFit/>
          </a:bodyPr>
          <a:lstStyle>
            <a:lvl1pPr marL="0" indent="0">
              <a:buNone/>
              <a:defRPr sz="1540" b="1" spc="0" baseline="0">
                <a:solidFill>
                  <a:schemeClr val="accent1"/>
                </a:solidFill>
              </a:defRPr>
            </a:lvl1pPr>
            <a:lvl2pPr marL="502920" indent="0">
              <a:buNone/>
              <a:defRPr b="1"/>
            </a:lvl2pPr>
            <a:lvl3pPr marL="1005840" indent="0">
              <a:buNone/>
              <a:defRPr b="1"/>
            </a:lvl3pPr>
            <a:lvl4pPr marL="1508760" indent="0">
              <a:buNone/>
              <a:defRPr b="1"/>
            </a:lvl4pPr>
            <a:lvl5pPr marL="2011680" indent="0">
              <a:buNone/>
              <a:defRPr b="1"/>
            </a:lvl5pPr>
          </a:lstStyle>
          <a:p>
            <a:pPr lvl="0"/>
            <a:r>
              <a:rPr lang="en-US"/>
              <a:t>Click To Edit Presenter’s Title</a:t>
            </a:r>
          </a:p>
        </p:txBody>
      </p:sp>
      <p:sp>
        <p:nvSpPr>
          <p:cNvPr id="7" name="Rectangle 6">
            <a:extLst>
              <a:ext uri="{FF2B5EF4-FFF2-40B4-BE49-F238E27FC236}">
                <a16:creationId xmlns:a16="http://schemas.microsoft.com/office/drawing/2014/main" id="{452F5822-59EC-428F-9D7C-3441CDC2C6D5}"/>
              </a:ext>
            </a:extLst>
          </p:cNvPr>
          <p:cNvSpPr/>
          <p:nvPr userDrawn="1"/>
        </p:nvSpPr>
        <p:spPr>
          <a:xfrm>
            <a:off x="4303225" y="-1"/>
            <a:ext cx="4213833" cy="976962"/>
          </a:xfrm>
          <a:prstGeom prst="rect">
            <a:avLst/>
          </a:prstGeom>
          <a:solidFill>
            <a:srgbClr val="E5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pic>
        <p:nvPicPr>
          <p:cNvPr id="6" name="Picture 5">
            <a:extLst>
              <a:ext uri="{FF2B5EF4-FFF2-40B4-BE49-F238E27FC236}">
                <a16:creationId xmlns:a16="http://schemas.microsoft.com/office/drawing/2014/main" id="{84D8554D-7D18-47F0-B95D-EF2657C86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62" y="3263048"/>
            <a:ext cx="2067459" cy="3675482"/>
          </a:xfrm>
          <a:prstGeom prst="rect">
            <a:avLst/>
          </a:prstGeom>
        </p:spPr>
      </p:pic>
      <p:sp>
        <p:nvSpPr>
          <p:cNvPr id="8" name="Text Placeholder 2">
            <a:extLst>
              <a:ext uri="{FF2B5EF4-FFF2-40B4-BE49-F238E27FC236}">
                <a16:creationId xmlns:a16="http://schemas.microsoft.com/office/drawing/2014/main" id="{4FAEBFF1-B61C-44F2-B158-2238797AC35B}"/>
              </a:ext>
            </a:extLst>
          </p:cNvPr>
          <p:cNvSpPr>
            <a:spLocks noGrp="1"/>
          </p:cNvSpPr>
          <p:nvPr>
            <p:ph type="body" sz="quarter" idx="11" hasCustomPrompt="1"/>
          </p:nvPr>
        </p:nvSpPr>
        <p:spPr>
          <a:xfrm>
            <a:off x="4303224" y="5854469"/>
            <a:ext cx="5303362" cy="275140"/>
          </a:xfrm>
        </p:spPr>
        <p:txBody>
          <a:bodyPr lIns="0">
            <a:spAutoFit/>
          </a:bodyPr>
          <a:lstStyle>
            <a:lvl1pPr marL="0" indent="0">
              <a:buNone/>
              <a:defRPr sz="1320" b="1" spc="0" baseline="0">
                <a:solidFill>
                  <a:schemeClr val="accent1"/>
                </a:solidFill>
              </a:defRPr>
            </a:lvl1pPr>
            <a:lvl2pPr marL="502920" indent="0">
              <a:buNone/>
              <a:defRPr b="1"/>
            </a:lvl2pPr>
            <a:lvl3pPr marL="1005840" indent="0">
              <a:buNone/>
              <a:defRPr b="1"/>
            </a:lvl3pPr>
            <a:lvl4pPr marL="1508760" indent="0">
              <a:buNone/>
              <a:defRPr b="1"/>
            </a:lvl4pPr>
            <a:lvl5pPr marL="2011680" indent="0">
              <a:buNone/>
              <a:defRPr b="1"/>
            </a:lvl5pPr>
          </a:lstStyle>
          <a:p>
            <a:pPr lvl="0"/>
            <a:r>
              <a:rPr lang="en-US"/>
              <a:t>Click To Edit Presenter’s Contact Info</a:t>
            </a:r>
          </a:p>
        </p:txBody>
      </p:sp>
    </p:spTree>
    <p:extLst>
      <p:ext uri="{BB962C8B-B14F-4D97-AF65-F5344CB8AC3E}">
        <p14:creationId xmlns:p14="http://schemas.microsoft.com/office/powerpoint/2010/main" val="672837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7E50A8-97D0-4085-B5CC-857655C8C465}"/>
              </a:ext>
            </a:extLst>
          </p:cNvPr>
          <p:cNvSpPr>
            <a:spLocks noGrp="1"/>
          </p:cNvSpPr>
          <p:nvPr>
            <p:ph type="title" hasCustomPrompt="1"/>
          </p:nvPr>
        </p:nvSpPr>
        <p:spPr>
          <a:xfrm>
            <a:off x="0" y="0"/>
            <a:ext cx="10058400" cy="7772400"/>
          </a:xfrm>
          <a:solidFill>
            <a:schemeClr val="tx1"/>
          </a:solidFill>
        </p:spPr>
        <p:txBody>
          <a:bodyPr>
            <a:normAutofit/>
          </a:bodyPr>
          <a:lstStyle>
            <a:lvl1pPr algn="ctr">
              <a:defRPr sz="3960">
                <a:solidFill>
                  <a:schemeClr val="bg1"/>
                </a:solidFill>
              </a:defRPr>
            </a:lvl1pPr>
          </a:lstStyle>
          <a:p>
            <a:r>
              <a:rPr lang="en-US"/>
              <a:t>This is the last slide of the Master. </a:t>
            </a:r>
            <a:br>
              <a:rPr lang="en-US"/>
            </a:br>
            <a:r>
              <a:rPr lang="en-US"/>
              <a:t>Any slides after this should be deleted.</a:t>
            </a:r>
          </a:p>
        </p:txBody>
      </p:sp>
    </p:spTree>
    <p:extLst>
      <p:ext uri="{BB962C8B-B14F-4D97-AF65-F5344CB8AC3E}">
        <p14:creationId xmlns:p14="http://schemas.microsoft.com/office/powerpoint/2010/main" val="2432901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AB99CD-2CD2-4897-BB8D-FA6CA64EE69A}" type="datetimeFigureOut">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9053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tGreen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2107655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B99CD-2CD2-4897-BB8D-FA6CA64EE69A}" type="datetimeFigureOut">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1150423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AB99CD-2CD2-4897-BB8D-FA6CA64EE69A}" type="datetimeFigureOut">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0489166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AB99CD-2CD2-4897-BB8D-FA6CA64EE69A}" type="datetimeFigureOut">
              <a:rPr lang="en-US" smtClean="0"/>
              <a:t>4/19/21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3551111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AB99CD-2CD2-4897-BB8D-FA6CA64EE69A}" type="datetimeFigureOut">
              <a:rPr lang="en-US" smtClean="0"/>
              <a:t>4/19/21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3534174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AB99CD-2CD2-4897-BB8D-FA6CA64EE69A}" type="datetimeFigureOut">
              <a:rPr lang="en-US" smtClean="0"/>
              <a:t>4/19/21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3808974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B99CD-2CD2-4897-BB8D-FA6CA64EE69A}" type="datetimeFigureOut">
              <a:rPr lang="en-US" smtClean="0"/>
              <a:t>4/19/21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029186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33AB99CD-2CD2-4897-BB8D-FA6CA64EE69A}" type="datetimeFigureOut">
              <a:rPr lang="en-US" smtClean="0"/>
              <a:t>4/19/21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6668525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33AB99CD-2CD2-4897-BB8D-FA6CA64EE69A}" type="datetimeFigureOut">
              <a:rPr lang="en-US" smtClean="0"/>
              <a:t>4/19/21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3352353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B99CD-2CD2-4897-BB8D-FA6CA64EE69A}" type="datetimeFigureOut">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2200223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B99CD-2CD2-4897-BB8D-FA6CA64EE69A}" type="datetimeFigureOut">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341834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tGreen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5"/>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B5CC86E4-7D2C-4E9E-98A7-CC491677228E}"/>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61B20AB8-CE04-44D5-9D83-F621690E63A7}"/>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679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tGreen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AB8F209F-9235-4EEB-9695-C4B268EAB8C3}"/>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0073610D-9C3F-4732-9D8C-131675662E66}"/>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F89E25F7-2F99-4B83-A735-DAA759F169BA}"/>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972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tGreen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8AC545E7-AE39-4094-A287-A6CFCD7AC037}"/>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53B2B5F0-7ED8-4111-A604-3F3B234FA2C2}"/>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6C110F9B-5F9C-4934-894D-2CD1739E0FBC}"/>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1EB25964-D2C7-4BD6-ACBC-43C9680D6775}"/>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294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tGreen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D2820AED-085B-43E2-8380-AFCBC7F72B94}"/>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9093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tGreen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5"/>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1690808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tGreen_4-Img_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5"/>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1501732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Green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2691991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dGreen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182319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425657-6222-4C8B-B4E8-B5594DC971C2}"/>
              </a:ext>
            </a:extLst>
          </p:cNvPr>
          <p:cNvSpPr>
            <a:spLocks noGrp="1"/>
          </p:cNvSpPr>
          <p:nvPr>
            <p:ph type="title"/>
          </p:nvPr>
        </p:nvSpPr>
        <p:spPr>
          <a:xfrm>
            <a:off x="1982202" y="1155947"/>
            <a:ext cx="762409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70C4F716-486A-47D8-99A3-E2232A9A658E}"/>
              </a:ext>
            </a:extLst>
          </p:cNvPr>
          <p:cNvSpPr>
            <a:spLocks noGrp="1"/>
          </p:cNvSpPr>
          <p:nvPr>
            <p:ph type="body" sz="quarter" idx="13"/>
          </p:nvPr>
        </p:nvSpPr>
        <p:spPr>
          <a:xfrm>
            <a:off x="1982201" y="5175950"/>
            <a:ext cx="7624128" cy="990742"/>
          </a:xfrm>
        </p:spPr>
        <p:txBody>
          <a:bodyPr lIns="0">
            <a:normAutofit/>
          </a:bodyPr>
          <a:lstStyle>
            <a:lvl1pPr marL="0" indent="0">
              <a:buNone/>
              <a:defRPr sz="1650" baseline="0">
                <a:solidFill>
                  <a:schemeClr val="bg1"/>
                </a:solidFill>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
        <p:nvSpPr>
          <p:cNvPr id="5" name="Picture Placeholder 4">
            <a:extLst>
              <a:ext uri="{FF2B5EF4-FFF2-40B4-BE49-F238E27FC236}">
                <a16:creationId xmlns:a16="http://schemas.microsoft.com/office/drawing/2014/main" id="{A374C224-0F17-420B-827D-52137E351624}"/>
              </a:ext>
            </a:extLst>
          </p:cNvPr>
          <p:cNvSpPr>
            <a:spLocks noGrp="1"/>
          </p:cNvSpPr>
          <p:nvPr>
            <p:ph type="pic" sz="quarter" idx="10" hasCustomPrompt="1"/>
          </p:nvPr>
        </p:nvSpPr>
        <p:spPr>
          <a:xfrm>
            <a:off x="1" y="0"/>
            <a:ext cx="10056654" cy="7772400"/>
          </a:xfrm>
          <a:solidFill>
            <a:schemeClr val="accent3"/>
          </a:solidFill>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 and then send to back</a:t>
            </a:r>
          </a:p>
        </p:txBody>
      </p:sp>
      <p:sp>
        <p:nvSpPr>
          <p:cNvPr id="9" name="Footer Placeholder 8">
            <a:extLst>
              <a:ext uri="{FF2B5EF4-FFF2-40B4-BE49-F238E27FC236}">
                <a16:creationId xmlns:a16="http://schemas.microsoft.com/office/drawing/2014/main" id="{98E64BBF-8915-4BCD-9FAE-6370498DA287}"/>
              </a:ext>
            </a:extLst>
          </p:cNvPr>
          <p:cNvSpPr>
            <a:spLocks noGrp="1"/>
          </p:cNvSpPr>
          <p:nvPr>
            <p:ph type="ftr" sz="quarter" idx="11"/>
          </p:nvPr>
        </p:nvSpPr>
        <p:spPr/>
        <p:txBody>
          <a:bodyPr/>
          <a:lstStyle>
            <a:lvl1pPr>
              <a:defRPr baseline="30000">
                <a:solidFill>
                  <a:schemeClr val="bg1"/>
                </a:solidFill>
              </a:defRPr>
            </a:lvl1pPr>
          </a:lstStyle>
          <a:p>
            <a:r>
              <a:rPr lang="en-US"/>
              <a:t>Detroit Economic Growth Corporation</a:t>
            </a:r>
          </a:p>
        </p:txBody>
      </p:sp>
      <p:sp>
        <p:nvSpPr>
          <p:cNvPr id="10" name="Slide Number Placeholder 9">
            <a:extLst>
              <a:ext uri="{FF2B5EF4-FFF2-40B4-BE49-F238E27FC236}">
                <a16:creationId xmlns:a16="http://schemas.microsoft.com/office/drawing/2014/main" id="{296CFCE7-8359-460A-85CD-6B1B1CF3F110}"/>
              </a:ext>
            </a:extLst>
          </p:cNvPr>
          <p:cNvSpPr>
            <a:spLocks noGrp="1"/>
          </p:cNvSpPr>
          <p:nvPr>
            <p:ph type="sldNum" sz="quarter" idx="12"/>
          </p:nvPr>
        </p:nvSpPr>
        <p:spPr/>
        <p:txBody>
          <a:bodyPr/>
          <a:lstStyle>
            <a:lvl1pPr>
              <a:defRPr baseline="30000">
                <a:solidFill>
                  <a:schemeClr val="bg1"/>
                </a:solidFill>
              </a:defRPr>
            </a:lvl1pPr>
          </a:lstStyle>
          <a:p>
            <a:fld id="{5C2B414C-DA30-D944-BF2B-85DF198CBB14}" type="slidenum">
              <a:rPr lang="en-US" smtClean="0"/>
              <a:pPr/>
              <a:t>‹#›</a:t>
            </a:fld>
            <a:endParaRPr lang="en-US"/>
          </a:p>
        </p:txBody>
      </p:sp>
    </p:spTree>
    <p:extLst>
      <p:ext uri="{BB962C8B-B14F-4D97-AF65-F5344CB8AC3E}">
        <p14:creationId xmlns:p14="http://schemas.microsoft.com/office/powerpoint/2010/main" val="162465113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dGreen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5"/>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40070622-2CF5-4DD2-92BB-B51FD819D32D}"/>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265869E5-A2B4-47F5-ACDA-828CE6630EB6}"/>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803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dGreen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349F1FBF-5AC1-4303-9610-A991B94BDD01}"/>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0EE6FE9-5B83-425D-9C89-E7BA9D169951}"/>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9F3D2F1-D215-48F1-A5F6-040267B80CDD}"/>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34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dGreen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99A1CA75-AEA7-4ED7-B8CD-3B931A5FF245}"/>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8EDA1B3F-3B1F-4238-9CE2-81471FF1E680}"/>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37BB953B-C017-4F84-8C85-CEEF1BE4781F}"/>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81A6A670-6670-4B1A-9DF1-4D95229A5DCB}"/>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566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dGreen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75669E6A-E212-4DA4-8911-523E6C00F5A6}"/>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529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dGreen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5"/>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215459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kGreen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200103"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85809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kGreen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14981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kGreen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6"/>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tx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7D834DC6-4A22-420F-A8D9-AB9FBE7F59DE}"/>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54EAC3DA-5083-4737-BDC4-4ED0C3EB2476}"/>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81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kGreen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2470756C-4A61-4B11-AF38-8AE4DD0982D5}"/>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33FC8BAB-65F3-437F-A30D-6FA73BF47933}"/>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81038E8-B725-49A3-93BF-8E6F47997F9B}"/>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858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kGreen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tx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412C98AB-6D18-49B7-A901-85A262420D31}"/>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3F628C32-4BF6-4AB6-B0E6-34AA1DE082CC}"/>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214DFF9B-F499-4C59-907C-C37FB4F7459E}"/>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4A5B0E9F-4F22-41CD-916F-D7EF1E41FA44}"/>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73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ral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200103" cy="7772400"/>
          </a:xfrm>
          <a:prstGeom prst="rect">
            <a:avLst/>
          </a:prstGeom>
          <a:solidFill>
            <a:srgbClr val="003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9857040" y="1"/>
            <a:ext cx="200104" cy="777239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a:xfrm>
            <a:off x="9144926" y="7209246"/>
            <a:ext cx="586740" cy="413809"/>
          </a:xfrm>
        </p:spPr>
        <p:txBody>
          <a:bodyPr/>
          <a:lstStyle>
            <a:lvl1pPr>
              <a:defRPr>
                <a:solidFill>
                  <a:schemeClr val="tx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ctr">
            <a:normAutofit/>
          </a:bodyPr>
          <a:lstStyle>
            <a:lvl1pPr>
              <a:defRPr sz="4180" baseline="0">
                <a:solidFill>
                  <a:srgbClr val="003B48"/>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hasCustomPrompt="1"/>
          </p:nvPr>
        </p:nvSpPr>
        <p:spPr>
          <a:xfrm>
            <a:off x="2832276" y="5175950"/>
            <a:ext cx="6774053" cy="990742"/>
          </a:xfrm>
        </p:spPr>
        <p:txBody>
          <a:bodyPr lIns="0" anchor="ctr">
            <a:normAutofit/>
          </a:bodyPr>
          <a:lstStyle>
            <a:lvl1pPr marL="0" indent="0">
              <a:buNone/>
              <a:defRPr lang="en-US" sz="1650" b="1" i="0" kern="1200" spc="0" baseline="0" dirty="0">
                <a:solidFill>
                  <a:srgbClr val="003B48"/>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2547119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kGreen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F3EE21C8-7E23-4240-B376-2ED5158C7E01}"/>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111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kGreen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6"/>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tx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solidFill>
                  <a:schemeClr val="accent5"/>
                </a:solidFill>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2744806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tBlue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837047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tBlue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2137142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tBlue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tx2"/>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5"/>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4EF4C21F-DC45-4960-87E7-CA914A082488}"/>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tx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D31A9209-844D-44F5-8E0D-7785C81DF115}"/>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424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tBlue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C8D7E044-2B12-4807-BDB8-C0AC85CEBD0B}"/>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EA9FD97D-0C44-4353-B589-4D7D64C8AE22}"/>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81F824B-434C-4D2A-AAA1-4736F0CC0652}"/>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811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tBlue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5"/>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058139FE-7DAC-4E42-B143-F75536C7A818}"/>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tx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2453BCCF-00CA-499D-83C9-D06724009F90}"/>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DF72F6C-EB62-4391-92E0-8BFBEB843B86}"/>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tx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67C08C0E-F6E2-448A-A830-619EAF20D4B6}"/>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036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tBlue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23A70434-5442-4853-9BAD-0769FF5F70C1}"/>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1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tBlue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tx2"/>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5"/>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1481419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kBlue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352680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ral_Intro_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Text Placeholder 4">
            <a:extLst>
              <a:ext uri="{FF2B5EF4-FFF2-40B4-BE49-F238E27FC236}">
                <a16:creationId xmlns:a16="http://schemas.microsoft.com/office/drawing/2014/main" id="{9F383112-A8BC-4B98-BF42-6871DEA98980}"/>
              </a:ext>
            </a:extLst>
          </p:cNvPr>
          <p:cNvSpPr>
            <a:spLocks noGrp="1"/>
          </p:cNvSpPr>
          <p:nvPr>
            <p:ph type="body" sz="quarter" idx="15"/>
          </p:nvPr>
        </p:nvSpPr>
        <p:spPr>
          <a:xfrm>
            <a:off x="6227128" y="3346452"/>
            <a:ext cx="3412173" cy="3168931"/>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436364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kBlue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3239638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kBlue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2"/>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6"/>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29F9A9B9-90BB-4FAD-BA2C-B6A6525E98F7}"/>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28879EF1-BA76-47B5-A660-5D1183AA4473}"/>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17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kBlue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4DC7C119-70E7-4289-A962-351B99FC4270}"/>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252B420-1B78-4826-9559-201BDEF10DCE}"/>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59CB6A4-D212-46E4-B84B-E74842E23DED}"/>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0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kBlue_BigImg_2-Col_Conten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83AAC38-872B-4FF4-8200-30CC93A6C63B}"/>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1" name="Text Placeholder 3">
            <a:extLst>
              <a:ext uri="{FF2B5EF4-FFF2-40B4-BE49-F238E27FC236}">
                <a16:creationId xmlns:a16="http://schemas.microsoft.com/office/drawing/2014/main" id="{B9804BEC-BB7A-4B83-94CE-C01DBAA0A9D5}"/>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6"/>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A73F2C6B-108D-41DB-BB73-188253C3DB2B}"/>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5" name="Text Placeholder 3">
            <a:extLst>
              <a:ext uri="{FF2B5EF4-FFF2-40B4-BE49-F238E27FC236}">
                <a16:creationId xmlns:a16="http://schemas.microsoft.com/office/drawing/2014/main" id="{45287373-CF23-42A6-9A2B-3380F628037E}"/>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593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kBlue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81F5F6F4-867A-41B3-9D6D-FF6B4F3FF9ED}"/>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2162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kBlue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2"/>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6"/>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2952376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2B414C-DA30-D944-BF2B-85DF198CBB14}" type="slidenum">
              <a:rPr lang="en-US" smtClean="0"/>
              <a:t>‹#›</a:t>
            </a:fld>
            <a:endParaRPr lang="en-US"/>
          </a:p>
        </p:txBody>
      </p:sp>
      <p:sp>
        <p:nvSpPr>
          <p:cNvPr id="2" name="Footer Placeholder 1">
            <a:extLst>
              <a:ext uri="{FF2B5EF4-FFF2-40B4-BE49-F238E27FC236}">
                <a16:creationId xmlns:a16="http://schemas.microsoft.com/office/drawing/2014/main" id="{79B4753F-32BB-4AD3-9D47-9AD0CBFD20D0}"/>
              </a:ext>
            </a:extLst>
          </p:cNvPr>
          <p:cNvSpPr>
            <a:spLocks noGrp="1"/>
          </p:cNvSpPr>
          <p:nvPr>
            <p:ph type="ftr" sz="quarter" idx="13"/>
          </p:nvPr>
        </p:nvSpPr>
        <p:spPr/>
        <p:txBody>
          <a:bodyPr/>
          <a:lstStyle/>
          <a:p>
            <a:r>
              <a:rPr lang="en-US"/>
              <a:t>Detroit Economic Growth Corporation</a:t>
            </a:r>
          </a:p>
        </p:txBody>
      </p:sp>
    </p:spTree>
    <p:extLst>
      <p:ext uri="{BB962C8B-B14F-4D97-AF65-F5344CB8AC3E}">
        <p14:creationId xmlns:p14="http://schemas.microsoft.com/office/powerpoint/2010/main" val="4292070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BFC4AB-516C-4CEA-A259-8FA3AD6B0F5A}"/>
              </a:ext>
            </a:extLst>
          </p:cNvPr>
          <p:cNvSpPr>
            <a:spLocks noGrp="1"/>
          </p:cNvSpPr>
          <p:nvPr>
            <p:ph type="title" hasCustomPrompt="1"/>
          </p:nvPr>
        </p:nvSpPr>
        <p:spPr>
          <a:xfrm>
            <a:off x="4303224" y="1424554"/>
            <a:ext cx="5303067" cy="3906731"/>
          </a:xfrm>
        </p:spPr>
        <p:txBody>
          <a:bodyPr lIns="0" anchor="b">
            <a:noAutofit/>
          </a:bodyPr>
          <a:lstStyle>
            <a:lvl1pPr>
              <a:defRPr sz="2640" cap="none" baseline="0"/>
            </a:lvl1pPr>
          </a:lstStyle>
          <a:p>
            <a:r>
              <a:rPr lang="en-US"/>
              <a:t>Click to Edit Master Title Style</a:t>
            </a:r>
          </a:p>
        </p:txBody>
      </p:sp>
      <p:sp>
        <p:nvSpPr>
          <p:cNvPr id="3" name="Text Placeholder 2">
            <a:extLst>
              <a:ext uri="{FF2B5EF4-FFF2-40B4-BE49-F238E27FC236}">
                <a16:creationId xmlns:a16="http://schemas.microsoft.com/office/drawing/2014/main" id="{1F30DD0F-C2A7-4B81-A3E4-49F06CE6DF40}"/>
              </a:ext>
            </a:extLst>
          </p:cNvPr>
          <p:cNvSpPr>
            <a:spLocks noGrp="1"/>
          </p:cNvSpPr>
          <p:nvPr>
            <p:ph type="body" sz="quarter" idx="10" hasCustomPrompt="1"/>
          </p:nvPr>
        </p:nvSpPr>
        <p:spPr>
          <a:xfrm>
            <a:off x="4303224" y="5417078"/>
            <a:ext cx="5303362" cy="305596"/>
          </a:xfrm>
        </p:spPr>
        <p:txBody>
          <a:bodyPr lIns="0">
            <a:spAutoFit/>
          </a:bodyPr>
          <a:lstStyle>
            <a:lvl1pPr marL="0" indent="0">
              <a:buNone/>
              <a:defRPr sz="1540" b="1" spc="0" baseline="0">
                <a:solidFill>
                  <a:schemeClr val="accent1"/>
                </a:solidFill>
              </a:defRPr>
            </a:lvl1pPr>
            <a:lvl2pPr marL="502920" indent="0">
              <a:buNone/>
              <a:defRPr b="1"/>
            </a:lvl2pPr>
            <a:lvl3pPr marL="1005840" indent="0">
              <a:buNone/>
              <a:defRPr b="1"/>
            </a:lvl3pPr>
            <a:lvl4pPr marL="1508760" indent="0">
              <a:buNone/>
              <a:defRPr b="1"/>
            </a:lvl4pPr>
            <a:lvl5pPr marL="2011680" indent="0">
              <a:buNone/>
              <a:defRPr b="1"/>
            </a:lvl5pPr>
          </a:lstStyle>
          <a:p>
            <a:pPr lvl="0"/>
            <a:r>
              <a:rPr lang="en-US"/>
              <a:t>Click To Edit Presenter’s Title</a:t>
            </a:r>
          </a:p>
        </p:txBody>
      </p:sp>
      <p:sp>
        <p:nvSpPr>
          <p:cNvPr id="7" name="Rectangle 6">
            <a:extLst>
              <a:ext uri="{FF2B5EF4-FFF2-40B4-BE49-F238E27FC236}">
                <a16:creationId xmlns:a16="http://schemas.microsoft.com/office/drawing/2014/main" id="{452F5822-59EC-428F-9D7C-3441CDC2C6D5}"/>
              </a:ext>
            </a:extLst>
          </p:cNvPr>
          <p:cNvSpPr/>
          <p:nvPr userDrawn="1"/>
        </p:nvSpPr>
        <p:spPr>
          <a:xfrm>
            <a:off x="4303225" y="-1"/>
            <a:ext cx="4213833" cy="976962"/>
          </a:xfrm>
          <a:prstGeom prst="rect">
            <a:avLst/>
          </a:prstGeom>
          <a:solidFill>
            <a:srgbClr val="E5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pic>
        <p:nvPicPr>
          <p:cNvPr id="6" name="Picture 5">
            <a:extLst>
              <a:ext uri="{FF2B5EF4-FFF2-40B4-BE49-F238E27FC236}">
                <a16:creationId xmlns:a16="http://schemas.microsoft.com/office/drawing/2014/main" id="{84D8554D-7D18-47F0-B95D-EF2657C86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62" y="3263048"/>
            <a:ext cx="2067459" cy="3675482"/>
          </a:xfrm>
          <a:prstGeom prst="rect">
            <a:avLst/>
          </a:prstGeom>
        </p:spPr>
      </p:pic>
      <p:sp>
        <p:nvSpPr>
          <p:cNvPr id="8" name="Text Placeholder 2">
            <a:extLst>
              <a:ext uri="{FF2B5EF4-FFF2-40B4-BE49-F238E27FC236}">
                <a16:creationId xmlns:a16="http://schemas.microsoft.com/office/drawing/2014/main" id="{4FAEBFF1-B61C-44F2-B158-2238797AC35B}"/>
              </a:ext>
            </a:extLst>
          </p:cNvPr>
          <p:cNvSpPr>
            <a:spLocks noGrp="1"/>
          </p:cNvSpPr>
          <p:nvPr>
            <p:ph type="body" sz="quarter" idx="11" hasCustomPrompt="1"/>
          </p:nvPr>
        </p:nvSpPr>
        <p:spPr>
          <a:xfrm>
            <a:off x="4303224" y="5854469"/>
            <a:ext cx="5303362" cy="275140"/>
          </a:xfrm>
        </p:spPr>
        <p:txBody>
          <a:bodyPr lIns="0">
            <a:spAutoFit/>
          </a:bodyPr>
          <a:lstStyle>
            <a:lvl1pPr marL="0" indent="0">
              <a:buNone/>
              <a:defRPr sz="1320" b="1" spc="0" baseline="0">
                <a:solidFill>
                  <a:schemeClr val="accent1"/>
                </a:solidFill>
              </a:defRPr>
            </a:lvl1pPr>
            <a:lvl2pPr marL="502920" indent="0">
              <a:buNone/>
              <a:defRPr b="1"/>
            </a:lvl2pPr>
            <a:lvl3pPr marL="1005840" indent="0">
              <a:buNone/>
              <a:defRPr b="1"/>
            </a:lvl3pPr>
            <a:lvl4pPr marL="1508760" indent="0">
              <a:buNone/>
              <a:defRPr b="1"/>
            </a:lvl4pPr>
            <a:lvl5pPr marL="2011680" indent="0">
              <a:buNone/>
              <a:defRPr b="1"/>
            </a:lvl5pPr>
          </a:lstStyle>
          <a:p>
            <a:pPr lvl="0"/>
            <a:r>
              <a:rPr lang="en-US"/>
              <a:t>Click To Edit Presenter’s Contact Info</a:t>
            </a:r>
          </a:p>
        </p:txBody>
      </p:sp>
    </p:spTree>
    <p:extLst>
      <p:ext uri="{BB962C8B-B14F-4D97-AF65-F5344CB8AC3E}">
        <p14:creationId xmlns:p14="http://schemas.microsoft.com/office/powerpoint/2010/main" val="3629714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7E50A8-97D0-4085-B5CC-857655C8C465}"/>
              </a:ext>
            </a:extLst>
          </p:cNvPr>
          <p:cNvSpPr>
            <a:spLocks noGrp="1"/>
          </p:cNvSpPr>
          <p:nvPr>
            <p:ph type="title" hasCustomPrompt="1"/>
          </p:nvPr>
        </p:nvSpPr>
        <p:spPr>
          <a:xfrm>
            <a:off x="0" y="0"/>
            <a:ext cx="10058400" cy="7772400"/>
          </a:xfrm>
          <a:solidFill>
            <a:schemeClr val="tx1"/>
          </a:solidFill>
        </p:spPr>
        <p:txBody>
          <a:bodyPr>
            <a:normAutofit/>
          </a:bodyPr>
          <a:lstStyle>
            <a:lvl1pPr algn="ctr">
              <a:defRPr sz="3960">
                <a:solidFill>
                  <a:schemeClr val="bg1"/>
                </a:solidFill>
              </a:defRPr>
            </a:lvl1pPr>
          </a:lstStyle>
          <a:p>
            <a:r>
              <a:rPr lang="en-US"/>
              <a:t>This is the last slide of the Master. </a:t>
            </a:r>
            <a:br>
              <a:rPr lang="en-US"/>
            </a:br>
            <a:r>
              <a:rPr lang="en-US"/>
              <a:t>Any slides after this should be deleted.</a:t>
            </a:r>
          </a:p>
        </p:txBody>
      </p:sp>
    </p:spTree>
    <p:extLst>
      <p:ext uri="{BB962C8B-B14F-4D97-AF65-F5344CB8AC3E}">
        <p14:creationId xmlns:p14="http://schemas.microsoft.com/office/powerpoint/2010/main" val="1887465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80249B-BF8A-478D-A605-DBE86D3B0F5C}" type="datetimeFigureOut">
              <a:rPr lang="en-US" smtClean="0"/>
              <a:t>4/19/21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46DD5-F50A-4BA6-B0CB-BFBBF02B1202}" type="slidenum">
              <a:rPr lang="en-US" smtClean="0"/>
              <a:t>‹#›</a:t>
            </a:fld>
            <a:endParaRPr lang="en-US"/>
          </a:p>
        </p:txBody>
      </p:sp>
    </p:spTree>
    <p:extLst>
      <p:ext uri="{BB962C8B-B14F-4D97-AF65-F5344CB8AC3E}">
        <p14:creationId xmlns:p14="http://schemas.microsoft.com/office/powerpoint/2010/main" val="129453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ral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6"/>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4"/>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18" name="Text Placeholder 3">
            <a:extLst>
              <a:ext uri="{FF2B5EF4-FFF2-40B4-BE49-F238E27FC236}">
                <a16:creationId xmlns:a16="http://schemas.microsoft.com/office/drawing/2014/main" id="{5276887C-0BE7-4E8D-8FE8-8DA1599F45CB}"/>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6" name="Text Placeholder 3">
            <a:extLst>
              <a:ext uri="{FF2B5EF4-FFF2-40B4-BE49-F238E27FC236}">
                <a16:creationId xmlns:a16="http://schemas.microsoft.com/office/drawing/2014/main" id="{E62071D9-72C5-424D-97D3-68CA839BC695}"/>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55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AB99CD-2CD2-4897-BB8D-FA6CA64EE69A}" type="datetimeFigureOut">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1EABB8-BE0C-4349-85D2-51DAD669D4B2}" type="slidenum">
              <a:rPr lang="en-US" smtClean="0"/>
              <a:t>‹#›</a:t>
            </a:fld>
            <a:endParaRPr lang="en-US" dirty="0"/>
          </a:p>
        </p:txBody>
      </p:sp>
    </p:spTree>
    <p:extLst>
      <p:ext uri="{BB962C8B-B14F-4D97-AF65-F5344CB8AC3E}">
        <p14:creationId xmlns:p14="http://schemas.microsoft.com/office/powerpoint/2010/main" val="3945221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783BA-8C0F-8A48-BB0F-AF739531044C}"/>
              </a:ext>
            </a:extLst>
          </p:cNvPr>
          <p:cNvSpPr>
            <a:spLocks noGrp="1"/>
          </p:cNvSpPr>
          <p:nvPr>
            <p:ph type="ctrTitle"/>
          </p:nvPr>
        </p:nvSpPr>
        <p:spPr>
          <a:xfrm>
            <a:off x="1257300" y="1271588"/>
            <a:ext cx="7543800" cy="27066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1B7C89-2B50-3248-BC8D-7416ECD59005}"/>
              </a:ext>
            </a:extLst>
          </p:cNvPr>
          <p:cNvSpPr>
            <a:spLocks noGrp="1"/>
          </p:cNvSpPr>
          <p:nvPr>
            <p:ph type="subTitle" idx="1"/>
          </p:nvPr>
        </p:nvSpPr>
        <p:spPr>
          <a:xfrm>
            <a:off x="1257300" y="4083050"/>
            <a:ext cx="7543800" cy="1876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97C2A5-BB16-6047-BB1E-30EABB02602D}"/>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5" name="Footer Placeholder 4">
            <a:extLst>
              <a:ext uri="{FF2B5EF4-FFF2-40B4-BE49-F238E27FC236}">
                <a16:creationId xmlns:a16="http://schemas.microsoft.com/office/drawing/2014/main" id="{16FDC21F-CB7D-8642-B617-32F9846BF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79DC5-3430-A44F-8909-BA3E99A0FC8D}"/>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3406719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87CD-98D7-9340-9BA1-648238D57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B137E-FE72-BA4B-ABBB-E4AC06592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E800F-7081-5E4F-926D-50CB8D4502E4}"/>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5" name="Footer Placeholder 4">
            <a:extLst>
              <a:ext uri="{FF2B5EF4-FFF2-40B4-BE49-F238E27FC236}">
                <a16:creationId xmlns:a16="http://schemas.microsoft.com/office/drawing/2014/main" id="{D91E4310-7A72-E94D-A3F6-77794F85A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85347-BB7D-6341-8367-6BAB87AE9B54}"/>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2718847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AF5A-BDAB-814B-8BF3-E880AC027983}"/>
              </a:ext>
            </a:extLst>
          </p:cNvPr>
          <p:cNvSpPr>
            <a:spLocks noGrp="1"/>
          </p:cNvSpPr>
          <p:nvPr>
            <p:ph type="title"/>
          </p:nvPr>
        </p:nvSpPr>
        <p:spPr>
          <a:xfrm>
            <a:off x="685800" y="1938338"/>
            <a:ext cx="8675688" cy="32321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7A658B-277C-2D42-91E0-2C98ACBAF5E1}"/>
              </a:ext>
            </a:extLst>
          </p:cNvPr>
          <p:cNvSpPr>
            <a:spLocks noGrp="1"/>
          </p:cNvSpPr>
          <p:nvPr>
            <p:ph type="body" idx="1"/>
          </p:nvPr>
        </p:nvSpPr>
        <p:spPr>
          <a:xfrm>
            <a:off x="685800" y="5200650"/>
            <a:ext cx="8675688"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FD5E8-F9BE-A944-B832-33FD5025BEDC}"/>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5" name="Footer Placeholder 4">
            <a:extLst>
              <a:ext uri="{FF2B5EF4-FFF2-40B4-BE49-F238E27FC236}">
                <a16:creationId xmlns:a16="http://schemas.microsoft.com/office/drawing/2014/main" id="{B28096A7-A391-C94E-B65D-799888F01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A8AC3-4D21-FB41-BA7B-67C074C13B14}"/>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1635393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C88F-AB75-2F41-BED6-C6AE2BE34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203D1-C740-FA4C-9E8D-9F2094638F89}"/>
              </a:ext>
            </a:extLst>
          </p:cNvPr>
          <p:cNvSpPr>
            <a:spLocks noGrp="1"/>
          </p:cNvSpPr>
          <p:nvPr>
            <p:ph sz="half" idx="1"/>
          </p:nvPr>
        </p:nvSpPr>
        <p:spPr>
          <a:xfrm>
            <a:off x="69215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A57E8E-0A72-174E-8576-B2A60E86DE6C}"/>
              </a:ext>
            </a:extLst>
          </p:cNvPr>
          <p:cNvSpPr>
            <a:spLocks noGrp="1"/>
          </p:cNvSpPr>
          <p:nvPr>
            <p:ph sz="half" idx="2"/>
          </p:nvPr>
        </p:nvSpPr>
        <p:spPr>
          <a:xfrm>
            <a:off x="5105400" y="2068513"/>
            <a:ext cx="426085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3D892-0F98-4A4F-B790-92C1335A935D}"/>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6" name="Footer Placeholder 5">
            <a:extLst>
              <a:ext uri="{FF2B5EF4-FFF2-40B4-BE49-F238E27FC236}">
                <a16:creationId xmlns:a16="http://schemas.microsoft.com/office/drawing/2014/main" id="{B9DBB278-2C7F-5840-8A63-DCF8B85F2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A6160-5FD0-F646-8890-E3D0D2826627}"/>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2193018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199B-2249-814C-8821-F0B77CA1D384}"/>
              </a:ext>
            </a:extLst>
          </p:cNvPr>
          <p:cNvSpPr>
            <a:spLocks noGrp="1"/>
          </p:cNvSpPr>
          <p:nvPr>
            <p:ph type="title"/>
          </p:nvPr>
        </p:nvSpPr>
        <p:spPr>
          <a:xfrm>
            <a:off x="692150" y="414338"/>
            <a:ext cx="8675688" cy="1501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F1E6F8-39CD-4444-A14B-50EE33D1536B}"/>
              </a:ext>
            </a:extLst>
          </p:cNvPr>
          <p:cNvSpPr>
            <a:spLocks noGrp="1"/>
          </p:cNvSpPr>
          <p:nvPr>
            <p:ph type="body" idx="1"/>
          </p:nvPr>
        </p:nvSpPr>
        <p:spPr>
          <a:xfrm>
            <a:off x="692150" y="1905000"/>
            <a:ext cx="42560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6A9FDC-56E1-7D44-B94B-C678545EA03F}"/>
              </a:ext>
            </a:extLst>
          </p:cNvPr>
          <p:cNvSpPr>
            <a:spLocks noGrp="1"/>
          </p:cNvSpPr>
          <p:nvPr>
            <p:ph sz="half" idx="2"/>
          </p:nvPr>
        </p:nvSpPr>
        <p:spPr>
          <a:xfrm>
            <a:off x="692150" y="2838450"/>
            <a:ext cx="42560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89387-05E2-8D4E-B504-829F4AE6DD96}"/>
              </a:ext>
            </a:extLst>
          </p:cNvPr>
          <p:cNvSpPr>
            <a:spLocks noGrp="1"/>
          </p:cNvSpPr>
          <p:nvPr>
            <p:ph type="body" sz="quarter" idx="3"/>
          </p:nvPr>
        </p:nvSpPr>
        <p:spPr>
          <a:xfrm>
            <a:off x="5092700" y="1905000"/>
            <a:ext cx="427513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91726-2359-6142-8507-25A1F1A32BF5}"/>
              </a:ext>
            </a:extLst>
          </p:cNvPr>
          <p:cNvSpPr>
            <a:spLocks noGrp="1"/>
          </p:cNvSpPr>
          <p:nvPr>
            <p:ph sz="quarter" idx="4"/>
          </p:nvPr>
        </p:nvSpPr>
        <p:spPr>
          <a:xfrm>
            <a:off x="5092700" y="2838450"/>
            <a:ext cx="427513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7C3BFB-484F-8740-8ABE-5E531D2C6361}"/>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8" name="Footer Placeholder 7">
            <a:extLst>
              <a:ext uri="{FF2B5EF4-FFF2-40B4-BE49-F238E27FC236}">
                <a16:creationId xmlns:a16="http://schemas.microsoft.com/office/drawing/2014/main" id="{2C8CEF90-4349-AF49-AD4A-F1A69B994B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EC668-6A54-A548-86C1-A93868CC2E4B}"/>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1151684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2E18-45E3-9B4F-8EBE-572A1C9C21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665CD9-E734-8540-BBD5-6097BA30DBB7}"/>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4" name="Footer Placeholder 3">
            <a:extLst>
              <a:ext uri="{FF2B5EF4-FFF2-40B4-BE49-F238E27FC236}">
                <a16:creationId xmlns:a16="http://schemas.microsoft.com/office/drawing/2014/main" id="{34FAA91C-CFD6-5D41-A773-FEE22FA084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C2266-6236-4F45-BB3F-9550D0482A26}"/>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127313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20AF5-645B-A741-AAC7-A97D4EC8347F}"/>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3" name="Footer Placeholder 2">
            <a:extLst>
              <a:ext uri="{FF2B5EF4-FFF2-40B4-BE49-F238E27FC236}">
                <a16:creationId xmlns:a16="http://schemas.microsoft.com/office/drawing/2014/main" id="{626A9EC8-2CA8-6944-BCD2-B60D58B7E4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28603C-45C6-364A-A4ED-4AF45E1F9C5A}"/>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4115430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A83D9-72BC-7141-AA4C-B6062FFBD5EF}"/>
              </a:ext>
            </a:extLst>
          </p:cNvPr>
          <p:cNvSpPr>
            <a:spLocks noGrp="1"/>
          </p:cNvSpPr>
          <p:nvPr>
            <p:ph type="title"/>
          </p:nvPr>
        </p:nvSpPr>
        <p:spPr>
          <a:xfrm>
            <a:off x="692150" y="517525"/>
            <a:ext cx="3244850" cy="18145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29777-79A4-6F40-BC33-9B402648D837}"/>
              </a:ext>
            </a:extLst>
          </p:cNvPr>
          <p:cNvSpPr>
            <a:spLocks noGrp="1"/>
          </p:cNvSpPr>
          <p:nvPr>
            <p:ph idx="1"/>
          </p:nvPr>
        </p:nvSpPr>
        <p:spPr>
          <a:xfrm>
            <a:off x="4276725" y="1119188"/>
            <a:ext cx="5091113"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1C585-6816-B946-9779-F6B499AEE325}"/>
              </a:ext>
            </a:extLst>
          </p:cNvPr>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4C079-2E2E-C843-8775-F178482D235A}"/>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6" name="Footer Placeholder 5">
            <a:extLst>
              <a:ext uri="{FF2B5EF4-FFF2-40B4-BE49-F238E27FC236}">
                <a16:creationId xmlns:a16="http://schemas.microsoft.com/office/drawing/2014/main" id="{F66E2E32-C71F-6B44-B688-878E9E5BC0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57324-3ABE-D041-BE1F-6EBBC68B0E9C}"/>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3439374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46F62-0548-414F-82E3-8C9A7BDA10F6}"/>
              </a:ext>
            </a:extLst>
          </p:cNvPr>
          <p:cNvSpPr>
            <a:spLocks noGrp="1"/>
          </p:cNvSpPr>
          <p:nvPr>
            <p:ph type="title"/>
          </p:nvPr>
        </p:nvSpPr>
        <p:spPr>
          <a:xfrm>
            <a:off x="692150" y="517525"/>
            <a:ext cx="3244850" cy="18145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96330A-944A-CC43-A4BA-A1510F081EF2}"/>
              </a:ext>
            </a:extLst>
          </p:cNvPr>
          <p:cNvSpPr>
            <a:spLocks noGrp="1"/>
          </p:cNvSpPr>
          <p:nvPr>
            <p:ph type="pic" idx="1"/>
          </p:nvPr>
        </p:nvSpPr>
        <p:spPr>
          <a:xfrm>
            <a:off x="4276725" y="1119188"/>
            <a:ext cx="5091113"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C2DA70-EC61-BB44-BCE9-A9E36D6BCA3C}"/>
              </a:ext>
            </a:extLst>
          </p:cNvPr>
          <p:cNvSpPr>
            <a:spLocks noGrp="1"/>
          </p:cNvSpPr>
          <p:nvPr>
            <p:ph type="body" sz="half" idx="2"/>
          </p:nvPr>
        </p:nvSpPr>
        <p:spPr>
          <a:xfrm>
            <a:off x="692150" y="2332038"/>
            <a:ext cx="3244850"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80D9F-9033-0749-AF6F-4B62E2F59479}"/>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6" name="Footer Placeholder 5">
            <a:extLst>
              <a:ext uri="{FF2B5EF4-FFF2-40B4-BE49-F238E27FC236}">
                <a16:creationId xmlns:a16="http://schemas.microsoft.com/office/drawing/2014/main" id="{6E22FBA2-6A3D-BB44-9D3F-2859A3AC0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C98AA-36E0-6A42-AEA8-A4A72F68614E}"/>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351819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ral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Content Placeholder 2">
            <a:extLst>
              <a:ext uri="{FF2B5EF4-FFF2-40B4-BE49-F238E27FC236}">
                <a16:creationId xmlns:a16="http://schemas.microsoft.com/office/drawing/2014/main" id="{CF67602D-687B-4F1E-AEEC-B1283BB0399F}"/>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C629BFB-9CC0-4287-8234-EC3964EC925D}"/>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05A6974-7D32-441C-BA21-46EAC1D70FA1}"/>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306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E6FD-A23B-3147-BB96-31E3D5DA1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1B8F0-82D5-AA44-A177-2D5ED8940E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BE4C8-8A33-C64C-B6C0-BE2513FE1910}"/>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5" name="Footer Placeholder 4">
            <a:extLst>
              <a:ext uri="{FF2B5EF4-FFF2-40B4-BE49-F238E27FC236}">
                <a16:creationId xmlns:a16="http://schemas.microsoft.com/office/drawing/2014/main" id="{4AE27B05-5F58-FE45-B2CE-0106E2F03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F80D5-828F-B94A-8162-032AC66AC638}"/>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1033963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A66183-B5C4-3844-83D1-5C97F0F35DC5}"/>
              </a:ext>
            </a:extLst>
          </p:cNvPr>
          <p:cNvSpPr>
            <a:spLocks noGrp="1"/>
          </p:cNvSpPr>
          <p:nvPr>
            <p:ph type="title" orient="vert"/>
          </p:nvPr>
        </p:nvSpPr>
        <p:spPr>
          <a:xfrm>
            <a:off x="7197725" y="414338"/>
            <a:ext cx="2168525" cy="6586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D6C09-36DD-5F45-AF5D-A632A30B1C32}"/>
              </a:ext>
            </a:extLst>
          </p:cNvPr>
          <p:cNvSpPr>
            <a:spLocks noGrp="1"/>
          </p:cNvSpPr>
          <p:nvPr>
            <p:ph type="body" orient="vert" idx="1"/>
          </p:nvPr>
        </p:nvSpPr>
        <p:spPr>
          <a:xfrm>
            <a:off x="692150" y="414338"/>
            <a:ext cx="6353175"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E9825-33DB-0B49-9897-0652047B1536}"/>
              </a:ext>
            </a:extLst>
          </p:cNvPr>
          <p:cNvSpPr>
            <a:spLocks noGrp="1"/>
          </p:cNvSpPr>
          <p:nvPr>
            <p:ph type="dt" sz="half" idx="10"/>
          </p:nvPr>
        </p:nvSpPr>
        <p:spPr/>
        <p:txBody>
          <a:bodyPr/>
          <a:lstStyle/>
          <a:p>
            <a:fld id="{D7AD77AF-CA49-0248-8B22-242EAF89B747}" type="datetimeFigureOut">
              <a:rPr lang="en-US" smtClean="0"/>
              <a:t>4/19/21</a:t>
            </a:fld>
            <a:endParaRPr lang="en-US"/>
          </a:p>
        </p:txBody>
      </p:sp>
      <p:sp>
        <p:nvSpPr>
          <p:cNvPr id="5" name="Footer Placeholder 4">
            <a:extLst>
              <a:ext uri="{FF2B5EF4-FFF2-40B4-BE49-F238E27FC236}">
                <a16:creationId xmlns:a16="http://schemas.microsoft.com/office/drawing/2014/main" id="{20F78E41-E084-5E42-92DC-9B2F2641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5E9AF-7DAE-EB4B-A84A-BF816318B8DD}"/>
              </a:ext>
            </a:extLst>
          </p:cNvPr>
          <p:cNvSpPr>
            <a:spLocks noGrp="1"/>
          </p:cNvSpPr>
          <p:nvPr>
            <p:ph type="sldNum" sz="quarter" idx="12"/>
          </p:nvPr>
        </p:nvSpPr>
        <p:spPr/>
        <p:txBody>
          <a:bodyPr/>
          <a:lstStyle/>
          <a:p>
            <a:fld id="{4583F397-C081-BB4D-A41D-DEC0EBA8DAB9}" type="slidenum">
              <a:rPr lang="en-US" smtClean="0"/>
              <a:t>‹#›</a:t>
            </a:fld>
            <a:endParaRPr lang="en-US"/>
          </a:p>
        </p:txBody>
      </p:sp>
    </p:spTree>
    <p:extLst>
      <p:ext uri="{BB962C8B-B14F-4D97-AF65-F5344CB8AC3E}">
        <p14:creationId xmlns:p14="http://schemas.microsoft.com/office/powerpoint/2010/main" val="2768403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46A90B-E5E9-453D-9901-8842A08AFC27}"/>
              </a:ext>
            </a:extLst>
          </p:cNvPr>
          <p:cNvSpPr/>
          <p:nvPr userDrawn="1"/>
        </p:nvSpPr>
        <p:spPr>
          <a:xfrm>
            <a:off x="0" y="0"/>
            <a:ext cx="3835456"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9">
            <a:extLst>
              <a:ext uri="{FF2B5EF4-FFF2-40B4-BE49-F238E27FC236}">
                <a16:creationId xmlns:a16="http://schemas.microsoft.com/office/drawing/2014/main" id="{4EBFC4AB-516C-4CEA-A259-8FA3AD6B0F5A}"/>
              </a:ext>
            </a:extLst>
          </p:cNvPr>
          <p:cNvSpPr>
            <a:spLocks noGrp="1"/>
          </p:cNvSpPr>
          <p:nvPr>
            <p:ph type="title" hasCustomPrompt="1"/>
          </p:nvPr>
        </p:nvSpPr>
        <p:spPr>
          <a:xfrm>
            <a:off x="4303224" y="1424554"/>
            <a:ext cx="5303067" cy="3906731"/>
          </a:xfrm>
        </p:spPr>
        <p:txBody>
          <a:bodyPr lIns="0" anchor="b">
            <a:noAutofit/>
          </a:bodyPr>
          <a:lstStyle>
            <a:lvl1pPr>
              <a:defRPr sz="4180" cap="none" baseline="0"/>
            </a:lvl1pPr>
          </a:lstStyle>
          <a:p>
            <a:r>
              <a:rPr lang="en-US"/>
              <a:t>Click to Edit Master Title Style</a:t>
            </a:r>
          </a:p>
        </p:txBody>
      </p:sp>
      <p:sp>
        <p:nvSpPr>
          <p:cNvPr id="3" name="Text Placeholder 2">
            <a:extLst>
              <a:ext uri="{FF2B5EF4-FFF2-40B4-BE49-F238E27FC236}">
                <a16:creationId xmlns:a16="http://schemas.microsoft.com/office/drawing/2014/main" id="{1F30DD0F-C2A7-4B81-A3E4-49F06CE6DF40}"/>
              </a:ext>
            </a:extLst>
          </p:cNvPr>
          <p:cNvSpPr>
            <a:spLocks noGrp="1"/>
          </p:cNvSpPr>
          <p:nvPr>
            <p:ph type="body" sz="quarter" idx="10" hasCustomPrompt="1"/>
          </p:nvPr>
        </p:nvSpPr>
        <p:spPr>
          <a:xfrm>
            <a:off x="4303224" y="5417078"/>
            <a:ext cx="5303362" cy="930769"/>
          </a:xfrm>
        </p:spPr>
        <p:txBody>
          <a:bodyPr lIns="0">
            <a:normAutofit/>
          </a:bodyPr>
          <a:lstStyle>
            <a:lvl1pPr marL="0" indent="0">
              <a:buNone/>
              <a:defRPr sz="1650" b="1" spc="0" baseline="0">
                <a:solidFill>
                  <a:schemeClr val="accent1"/>
                </a:solidFill>
              </a:defRPr>
            </a:lvl1pPr>
            <a:lvl2pPr marL="502920" indent="0">
              <a:buNone/>
              <a:defRPr b="1"/>
            </a:lvl2pPr>
            <a:lvl3pPr marL="1005840" indent="0">
              <a:buNone/>
              <a:defRPr b="1"/>
            </a:lvl3pPr>
            <a:lvl4pPr marL="1508760" indent="0">
              <a:buNone/>
              <a:defRPr b="1"/>
            </a:lvl4pPr>
            <a:lvl5pPr marL="2011680" indent="0">
              <a:buNone/>
              <a:defRPr b="1"/>
            </a:lvl5pPr>
          </a:lstStyle>
          <a:p>
            <a:pPr lvl="0"/>
            <a:r>
              <a:rPr lang="en-US"/>
              <a:t>Click To Edit Subhead or Date</a:t>
            </a:r>
          </a:p>
        </p:txBody>
      </p:sp>
      <p:pic>
        <p:nvPicPr>
          <p:cNvPr id="5" name="Picture 4">
            <a:extLst>
              <a:ext uri="{FF2B5EF4-FFF2-40B4-BE49-F238E27FC236}">
                <a16:creationId xmlns:a16="http://schemas.microsoft.com/office/drawing/2014/main" id="{D5616184-658B-4B62-98AC-6F657F5B224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4599" y="3848862"/>
            <a:ext cx="1693421" cy="2509639"/>
          </a:xfrm>
          <a:prstGeom prst="rect">
            <a:avLst/>
          </a:prstGeom>
        </p:spPr>
      </p:pic>
      <p:sp>
        <p:nvSpPr>
          <p:cNvPr id="7" name="Rectangle 6">
            <a:extLst>
              <a:ext uri="{FF2B5EF4-FFF2-40B4-BE49-F238E27FC236}">
                <a16:creationId xmlns:a16="http://schemas.microsoft.com/office/drawing/2014/main" id="{452F5822-59EC-428F-9D7C-3441CDC2C6D5}"/>
              </a:ext>
            </a:extLst>
          </p:cNvPr>
          <p:cNvSpPr/>
          <p:nvPr userDrawn="1"/>
        </p:nvSpPr>
        <p:spPr>
          <a:xfrm>
            <a:off x="3835456" y="-1"/>
            <a:ext cx="4681601" cy="976962"/>
          </a:xfrm>
          <a:prstGeom prst="rect">
            <a:avLst/>
          </a:prstGeom>
          <a:solidFill>
            <a:srgbClr val="E5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Tree>
    <p:extLst>
      <p:ext uri="{BB962C8B-B14F-4D97-AF65-F5344CB8AC3E}">
        <p14:creationId xmlns:p14="http://schemas.microsoft.com/office/powerpoint/2010/main" val="855417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425657-6222-4C8B-B4E8-B5594DC971C2}"/>
              </a:ext>
            </a:extLst>
          </p:cNvPr>
          <p:cNvSpPr>
            <a:spLocks noGrp="1"/>
          </p:cNvSpPr>
          <p:nvPr>
            <p:ph type="title"/>
          </p:nvPr>
        </p:nvSpPr>
        <p:spPr>
          <a:xfrm>
            <a:off x="1982202" y="1155947"/>
            <a:ext cx="762409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70C4F716-486A-47D8-99A3-E2232A9A658E}"/>
              </a:ext>
            </a:extLst>
          </p:cNvPr>
          <p:cNvSpPr>
            <a:spLocks noGrp="1"/>
          </p:cNvSpPr>
          <p:nvPr>
            <p:ph type="body" sz="quarter" idx="13"/>
          </p:nvPr>
        </p:nvSpPr>
        <p:spPr>
          <a:xfrm>
            <a:off x="1982201" y="5175950"/>
            <a:ext cx="7624128" cy="990742"/>
          </a:xfrm>
        </p:spPr>
        <p:txBody>
          <a:bodyPr lIns="0">
            <a:normAutofit/>
          </a:bodyPr>
          <a:lstStyle>
            <a:lvl1pPr marL="0" indent="0">
              <a:buNone/>
              <a:defRPr sz="1650" baseline="0">
                <a:solidFill>
                  <a:schemeClr val="bg1"/>
                </a:solidFill>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
        <p:nvSpPr>
          <p:cNvPr id="5" name="Picture Placeholder 4">
            <a:extLst>
              <a:ext uri="{FF2B5EF4-FFF2-40B4-BE49-F238E27FC236}">
                <a16:creationId xmlns:a16="http://schemas.microsoft.com/office/drawing/2014/main" id="{A374C224-0F17-420B-827D-52137E351624}"/>
              </a:ext>
            </a:extLst>
          </p:cNvPr>
          <p:cNvSpPr>
            <a:spLocks noGrp="1"/>
          </p:cNvSpPr>
          <p:nvPr>
            <p:ph type="pic" sz="quarter" idx="10" hasCustomPrompt="1"/>
          </p:nvPr>
        </p:nvSpPr>
        <p:spPr>
          <a:xfrm>
            <a:off x="1" y="0"/>
            <a:ext cx="10056654" cy="7772400"/>
          </a:xfrm>
          <a:solidFill>
            <a:schemeClr val="accent3"/>
          </a:solidFill>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 and then send to back</a:t>
            </a:r>
          </a:p>
        </p:txBody>
      </p:sp>
      <p:sp>
        <p:nvSpPr>
          <p:cNvPr id="9" name="Footer Placeholder 8">
            <a:extLst>
              <a:ext uri="{FF2B5EF4-FFF2-40B4-BE49-F238E27FC236}">
                <a16:creationId xmlns:a16="http://schemas.microsoft.com/office/drawing/2014/main" id="{98E64BBF-8915-4BCD-9FAE-6370498DA287}"/>
              </a:ext>
            </a:extLst>
          </p:cNvPr>
          <p:cNvSpPr>
            <a:spLocks noGrp="1"/>
          </p:cNvSpPr>
          <p:nvPr>
            <p:ph type="ftr" sz="quarter" idx="11"/>
          </p:nvPr>
        </p:nvSpPr>
        <p:spPr/>
        <p:txBody>
          <a:bodyPr/>
          <a:lstStyle>
            <a:lvl1pPr>
              <a:defRPr baseline="30000">
                <a:solidFill>
                  <a:schemeClr val="bg1"/>
                </a:solidFill>
              </a:defRPr>
            </a:lvl1pPr>
          </a:lstStyle>
          <a:p>
            <a:r>
              <a:rPr lang="en-US"/>
              <a:t>Detroit Economic Growth Corporation</a:t>
            </a:r>
          </a:p>
        </p:txBody>
      </p:sp>
      <p:sp>
        <p:nvSpPr>
          <p:cNvPr id="10" name="Slide Number Placeholder 9">
            <a:extLst>
              <a:ext uri="{FF2B5EF4-FFF2-40B4-BE49-F238E27FC236}">
                <a16:creationId xmlns:a16="http://schemas.microsoft.com/office/drawing/2014/main" id="{296CFCE7-8359-460A-85CD-6B1B1CF3F110}"/>
              </a:ext>
            </a:extLst>
          </p:cNvPr>
          <p:cNvSpPr>
            <a:spLocks noGrp="1"/>
          </p:cNvSpPr>
          <p:nvPr>
            <p:ph type="sldNum" sz="quarter" idx="12"/>
          </p:nvPr>
        </p:nvSpPr>
        <p:spPr/>
        <p:txBody>
          <a:bodyPr/>
          <a:lstStyle>
            <a:lvl1pPr>
              <a:defRPr baseline="30000">
                <a:solidFill>
                  <a:schemeClr val="bg1"/>
                </a:solidFill>
              </a:defRPr>
            </a:lvl1pPr>
          </a:lstStyle>
          <a:p>
            <a:fld id="{5C2B414C-DA30-D944-BF2B-85DF198CBB14}" type="slidenum">
              <a:rPr lang="en-US" smtClean="0"/>
              <a:pPr/>
              <a:t>‹#›</a:t>
            </a:fld>
            <a:endParaRPr lang="en-US"/>
          </a:p>
        </p:txBody>
      </p:sp>
    </p:spTree>
    <p:extLst>
      <p:ext uri="{BB962C8B-B14F-4D97-AF65-F5344CB8AC3E}">
        <p14:creationId xmlns:p14="http://schemas.microsoft.com/office/powerpoint/2010/main" val="3480468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ral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1704398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ral_Intro_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Text Placeholder 4">
            <a:extLst>
              <a:ext uri="{FF2B5EF4-FFF2-40B4-BE49-F238E27FC236}">
                <a16:creationId xmlns:a16="http://schemas.microsoft.com/office/drawing/2014/main" id="{9F383112-A8BC-4B98-BF42-6871DEA98980}"/>
              </a:ext>
            </a:extLst>
          </p:cNvPr>
          <p:cNvSpPr>
            <a:spLocks noGrp="1"/>
          </p:cNvSpPr>
          <p:nvPr>
            <p:ph type="body" sz="quarter" idx="15"/>
          </p:nvPr>
        </p:nvSpPr>
        <p:spPr>
          <a:xfrm>
            <a:off x="6227128" y="3346452"/>
            <a:ext cx="3412173" cy="3168931"/>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2483210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ral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6"/>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4"/>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18" name="Text Placeholder 3">
            <a:extLst>
              <a:ext uri="{FF2B5EF4-FFF2-40B4-BE49-F238E27FC236}">
                <a16:creationId xmlns:a16="http://schemas.microsoft.com/office/drawing/2014/main" id="{5276887C-0BE7-4E8D-8FE8-8DA1599F45CB}"/>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6" name="Text Placeholder 3">
            <a:extLst>
              <a:ext uri="{FF2B5EF4-FFF2-40B4-BE49-F238E27FC236}">
                <a16:creationId xmlns:a16="http://schemas.microsoft.com/office/drawing/2014/main" id="{E62071D9-72C5-424D-97D3-68CA839BC695}"/>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149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ral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Content Placeholder 2">
            <a:extLst>
              <a:ext uri="{FF2B5EF4-FFF2-40B4-BE49-F238E27FC236}">
                <a16:creationId xmlns:a16="http://schemas.microsoft.com/office/drawing/2014/main" id="{CF67602D-687B-4F1E-AEEC-B1283BB0399F}"/>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C629BFB-9CC0-4287-8234-EC3964EC925D}"/>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05A6974-7D32-441C-BA21-46EAC1D70FA1}"/>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156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ral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4"/>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3DCC7C92-DE1F-4D5A-A09C-CE908AF5CDE8}"/>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21A2F89B-9B68-41BD-B7D9-EC132B55F63A}"/>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B31F531-6001-438E-A317-7846C58ECC5C}"/>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3D8040C8-834D-4B30-BF13-C1870C5C9ABD}"/>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043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ral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cxnSp>
        <p:nvCxnSpPr>
          <p:cNvPr id="19" name="Straight Connector 18">
            <a:extLst>
              <a:ext uri="{FF2B5EF4-FFF2-40B4-BE49-F238E27FC236}">
                <a16:creationId xmlns:a16="http://schemas.microsoft.com/office/drawing/2014/main" id="{8EA3BB5D-91B9-4AF2-A420-C9B1AC3C2683}"/>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Tree>
    <p:extLst>
      <p:ext uri="{BB962C8B-B14F-4D97-AF65-F5344CB8AC3E}">
        <p14:creationId xmlns:p14="http://schemas.microsoft.com/office/powerpoint/2010/main" val="5989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ral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4"/>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3DCC7C92-DE1F-4D5A-A09C-CE908AF5CDE8}"/>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21A2F89B-9B68-41BD-B7D9-EC132B55F63A}"/>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B31F531-6001-438E-A317-7846C58ECC5C}"/>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3D8040C8-834D-4B30-BF13-C1870C5C9ABD}"/>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386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ral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6"/>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4"/>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3566928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tGreen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5170236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tGreen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3230792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tGreen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5"/>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B5CC86E4-7D2C-4E9E-98A7-CC491677228E}"/>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61B20AB8-CE04-44D5-9D83-F621690E63A7}"/>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412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tGreen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AB8F209F-9235-4EEB-9695-C4B268EAB8C3}"/>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0073610D-9C3F-4732-9D8C-131675662E66}"/>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F89E25F7-2F99-4B83-A735-DAA759F169BA}"/>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3213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tGreen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8AC545E7-AE39-4094-A287-A6CFCD7AC037}"/>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53B2B5F0-7ED8-4111-A604-3F3B234FA2C2}"/>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6C110F9B-5F9C-4934-894D-2CD1739E0FBC}"/>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1EB25964-D2C7-4BD6-ACBC-43C9680D6775}"/>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3618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tGreen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D2820AED-085B-43E2-8380-AFCBC7F72B94}"/>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0701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tGreen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5"/>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2329349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idGreen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1981029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idGreen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31149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ral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cxnSp>
        <p:nvCxnSpPr>
          <p:cNvPr id="19" name="Straight Connector 18">
            <a:extLst>
              <a:ext uri="{FF2B5EF4-FFF2-40B4-BE49-F238E27FC236}">
                <a16:creationId xmlns:a16="http://schemas.microsoft.com/office/drawing/2014/main" id="{8EA3BB5D-91B9-4AF2-A420-C9B1AC3C2683}"/>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Tree>
    <p:extLst>
      <p:ext uri="{BB962C8B-B14F-4D97-AF65-F5344CB8AC3E}">
        <p14:creationId xmlns:p14="http://schemas.microsoft.com/office/powerpoint/2010/main" val="3905660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dGreen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5"/>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40070622-2CF5-4DD2-92BB-B51FD819D32D}"/>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265869E5-A2B4-47F5-ACDA-828CE6630EB6}"/>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8154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idGreen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349F1FBF-5AC1-4303-9610-A991B94BDD01}"/>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0EE6FE9-5B83-425D-9C89-E7BA9D169951}"/>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9F3D2F1-D215-48F1-A5F6-040267B80CDD}"/>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421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idGreen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99A1CA75-AEA7-4ED7-B8CD-3B931A5FF245}"/>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8EDA1B3F-3B1F-4238-9CE2-81471FF1E680}"/>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37BB953B-C017-4F84-8C85-CEEF1BE4781F}"/>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5"/>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81A6A670-6670-4B1A-9DF1-4D95229A5DCB}"/>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777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idGreen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75669E6A-E212-4DA4-8911-523E6C00F5A6}"/>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3196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idGreen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5"/>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32019966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kGreen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33283503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kGreen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2145182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kGreen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accent6"/>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tx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7D834DC6-4A22-420F-A8D9-AB9FBE7F59DE}"/>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54EAC3DA-5083-4737-BDC4-4ED0C3EB2476}"/>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463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kGreen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2470756C-4A61-4B11-AF38-8AE4DD0982D5}"/>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33FC8BAB-65F3-437F-A30D-6FA73BF47933}"/>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81038E8-B725-49A3-93BF-8E6F47997F9B}"/>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326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kGreen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tx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412C98AB-6D18-49B7-A901-85A262420D31}"/>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3F628C32-4BF6-4AB6-B0E6-34AA1DE082CC}"/>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214DFF9B-F499-4C59-907C-C37FB4F7459E}"/>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accent6"/>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4A5B0E9F-4F22-41CD-916F-D7EF1E41FA44}"/>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93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ral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6"/>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4"/>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3661875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kGreen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F3EE21C8-7E23-4240-B376-2ED5158C7E01}"/>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3122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kGreen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solidFill>
                  <a:schemeClr val="accent5"/>
                </a:solidFill>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accent6"/>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tx2"/>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solidFill>
                  <a:schemeClr val="accent5"/>
                </a:solidFill>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3882998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tBlue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428028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tBlue_Intro_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9" name="Title 8">
            <a:extLst>
              <a:ext uri="{FF2B5EF4-FFF2-40B4-BE49-F238E27FC236}">
                <a16:creationId xmlns:a16="http://schemas.microsoft.com/office/drawing/2014/main" id="{27AE17F4-BDEE-4491-BE16-7356D7839730}"/>
              </a:ext>
            </a:extLst>
          </p:cNvPr>
          <p:cNvSpPr>
            <a:spLocks noGrp="1"/>
          </p:cNvSpPr>
          <p:nvPr>
            <p:ph type="title"/>
          </p:nvPr>
        </p:nvSpPr>
        <p:spPr>
          <a:xfrm>
            <a:off x="6230261" y="1037815"/>
            <a:ext cx="3408829" cy="1663978"/>
          </a:xfrm>
        </p:spPr>
        <p:txBody>
          <a:bodyPr lIns="0" anchor="t">
            <a:normAutofit/>
          </a:bodyPr>
          <a:lstStyle>
            <a:lvl1pPr>
              <a:defRPr baseline="0">
                <a:solidFill>
                  <a:schemeClr val="bg1"/>
                </a:solidFill>
              </a:defRPr>
            </a:lvl1pPr>
          </a:lstStyle>
          <a:p>
            <a:r>
              <a:rPr lang="en-US"/>
              <a:t>Click to edit Master title style</a:t>
            </a:r>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7" name="Text Placeholder 16">
            <a:extLst>
              <a:ext uri="{FF2B5EF4-FFF2-40B4-BE49-F238E27FC236}">
                <a16:creationId xmlns:a16="http://schemas.microsoft.com/office/drawing/2014/main" id="{90A99790-801B-40C7-8CD0-B37676782207}"/>
              </a:ext>
            </a:extLst>
          </p:cNvPr>
          <p:cNvSpPr>
            <a:spLocks noGrp="1"/>
          </p:cNvSpPr>
          <p:nvPr>
            <p:ph type="body" sz="quarter" idx="12" hasCustomPrompt="1"/>
          </p:nvPr>
        </p:nvSpPr>
        <p:spPr>
          <a:xfrm>
            <a:off x="6230259" y="310890"/>
            <a:ext cx="3408829"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2" name="Rectangle 1">
            <a:extLst>
              <a:ext uri="{FF2B5EF4-FFF2-40B4-BE49-F238E27FC236}">
                <a16:creationId xmlns:a16="http://schemas.microsoft.com/office/drawing/2014/main" id="{3EF97D92-0954-4F03-A2C0-F0AB1AB1A8FB}"/>
              </a:ext>
            </a:extLst>
          </p:cNvPr>
          <p:cNvSpPr/>
          <p:nvPr userDrawn="1"/>
        </p:nvSpPr>
        <p:spPr>
          <a:xfrm>
            <a:off x="6227796" y="2952302"/>
            <a:ext cx="251460" cy="55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Text Placeholder 3">
            <a:extLst>
              <a:ext uri="{FF2B5EF4-FFF2-40B4-BE49-F238E27FC236}">
                <a16:creationId xmlns:a16="http://schemas.microsoft.com/office/drawing/2014/main" id="{FD1068F2-F828-42CE-9696-21E2CA39091F}"/>
              </a:ext>
            </a:extLst>
          </p:cNvPr>
          <p:cNvSpPr>
            <a:spLocks noGrp="1"/>
          </p:cNvSpPr>
          <p:nvPr>
            <p:ph type="body" sz="quarter" idx="13"/>
          </p:nvPr>
        </p:nvSpPr>
        <p:spPr>
          <a:xfrm>
            <a:off x="6230261" y="3347053"/>
            <a:ext cx="3409040" cy="3167608"/>
          </a:xfrm>
        </p:spPr>
        <p:txBody>
          <a:bodyPr lIns="0">
            <a:normAutofit/>
          </a:bodyPr>
          <a:lstStyle>
            <a:lvl1pPr>
              <a:defRPr sz="990" spc="0" baseline="0">
                <a:solidFill>
                  <a:schemeClr val="bg1"/>
                </a:solidFill>
              </a:defRPr>
            </a:lvl1pPr>
            <a:lvl2pPr>
              <a:defRPr sz="990" spc="0" baseline="0">
                <a:solidFill>
                  <a:schemeClr val="bg1"/>
                </a:solidFill>
              </a:defRPr>
            </a:lvl2pPr>
            <a:lvl3pPr>
              <a:defRPr sz="990" spc="0" baseline="0">
                <a:solidFill>
                  <a:schemeClr val="bg1"/>
                </a:solidFill>
              </a:defRPr>
            </a:lvl3pPr>
            <a:lvl4pPr>
              <a:defRPr sz="990" spc="0" baseline="0">
                <a:solidFill>
                  <a:schemeClr val="bg1"/>
                </a:solidFill>
              </a:defRPr>
            </a:lvl4pPr>
            <a:lvl5pPr>
              <a:defRPr sz="990"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98A36743-1AE2-44CD-9ABB-74D2BB236A6B}"/>
              </a:ext>
            </a:extLst>
          </p:cNvPr>
          <p:cNvSpPr>
            <a:spLocks noGrp="1"/>
          </p:cNvSpPr>
          <p:nvPr>
            <p:ph type="pic" sz="quarter" idx="14" hasCustomPrompt="1"/>
          </p:nvPr>
        </p:nvSpPr>
        <p:spPr>
          <a:xfrm>
            <a:off x="1747" y="0"/>
            <a:ext cx="5834221" cy="5540456"/>
          </a:xfrm>
        </p:spPr>
        <p:txBody>
          <a:bodyPr/>
          <a:lstStyle>
            <a:lvl1pPr marL="0" indent="0">
              <a:buNone/>
              <a:defRPr spc="0" baseline="0">
                <a:solidFill>
                  <a:schemeClr val="bg1"/>
                </a:solidFill>
              </a:defRPr>
            </a:lvl1pPr>
          </a:lstStyle>
          <a:p>
            <a:r>
              <a:rPr lang="en-US"/>
              <a:t>Click to insert an image</a:t>
            </a:r>
          </a:p>
        </p:txBody>
      </p:sp>
    </p:spTree>
    <p:extLst>
      <p:ext uri="{BB962C8B-B14F-4D97-AF65-F5344CB8AC3E}">
        <p14:creationId xmlns:p14="http://schemas.microsoft.com/office/powerpoint/2010/main" val="28747466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tBlue_SmallImg_2-Col_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0C24148-6DC9-409C-9368-FB66A5656C21}"/>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itle 8">
            <a:extLst>
              <a:ext uri="{FF2B5EF4-FFF2-40B4-BE49-F238E27FC236}">
                <a16:creationId xmlns:a16="http://schemas.microsoft.com/office/drawing/2014/main" id="{50EAE10F-C41C-4217-A118-19FC65B7AC57}"/>
              </a:ext>
            </a:extLst>
          </p:cNvPr>
          <p:cNvSpPr>
            <a:spLocks noGrp="1"/>
          </p:cNvSpPr>
          <p:nvPr>
            <p:ph type="title"/>
          </p:nvPr>
        </p:nvSpPr>
        <p:spPr>
          <a:xfrm>
            <a:off x="2832271" y="1037815"/>
            <a:ext cx="3179970" cy="1663978"/>
          </a:xfrm>
        </p:spPr>
        <p:txBody>
          <a:bodyPr lIns="0" anchor="t">
            <a:normAutofit/>
          </a:bodyPr>
          <a:lstStyle>
            <a:lvl1pPr>
              <a:defRPr baseline="0">
                <a:solidFill>
                  <a:schemeClr val="tx2"/>
                </a:solidFill>
              </a:defRPr>
            </a:lvl1pPr>
          </a:lstStyle>
          <a:p>
            <a:r>
              <a:rPr lang="en-US"/>
              <a:t>Click to edit Master title style</a:t>
            </a:r>
          </a:p>
        </p:txBody>
      </p:sp>
      <p:sp>
        <p:nvSpPr>
          <p:cNvPr id="12" name="Text Placeholder 16">
            <a:extLst>
              <a:ext uri="{FF2B5EF4-FFF2-40B4-BE49-F238E27FC236}">
                <a16:creationId xmlns:a16="http://schemas.microsoft.com/office/drawing/2014/main" id="{3C05D697-83AC-470B-BD02-FCB5D46D254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5"/>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Rectangle 12">
            <a:extLst>
              <a:ext uri="{FF2B5EF4-FFF2-40B4-BE49-F238E27FC236}">
                <a16:creationId xmlns:a16="http://schemas.microsoft.com/office/drawing/2014/main" id="{69A47293-A8EB-473F-8A67-FEC8E7A86A78}"/>
              </a:ext>
            </a:extLst>
          </p:cNvPr>
          <p:cNvSpPr/>
          <p:nvPr userDrawn="1"/>
        </p:nvSpPr>
        <p:spPr>
          <a:xfrm>
            <a:off x="2829806" y="2952302"/>
            <a:ext cx="251460" cy="552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solidFill>
                <a:schemeClr val="tx2"/>
              </a:solidFill>
            </a:endParaRPr>
          </a:p>
        </p:txBody>
      </p:sp>
      <p:sp>
        <p:nvSpPr>
          <p:cNvPr id="14" name="Text Placeholder 3">
            <a:extLst>
              <a:ext uri="{FF2B5EF4-FFF2-40B4-BE49-F238E27FC236}">
                <a16:creationId xmlns:a16="http://schemas.microsoft.com/office/drawing/2014/main" id="{1FEEB203-7150-4132-BFDE-EFF689CA9FF4}"/>
              </a:ext>
            </a:extLst>
          </p:cNvPr>
          <p:cNvSpPr>
            <a:spLocks noGrp="1"/>
          </p:cNvSpPr>
          <p:nvPr>
            <p:ph type="body" sz="quarter" idx="13"/>
          </p:nvPr>
        </p:nvSpPr>
        <p:spPr>
          <a:xfrm>
            <a:off x="2832271" y="3347053"/>
            <a:ext cx="3180167" cy="3167608"/>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4DCF49B-B5D3-433F-A0E8-AAE904BFD264}"/>
              </a:ext>
            </a:extLst>
          </p:cNvPr>
          <p:cNvSpPr>
            <a:spLocks noGrp="1"/>
          </p:cNvSpPr>
          <p:nvPr>
            <p:ph type="ftr" sz="quarter" idx="14"/>
          </p:nvPr>
        </p:nvSpPr>
        <p:spPr/>
        <p:txBody>
          <a:bodyPr/>
          <a:lstStyle>
            <a:lvl1pPr>
              <a:defRPr baseline="30000">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E56BE1FF-5BCC-4A96-ACD2-B8E860B001B0}"/>
              </a:ext>
            </a:extLst>
          </p:cNvPr>
          <p:cNvSpPr>
            <a:spLocks noGrp="1"/>
          </p:cNvSpPr>
          <p:nvPr>
            <p:ph type="sldNum" sz="quarter" idx="15"/>
          </p:nvPr>
        </p:nvSpPr>
        <p:spPr/>
        <p:txBody>
          <a:bodyPr/>
          <a:lstStyle/>
          <a:p>
            <a:fld id="{5C2B414C-DA30-D944-BF2B-85DF198CBB14}" type="slidenum">
              <a:rPr lang="en-US" smtClean="0"/>
              <a:pPr/>
              <a:t>‹#›</a:t>
            </a:fld>
            <a:endParaRPr lang="en-US"/>
          </a:p>
        </p:txBody>
      </p:sp>
      <p:sp>
        <p:nvSpPr>
          <p:cNvPr id="21" name="Picture Placeholder 20">
            <a:extLst>
              <a:ext uri="{FF2B5EF4-FFF2-40B4-BE49-F238E27FC236}">
                <a16:creationId xmlns:a16="http://schemas.microsoft.com/office/drawing/2014/main" id="{6CF22FF8-26C7-46A3-B404-6B0449DF2FC8}"/>
              </a:ext>
            </a:extLst>
          </p:cNvPr>
          <p:cNvSpPr>
            <a:spLocks noGrp="1"/>
          </p:cNvSpPr>
          <p:nvPr>
            <p:ph type="pic" sz="quarter" idx="17" hasCustomPrompt="1"/>
          </p:nvPr>
        </p:nvSpPr>
        <p:spPr>
          <a:xfrm>
            <a:off x="0" y="3443074"/>
            <a:ext cx="2492969" cy="2343975"/>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11" name="Text Placeholder 3">
            <a:extLst>
              <a:ext uri="{FF2B5EF4-FFF2-40B4-BE49-F238E27FC236}">
                <a16:creationId xmlns:a16="http://schemas.microsoft.com/office/drawing/2014/main" id="{4EF4C21F-DC45-4960-87E7-CA914A082488}"/>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tx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6" name="Text Placeholder 3">
            <a:extLst>
              <a:ext uri="{FF2B5EF4-FFF2-40B4-BE49-F238E27FC236}">
                <a16:creationId xmlns:a16="http://schemas.microsoft.com/office/drawing/2014/main" id="{D31A9209-844D-44F5-8E0D-7785C81DF115}"/>
              </a:ext>
            </a:extLst>
          </p:cNvPr>
          <p:cNvSpPr>
            <a:spLocks noGrp="1"/>
          </p:cNvSpPr>
          <p:nvPr>
            <p:ph type="body" sz="quarter" idx="18"/>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78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tBlue_3-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37AAAE-9AAD-4B02-8CF2-DC357F0F37F3}"/>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7" name="Rectangle 6">
            <a:extLst>
              <a:ext uri="{FF2B5EF4-FFF2-40B4-BE49-F238E27FC236}">
                <a16:creationId xmlns:a16="http://schemas.microsoft.com/office/drawing/2014/main" id="{024D12C0-EBCC-46FD-9BFC-E210001CCFF7}"/>
              </a:ext>
            </a:extLst>
          </p:cNvPr>
          <p:cNvSpPr/>
          <p:nvPr userDrawn="1"/>
        </p:nvSpPr>
        <p:spPr>
          <a:xfrm>
            <a:off x="1981938" y="1"/>
            <a:ext cx="8075206" cy="7772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686F199-D2AF-4D68-86E8-64BC88C8FCCE}"/>
              </a:ext>
            </a:extLst>
          </p:cNvPr>
          <p:cNvSpPr>
            <a:spLocks noGrp="1"/>
          </p:cNvSpPr>
          <p:nvPr>
            <p:ph type="ftr" sz="quarter" idx="10"/>
          </p:nvPr>
        </p:nvSpPr>
        <p:spPr/>
        <p:txBody>
          <a:bodyPr/>
          <a:lstStyle>
            <a:lvl1pPr>
              <a:defRPr baseline="30000">
                <a:solidFill>
                  <a:schemeClr val="bg1"/>
                </a:solidFill>
              </a:defRPr>
            </a:lvl1pPr>
          </a:lstStyle>
          <a:p>
            <a:r>
              <a:rPr lang="en-US"/>
              <a:t>Detroit Economic Growth Corporation</a:t>
            </a:r>
          </a:p>
        </p:txBody>
      </p:sp>
      <p:sp>
        <p:nvSpPr>
          <p:cNvPr id="8" name="Slide Number Placeholder 7">
            <a:extLst>
              <a:ext uri="{FF2B5EF4-FFF2-40B4-BE49-F238E27FC236}">
                <a16:creationId xmlns:a16="http://schemas.microsoft.com/office/drawing/2014/main" id="{8134FDAC-899A-4B23-90AB-961035B1E582}"/>
              </a:ext>
            </a:extLst>
          </p:cNvPr>
          <p:cNvSpPr>
            <a:spLocks noGrp="1"/>
          </p:cNvSpPr>
          <p:nvPr>
            <p:ph type="sldNum" sz="quarter" idx="11"/>
          </p:nvPr>
        </p:nvSpPr>
        <p:spPr/>
        <p:txBody>
          <a:bodyPr/>
          <a:lstStyle>
            <a:lvl1pPr>
              <a:defRPr baseline="30000">
                <a:solidFill>
                  <a:schemeClr val="bg1"/>
                </a:solidFill>
              </a:defRPr>
            </a:lvl1pPr>
          </a:lstStyle>
          <a:p>
            <a:fld id="{5C2B414C-DA30-D944-BF2B-85DF198CBB14}" type="slidenum">
              <a:rPr lang="en-US" smtClean="0"/>
              <a:pPr/>
              <a:t>‹#›</a:t>
            </a:fld>
            <a:endParaRPr lang="en-US"/>
          </a:p>
        </p:txBody>
      </p:sp>
      <p:sp>
        <p:nvSpPr>
          <p:cNvPr id="10" name="Text Placeholder 16">
            <a:extLst>
              <a:ext uri="{FF2B5EF4-FFF2-40B4-BE49-F238E27FC236}">
                <a16:creationId xmlns:a16="http://schemas.microsoft.com/office/drawing/2014/main" id="{2A60D41E-0095-4982-A984-61396738FF59}"/>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bg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2" name="Content Placeholder 2">
            <a:extLst>
              <a:ext uri="{FF2B5EF4-FFF2-40B4-BE49-F238E27FC236}">
                <a16:creationId xmlns:a16="http://schemas.microsoft.com/office/drawing/2014/main" id="{C8D7E044-2B12-4807-BDB8-C0AC85CEBD0B}"/>
              </a:ext>
            </a:extLst>
          </p:cNvPr>
          <p:cNvSpPr>
            <a:spLocks noGrp="1"/>
          </p:cNvSpPr>
          <p:nvPr>
            <p:ph sz="quarter" idx="16"/>
          </p:nvPr>
        </p:nvSpPr>
        <p:spPr>
          <a:xfrm>
            <a:off x="2832270"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EA9FD97D-0C44-4353-B589-4D7D64C8AE22}"/>
              </a:ext>
            </a:extLst>
          </p:cNvPr>
          <p:cNvSpPr>
            <a:spLocks noGrp="1"/>
          </p:cNvSpPr>
          <p:nvPr>
            <p:ph sz="quarter" idx="17"/>
          </p:nvPr>
        </p:nvSpPr>
        <p:spPr>
          <a:xfrm>
            <a:off x="5173207"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81F824B-434C-4D2A-AAA1-4736F0CC0652}"/>
              </a:ext>
            </a:extLst>
          </p:cNvPr>
          <p:cNvSpPr>
            <a:spLocks noGrp="1"/>
          </p:cNvSpPr>
          <p:nvPr>
            <p:ph sz="quarter" idx="18"/>
          </p:nvPr>
        </p:nvSpPr>
        <p:spPr>
          <a:xfrm>
            <a:off x="7514144" y="1227771"/>
            <a:ext cx="2092147" cy="5287612"/>
          </a:xfrm>
        </p:spPr>
        <p:txBody>
          <a:bodyPr lIns="0">
            <a:normAutofit/>
          </a:bodyPr>
          <a:lstStyle>
            <a:lvl1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1pPr>
            <a:lvl2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2pPr>
            <a:lvl3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3pPr>
            <a:lvl4pPr>
              <a:defRPr lang="en-US" sz="990" b="0" i="0" kern="1200" spc="0" baseline="0" dirty="0" smtClean="0">
                <a:solidFill>
                  <a:schemeClr val="bg1"/>
                </a:solidFill>
                <a:latin typeface="Arial" panose="020B0604020202020204" pitchFamily="34" charset="0"/>
                <a:ea typeface="+mn-ea"/>
                <a:cs typeface="Arial" panose="020B0604020202020204" pitchFamily="34" charset="0"/>
              </a:defRPr>
            </a:lvl4pPr>
            <a:lvl5pPr>
              <a:defRPr lang="en-US" sz="990" b="0" i="0" kern="1200" spc="0" baseline="0" dirty="0">
                <a:solidFill>
                  <a:schemeClr val="bg1"/>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985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tBlue_BigImg_2-Col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8A2C1-F259-45D1-90EA-0AB99409809C}"/>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Text Placeholder 16">
            <a:extLst>
              <a:ext uri="{FF2B5EF4-FFF2-40B4-BE49-F238E27FC236}">
                <a16:creationId xmlns:a16="http://schemas.microsoft.com/office/drawing/2014/main" id="{213577E3-41A2-4540-A781-CB3DAEAE0AC6}"/>
              </a:ext>
            </a:extLst>
          </p:cNvPr>
          <p:cNvSpPr>
            <a:spLocks noGrp="1"/>
          </p:cNvSpPr>
          <p:nvPr>
            <p:ph type="body" sz="quarter" idx="12" hasCustomPrompt="1"/>
          </p:nvPr>
        </p:nvSpPr>
        <p:spPr>
          <a:xfrm>
            <a:off x="2832269" y="310890"/>
            <a:ext cx="6774022" cy="229422"/>
          </a:xfrm>
        </p:spPr>
        <p:txBody>
          <a:bodyPr wrap="square" lIns="0">
            <a:spAutoFit/>
          </a:bodyPr>
          <a:lstStyle>
            <a:lvl1pPr marL="0" indent="0">
              <a:buNone/>
              <a:defRPr sz="990" b="0" cap="all" spc="0" baseline="0">
                <a:solidFill>
                  <a:schemeClr val="accent5"/>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13" name="Footer Placeholder 4">
            <a:extLst>
              <a:ext uri="{FF2B5EF4-FFF2-40B4-BE49-F238E27FC236}">
                <a16:creationId xmlns:a16="http://schemas.microsoft.com/office/drawing/2014/main" id="{08F9391A-9639-46C0-BBD9-8F40950CE05D}"/>
              </a:ext>
            </a:extLst>
          </p:cNvPr>
          <p:cNvSpPr>
            <a:spLocks noGrp="1"/>
          </p:cNvSpPr>
          <p:nvPr>
            <p:ph type="ftr" sz="quarter" idx="14"/>
          </p:nvPr>
        </p:nvSpPr>
        <p:spPr>
          <a:xfrm>
            <a:off x="280114" y="6845453"/>
            <a:ext cx="1701824" cy="532617"/>
          </a:xfrm>
        </p:spPr>
        <p:txBody>
          <a:bodyPr/>
          <a:lstStyle>
            <a:lvl1pPr>
              <a:defRPr baseline="30000">
                <a:solidFill>
                  <a:schemeClr val="bg1"/>
                </a:solidFill>
              </a:defRPr>
            </a:lvl1pPr>
          </a:lstStyle>
          <a:p>
            <a:r>
              <a:rPr lang="en-US"/>
              <a:t>Detroit Economic Growth Corporation</a:t>
            </a:r>
          </a:p>
        </p:txBody>
      </p:sp>
      <p:sp>
        <p:nvSpPr>
          <p:cNvPr id="16" name="Picture Placeholder 20">
            <a:extLst>
              <a:ext uri="{FF2B5EF4-FFF2-40B4-BE49-F238E27FC236}">
                <a16:creationId xmlns:a16="http://schemas.microsoft.com/office/drawing/2014/main" id="{45B6E431-0DD2-4238-A776-076B44E06E7F}"/>
              </a:ext>
            </a:extLst>
          </p:cNvPr>
          <p:cNvSpPr>
            <a:spLocks noGrp="1"/>
          </p:cNvSpPr>
          <p:nvPr>
            <p:ph type="pic" sz="quarter" idx="17" hasCustomPrompt="1"/>
          </p:nvPr>
        </p:nvSpPr>
        <p:spPr>
          <a:xfrm>
            <a:off x="1" y="1197252"/>
            <a:ext cx="2268490" cy="5317407"/>
          </a:xfrm>
        </p:spPr>
        <p:txBody>
          <a:bodyPr>
            <a:normAutofit/>
          </a:bodyPr>
          <a:lstStyle>
            <a:lvl1pPr marL="0" indent="0">
              <a:buNone/>
              <a:defRPr lang="en-US" sz="1980" b="0" i="0" kern="1200" spc="0" baseline="0" dirty="0">
                <a:solidFill>
                  <a:schemeClr val="bg1"/>
                </a:solidFill>
                <a:latin typeface="Arial" panose="020B0604020202020204" pitchFamily="34" charset="0"/>
                <a:ea typeface="+mn-ea"/>
                <a:cs typeface="Arial" panose="020B0604020202020204" pitchFamily="34" charset="0"/>
              </a:defRPr>
            </a:lvl1pPr>
          </a:lstStyle>
          <a:p>
            <a:r>
              <a:rPr lang="en-US"/>
              <a:t>Click to insert an image</a:t>
            </a:r>
          </a:p>
        </p:txBody>
      </p:sp>
      <p:sp>
        <p:nvSpPr>
          <p:cNvPr id="4" name="Slide Number Placeholder 3">
            <a:extLst>
              <a:ext uri="{FF2B5EF4-FFF2-40B4-BE49-F238E27FC236}">
                <a16:creationId xmlns:a16="http://schemas.microsoft.com/office/drawing/2014/main" id="{C9CC4F56-5707-4236-97DF-B718805E209C}"/>
              </a:ext>
            </a:extLst>
          </p:cNvPr>
          <p:cNvSpPr>
            <a:spLocks noGrp="1"/>
          </p:cNvSpPr>
          <p:nvPr>
            <p:ph type="sldNum" sz="quarter" idx="18"/>
          </p:nvPr>
        </p:nvSpPr>
        <p:spPr/>
        <p:txBody>
          <a:bodyPr/>
          <a:lstStyle/>
          <a:p>
            <a:fld id="{5C2B414C-DA30-D944-BF2B-85DF198CBB14}" type="slidenum">
              <a:rPr lang="en-US" smtClean="0"/>
              <a:pPr/>
              <a:t>‹#›</a:t>
            </a:fld>
            <a:endParaRPr lang="en-US"/>
          </a:p>
        </p:txBody>
      </p:sp>
      <p:sp>
        <p:nvSpPr>
          <p:cNvPr id="12" name="Text Placeholder 3">
            <a:extLst>
              <a:ext uri="{FF2B5EF4-FFF2-40B4-BE49-F238E27FC236}">
                <a16:creationId xmlns:a16="http://schemas.microsoft.com/office/drawing/2014/main" id="{058139FE-7DAC-4E42-B143-F75536C7A818}"/>
              </a:ext>
            </a:extLst>
          </p:cNvPr>
          <p:cNvSpPr>
            <a:spLocks noGrp="1"/>
          </p:cNvSpPr>
          <p:nvPr>
            <p:ph type="body" sz="quarter" idx="16"/>
          </p:nvPr>
        </p:nvSpPr>
        <p:spPr>
          <a:xfrm>
            <a:off x="6211441"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tx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4" name="Text Placeholder 3">
            <a:extLst>
              <a:ext uri="{FF2B5EF4-FFF2-40B4-BE49-F238E27FC236}">
                <a16:creationId xmlns:a16="http://schemas.microsoft.com/office/drawing/2014/main" id="{2453BCCF-00CA-499D-83C9-D06724009F90}"/>
              </a:ext>
            </a:extLst>
          </p:cNvPr>
          <p:cNvSpPr>
            <a:spLocks noGrp="1"/>
          </p:cNvSpPr>
          <p:nvPr>
            <p:ph type="body" sz="quarter" idx="21"/>
          </p:nvPr>
        </p:nvSpPr>
        <p:spPr>
          <a:xfrm>
            <a:off x="6211441"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DF72F6C-EB62-4391-92E0-8BFBEB843B86}"/>
              </a:ext>
            </a:extLst>
          </p:cNvPr>
          <p:cNvSpPr>
            <a:spLocks noGrp="1"/>
          </p:cNvSpPr>
          <p:nvPr>
            <p:ph type="body" sz="quarter" idx="22"/>
          </p:nvPr>
        </p:nvSpPr>
        <p:spPr>
          <a:xfrm>
            <a:off x="2832270" y="1197254"/>
            <a:ext cx="3180167" cy="601582"/>
          </a:xfrm>
        </p:spPr>
        <p:txBody>
          <a:bodyPr lIns="0" anchor="b">
            <a:normAutofit/>
          </a:bodyPr>
          <a:lstStyle>
            <a:lvl1pPr marL="0" marR="0" indent="0" algn="l" defTabSz="502920" rtl="0" eaLnBrk="1" fontAlgn="auto" latinLnBrk="0" hangingPunct="1">
              <a:lnSpc>
                <a:spcPct val="90000"/>
              </a:lnSpc>
              <a:spcBef>
                <a:spcPts val="660"/>
              </a:spcBef>
              <a:spcAft>
                <a:spcPts val="0"/>
              </a:spcAft>
              <a:buClrTx/>
              <a:buSzTx/>
              <a:buFont typeface="Wingdings" charset="2"/>
              <a:buNone/>
              <a:tabLst/>
              <a:defRPr sz="990" b="1" spc="0" baseline="0">
                <a:solidFill>
                  <a:schemeClr val="tx2"/>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marL="0" marR="0" lvl="0" indent="0" algn="l" defTabSz="502920" rtl="0" eaLnBrk="1" fontAlgn="auto" latinLnBrk="0" hangingPunct="1">
              <a:lnSpc>
                <a:spcPct val="90000"/>
              </a:lnSpc>
              <a:spcBef>
                <a:spcPts val="660"/>
              </a:spcBef>
              <a:spcAft>
                <a:spcPts val="0"/>
              </a:spcAft>
              <a:buClrTx/>
              <a:buSzTx/>
              <a:buFont typeface="Wingdings" charset="2"/>
              <a:buNone/>
              <a:tabLst/>
              <a:defRPr/>
            </a:pPr>
            <a:r>
              <a:rPr lang="en-US"/>
              <a:t>Edit Master text styles</a:t>
            </a:r>
          </a:p>
        </p:txBody>
      </p:sp>
      <p:sp>
        <p:nvSpPr>
          <p:cNvPr id="17" name="Text Placeholder 3">
            <a:extLst>
              <a:ext uri="{FF2B5EF4-FFF2-40B4-BE49-F238E27FC236}">
                <a16:creationId xmlns:a16="http://schemas.microsoft.com/office/drawing/2014/main" id="{67C08C0E-F6E2-448A-A830-619EAF20D4B6}"/>
              </a:ext>
            </a:extLst>
          </p:cNvPr>
          <p:cNvSpPr>
            <a:spLocks noGrp="1"/>
          </p:cNvSpPr>
          <p:nvPr>
            <p:ph type="body" sz="quarter" idx="23"/>
          </p:nvPr>
        </p:nvSpPr>
        <p:spPr>
          <a:xfrm>
            <a:off x="2832270" y="1869805"/>
            <a:ext cx="3180167" cy="4644856"/>
          </a:xfrm>
        </p:spPr>
        <p:txBody>
          <a:bodyPr lIns="0">
            <a:normAutofit/>
          </a:bodyPr>
          <a:lstStyle>
            <a:lvl1pPr>
              <a:defRPr sz="990" spc="0" baseline="0">
                <a:solidFill>
                  <a:schemeClr val="tx1"/>
                </a:solidFill>
              </a:defRPr>
            </a:lvl1pPr>
            <a:lvl2pPr>
              <a:defRPr sz="990" spc="0" baseline="0">
                <a:solidFill>
                  <a:schemeClr val="tx1"/>
                </a:solidFill>
              </a:defRPr>
            </a:lvl2pPr>
            <a:lvl3pPr>
              <a:defRPr sz="990" spc="0" baseline="0">
                <a:solidFill>
                  <a:schemeClr val="tx1"/>
                </a:solidFill>
              </a:defRPr>
            </a:lvl3pPr>
            <a:lvl4pPr>
              <a:defRPr sz="990" spc="0" baseline="0">
                <a:solidFill>
                  <a:schemeClr val="tx1"/>
                </a:solidFill>
              </a:defRPr>
            </a:lvl4pPr>
            <a:lvl5pPr>
              <a:defRPr sz="990" spc="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58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tBlue_Chart_2-Col_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B576C-FE23-4EA0-89AC-84FEA4775152}"/>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6" name="Rectangle 5">
            <a:extLst>
              <a:ext uri="{FF2B5EF4-FFF2-40B4-BE49-F238E27FC236}">
                <a16:creationId xmlns:a16="http://schemas.microsoft.com/office/drawing/2014/main" id="{FBE3146A-80D4-4CA5-9B11-F45429698BDE}"/>
              </a:ext>
            </a:extLst>
          </p:cNvPr>
          <p:cNvSpPr/>
          <p:nvPr userDrawn="1"/>
        </p:nvSpPr>
        <p:spPr>
          <a:xfrm>
            <a:off x="1981938" y="5698301"/>
            <a:ext cx="8075206" cy="20740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4" name="Footer Placeholder 3">
            <a:extLst>
              <a:ext uri="{FF2B5EF4-FFF2-40B4-BE49-F238E27FC236}">
                <a16:creationId xmlns:a16="http://schemas.microsoft.com/office/drawing/2014/main" id="{0786EF70-2120-4C3B-9E4F-2FB9D888AFAF}"/>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9" name="Slide Number Placeholder 8">
            <a:extLst>
              <a:ext uri="{FF2B5EF4-FFF2-40B4-BE49-F238E27FC236}">
                <a16:creationId xmlns:a16="http://schemas.microsoft.com/office/drawing/2014/main" id="{55F6D6A2-6C3E-496C-B987-5BC472206A1E}"/>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12" name="Title 11">
            <a:extLst>
              <a:ext uri="{FF2B5EF4-FFF2-40B4-BE49-F238E27FC236}">
                <a16:creationId xmlns:a16="http://schemas.microsoft.com/office/drawing/2014/main" id="{0C2CF634-B4B0-4FE3-AFF9-3458FFE53563}"/>
              </a:ext>
            </a:extLst>
          </p:cNvPr>
          <p:cNvSpPr>
            <a:spLocks noGrp="1"/>
          </p:cNvSpPr>
          <p:nvPr>
            <p:ph type="title"/>
          </p:nvPr>
        </p:nvSpPr>
        <p:spPr>
          <a:xfrm>
            <a:off x="2832271" y="5933726"/>
            <a:ext cx="6220290" cy="501328"/>
          </a:xfrm>
        </p:spPr>
        <p:txBody>
          <a:bodyPr lIns="0" anchor="t">
            <a:normAutofit/>
          </a:bodyPr>
          <a:lstStyle>
            <a:lvl1pPr>
              <a:defRPr sz="1650" baseline="0">
                <a:solidFill>
                  <a:schemeClr val="bg1"/>
                </a:solidFill>
                <a:latin typeface="Arial Black" panose="020B0A04020102020204" pitchFamily="34" charset="0"/>
              </a:defRPr>
            </a:lvl1pPr>
          </a:lstStyle>
          <a:p>
            <a:r>
              <a:rPr lang="en-US"/>
              <a:t>Click to edit Master title style</a:t>
            </a:r>
          </a:p>
        </p:txBody>
      </p:sp>
      <p:sp>
        <p:nvSpPr>
          <p:cNvPr id="15" name="Text Placeholder 3">
            <a:extLst>
              <a:ext uri="{FF2B5EF4-FFF2-40B4-BE49-F238E27FC236}">
                <a16:creationId xmlns:a16="http://schemas.microsoft.com/office/drawing/2014/main" id="{773E2635-C0EB-44A8-9FA6-5F8A2711B3C0}"/>
              </a:ext>
            </a:extLst>
          </p:cNvPr>
          <p:cNvSpPr>
            <a:spLocks noGrp="1"/>
          </p:cNvSpPr>
          <p:nvPr>
            <p:ph type="body" sz="quarter" idx="13"/>
          </p:nvPr>
        </p:nvSpPr>
        <p:spPr>
          <a:xfrm>
            <a:off x="2832271" y="6500932"/>
            <a:ext cx="6220290" cy="819565"/>
          </a:xfrm>
        </p:spPr>
        <p:txBody>
          <a:bodyPr lIns="0">
            <a:normAutofit/>
          </a:bodyPr>
          <a:lstStyle>
            <a:lvl1pPr marL="0" indent="0">
              <a:buNone/>
              <a:defRPr sz="1540" spc="0" baseline="0">
                <a:solidFill>
                  <a:schemeClr val="bg1"/>
                </a:solidFill>
              </a:defRPr>
            </a:lvl1pPr>
            <a:lvl2pPr marL="502920" indent="0">
              <a:buNone/>
              <a:defRPr sz="990" spc="0" baseline="0">
                <a:solidFill>
                  <a:schemeClr val="tx1"/>
                </a:solidFill>
              </a:defRPr>
            </a:lvl2pPr>
            <a:lvl3pPr marL="1005840" indent="0">
              <a:buNone/>
              <a:defRPr sz="990" spc="0" baseline="0">
                <a:solidFill>
                  <a:schemeClr val="tx1"/>
                </a:solidFill>
              </a:defRPr>
            </a:lvl3pPr>
            <a:lvl4pPr marL="1508760" indent="0">
              <a:buNone/>
              <a:defRPr sz="990" spc="0" baseline="0">
                <a:solidFill>
                  <a:schemeClr val="tx1"/>
                </a:solidFill>
              </a:defRPr>
            </a:lvl4pPr>
            <a:lvl5pPr marL="2011680" indent="0">
              <a:buNone/>
              <a:defRPr sz="990" spc="0" baseline="0">
                <a:solidFill>
                  <a:schemeClr val="tx1"/>
                </a:solidFill>
              </a:defRPr>
            </a:lvl5pPr>
          </a:lstStyle>
          <a:p>
            <a:pPr lvl="0"/>
            <a:endParaRPr lang="en-US"/>
          </a:p>
        </p:txBody>
      </p:sp>
      <p:sp>
        <p:nvSpPr>
          <p:cNvPr id="17" name="Content Placeholder 16">
            <a:extLst>
              <a:ext uri="{FF2B5EF4-FFF2-40B4-BE49-F238E27FC236}">
                <a16:creationId xmlns:a16="http://schemas.microsoft.com/office/drawing/2014/main" id="{A1F4B170-1987-4806-9D72-215461C1527A}"/>
              </a:ext>
            </a:extLst>
          </p:cNvPr>
          <p:cNvSpPr>
            <a:spLocks noGrp="1"/>
          </p:cNvSpPr>
          <p:nvPr>
            <p:ph sz="quarter" idx="14" hasCustomPrompt="1"/>
          </p:nvPr>
        </p:nvSpPr>
        <p:spPr>
          <a:xfrm>
            <a:off x="2588508"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5" name="Content Placeholder 16">
            <a:extLst>
              <a:ext uri="{FF2B5EF4-FFF2-40B4-BE49-F238E27FC236}">
                <a16:creationId xmlns:a16="http://schemas.microsoft.com/office/drawing/2014/main" id="{024D416E-7DB8-409B-AC96-FE473CC6D22A}"/>
              </a:ext>
            </a:extLst>
          </p:cNvPr>
          <p:cNvSpPr>
            <a:spLocks noGrp="1"/>
          </p:cNvSpPr>
          <p:nvPr>
            <p:ph sz="quarter" idx="15" hasCustomPrompt="1"/>
          </p:nvPr>
        </p:nvSpPr>
        <p:spPr>
          <a:xfrm>
            <a:off x="6420401" y="997938"/>
            <a:ext cx="3218688" cy="4559808"/>
          </a:xfrm>
        </p:spPr>
        <p:txBody>
          <a:bodyPr/>
          <a:lstStyle>
            <a:lvl1pPr marL="0" indent="0">
              <a:buNone/>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a table, chart, smart art, image, or video</a:t>
            </a:r>
          </a:p>
        </p:txBody>
      </p:sp>
      <p:sp>
        <p:nvSpPr>
          <p:cNvPr id="27" name="Text Placeholder 16">
            <a:extLst>
              <a:ext uri="{FF2B5EF4-FFF2-40B4-BE49-F238E27FC236}">
                <a16:creationId xmlns:a16="http://schemas.microsoft.com/office/drawing/2014/main" id="{8CC69EB3-D3D0-49F4-A71F-19C6875ACB43}"/>
              </a:ext>
            </a:extLst>
          </p:cNvPr>
          <p:cNvSpPr>
            <a:spLocks noGrp="1"/>
          </p:cNvSpPr>
          <p:nvPr>
            <p:ph type="body" sz="quarter" idx="12" hasCustomPrompt="1"/>
          </p:nvPr>
        </p:nvSpPr>
        <p:spPr>
          <a:xfrm>
            <a:off x="2588509"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sp>
        <p:nvSpPr>
          <p:cNvPr id="28" name="Text Placeholder 16">
            <a:extLst>
              <a:ext uri="{FF2B5EF4-FFF2-40B4-BE49-F238E27FC236}">
                <a16:creationId xmlns:a16="http://schemas.microsoft.com/office/drawing/2014/main" id="{C4FCFBA0-579B-480C-A213-E6F1FC6CD478}"/>
              </a:ext>
            </a:extLst>
          </p:cNvPr>
          <p:cNvSpPr>
            <a:spLocks noGrp="1"/>
          </p:cNvSpPr>
          <p:nvPr>
            <p:ph type="body" sz="quarter" idx="16" hasCustomPrompt="1"/>
          </p:nvPr>
        </p:nvSpPr>
        <p:spPr>
          <a:xfrm>
            <a:off x="6420401" y="310890"/>
            <a:ext cx="3218688" cy="229422"/>
          </a:xfrm>
        </p:spPr>
        <p:txBody>
          <a:bodyPr wrap="square" lIns="0">
            <a:spAutoFit/>
          </a:bodyPr>
          <a:lstStyle>
            <a:lvl1pPr marL="0" indent="0">
              <a:buNone/>
              <a:defRPr sz="990" b="0" cap="all" spc="0" baseline="0">
                <a:solidFill>
                  <a:schemeClr val="tx1"/>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content title</a:t>
            </a:r>
          </a:p>
        </p:txBody>
      </p:sp>
      <p:cxnSp>
        <p:nvCxnSpPr>
          <p:cNvPr id="13" name="Straight Connector 12">
            <a:extLst>
              <a:ext uri="{FF2B5EF4-FFF2-40B4-BE49-F238E27FC236}">
                <a16:creationId xmlns:a16="http://schemas.microsoft.com/office/drawing/2014/main" id="{23A70434-5442-4853-9BAD-0769FF5F70C1}"/>
              </a:ext>
            </a:extLst>
          </p:cNvPr>
          <p:cNvCxnSpPr>
            <a:cxnSpLocks/>
          </p:cNvCxnSpPr>
          <p:nvPr userDrawn="1"/>
        </p:nvCxnSpPr>
        <p:spPr>
          <a:xfrm>
            <a:off x="6098168" y="418366"/>
            <a:ext cx="0" cy="513938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01986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tBlue_4-Img_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28F7CE-4C47-4C91-8F2F-CDBF60DA137D}"/>
              </a:ext>
            </a:extLst>
          </p:cNvPr>
          <p:cNvSpPr/>
          <p:nvPr userDrawn="1"/>
        </p:nvSpPr>
        <p:spPr>
          <a:xfrm>
            <a:off x="1" y="0"/>
            <a:ext cx="1981937"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5" name="Slide Number Placeholder 4"/>
          <p:cNvSpPr>
            <a:spLocks noGrp="1"/>
          </p:cNvSpPr>
          <p:nvPr>
            <p:ph type="sldNum" sz="quarter" idx="12"/>
          </p:nvPr>
        </p:nvSpPr>
        <p:spPr/>
        <p:txBody>
          <a:bodyPr/>
          <a:lstStyle/>
          <a:p>
            <a:fld id="{5C2B414C-DA30-D944-BF2B-85DF198CBB14}" type="slidenum">
              <a:rPr lang="en-US" smtClean="0"/>
              <a:pPr/>
              <a:t>‹#›</a:t>
            </a:fld>
            <a:endParaRPr lang="en-US"/>
          </a:p>
        </p:txBody>
      </p:sp>
      <p:sp>
        <p:nvSpPr>
          <p:cNvPr id="17" name="Text Placeholder 8"/>
          <p:cNvSpPr>
            <a:spLocks noGrp="1"/>
          </p:cNvSpPr>
          <p:nvPr>
            <p:ph type="body" sz="quarter" idx="13"/>
          </p:nvPr>
        </p:nvSpPr>
        <p:spPr>
          <a:xfrm>
            <a:off x="553732"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9" name="Text Placeholder 8"/>
          <p:cNvSpPr>
            <a:spLocks noGrp="1"/>
          </p:cNvSpPr>
          <p:nvPr>
            <p:ph type="body" sz="quarter" idx="15"/>
          </p:nvPr>
        </p:nvSpPr>
        <p:spPr>
          <a:xfrm>
            <a:off x="2860608" y="5571139"/>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1" name="Text Placeholder 8"/>
          <p:cNvSpPr>
            <a:spLocks noGrp="1"/>
          </p:cNvSpPr>
          <p:nvPr>
            <p:ph type="body" sz="quarter" idx="17"/>
          </p:nvPr>
        </p:nvSpPr>
        <p:spPr>
          <a:xfrm>
            <a:off x="5167484"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23" name="Text Placeholder 8"/>
          <p:cNvSpPr>
            <a:spLocks noGrp="1"/>
          </p:cNvSpPr>
          <p:nvPr>
            <p:ph type="body" sz="quarter" idx="19"/>
          </p:nvPr>
        </p:nvSpPr>
        <p:spPr>
          <a:xfrm>
            <a:off x="7474359" y="5571517"/>
            <a:ext cx="2131933" cy="807990"/>
          </a:xfrm>
        </p:spPr>
        <p:txBody>
          <a:bodyPr>
            <a:normAutofit/>
          </a:bodyPr>
          <a:lstStyle>
            <a:lvl1pPr marL="0" indent="0" algn="ctr">
              <a:buNone/>
              <a:defRPr sz="1760" cap="none" baseline="0">
                <a:latin typeface="+mn-lt"/>
                <a:cs typeface="Arial" panose="020B0604020202020204" pitchFamily="34" charset="0"/>
              </a:defRPr>
            </a:lvl1pPr>
          </a:lstStyle>
          <a:p>
            <a:pPr lvl="0"/>
            <a:r>
              <a:rPr lang="en-US"/>
              <a:t>Edit Master text styles</a:t>
            </a:r>
          </a:p>
        </p:txBody>
      </p:sp>
      <p:sp>
        <p:nvSpPr>
          <p:cNvPr id="13" name="Title 8">
            <a:extLst>
              <a:ext uri="{FF2B5EF4-FFF2-40B4-BE49-F238E27FC236}">
                <a16:creationId xmlns:a16="http://schemas.microsoft.com/office/drawing/2014/main" id="{6B040479-6E78-4000-9E0C-C1A07CA8D004}"/>
              </a:ext>
            </a:extLst>
          </p:cNvPr>
          <p:cNvSpPr>
            <a:spLocks noGrp="1"/>
          </p:cNvSpPr>
          <p:nvPr>
            <p:ph type="title"/>
          </p:nvPr>
        </p:nvSpPr>
        <p:spPr>
          <a:xfrm>
            <a:off x="2832271" y="1037814"/>
            <a:ext cx="6774020" cy="1419109"/>
          </a:xfrm>
        </p:spPr>
        <p:txBody>
          <a:bodyPr lIns="0" anchor="t">
            <a:normAutofit/>
          </a:bodyPr>
          <a:lstStyle>
            <a:lvl1pPr>
              <a:defRPr baseline="0">
                <a:solidFill>
                  <a:schemeClr val="tx2"/>
                </a:solidFill>
              </a:defRPr>
            </a:lvl1pPr>
          </a:lstStyle>
          <a:p>
            <a:r>
              <a:rPr lang="en-US"/>
              <a:t>Click to edit Master title style</a:t>
            </a:r>
          </a:p>
        </p:txBody>
      </p:sp>
      <p:sp>
        <p:nvSpPr>
          <p:cNvPr id="14" name="Text Placeholder 16">
            <a:extLst>
              <a:ext uri="{FF2B5EF4-FFF2-40B4-BE49-F238E27FC236}">
                <a16:creationId xmlns:a16="http://schemas.microsoft.com/office/drawing/2014/main" id="{673CB593-1987-4888-B0B6-C1D99CF74857}"/>
              </a:ext>
            </a:extLst>
          </p:cNvPr>
          <p:cNvSpPr>
            <a:spLocks noGrp="1"/>
          </p:cNvSpPr>
          <p:nvPr>
            <p:ph type="body" sz="quarter" idx="20" hasCustomPrompt="1"/>
          </p:nvPr>
        </p:nvSpPr>
        <p:spPr>
          <a:xfrm>
            <a:off x="2832269" y="310890"/>
            <a:ext cx="6774022" cy="229422"/>
          </a:xfrm>
        </p:spPr>
        <p:txBody>
          <a:bodyPr wrap="square" lIns="0">
            <a:spAutoFit/>
          </a:bodyPr>
          <a:lstStyle>
            <a:lvl1pPr marL="0" indent="0">
              <a:buNone/>
              <a:defRPr sz="990" b="0" cap="all" spc="0" baseline="0">
                <a:solidFill>
                  <a:schemeClr val="accent5"/>
                </a:solidFill>
                <a:latin typeface="Arial Black" panose="020B0A040201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Click to insert section title</a:t>
            </a:r>
          </a:p>
        </p:txBody>
      </p:sp>
      <p:sp>
        <p:nvSpPr>
          <p:cNvPr id="3" name="Footer Placeholder 2">
            <a:extLst>
              <a:ext uri="{FF2B5EF4-FFF2-40B4-BE49-F238E27FC236}">
                <a16:creationId xmlns:a16="http://schemas.microsoft.com/office/drawing/2014/main" id="{08F48CA1-3FDB-4EEB-A086-4991A6FAFEC5}"/>
              </a:ext>
            </a:extLst>
          </p:cNvPr>
          <p:cNvSpPr>
            <a:spLocks noGrp="1"/>
          </p:cNvSpPr>
          <p:nvPr>
            <p:ph type="ftr" sz="quarter" idx="21"/>
          </p:nvPr>
        </p:nvSpPr>
        <p:spPr/>
        <p:txBody>
          <a:bodyPr/>
          <a:lstStyle>
            <a:lvl1pPr>
              <a:defRPr baseline="30000">
                <a:solidFill>
                  <a:schemeClr val="bg1"/>
                </a:solidFill>
              </a:defRPr>
            </a:lvl1pPr>
          </a:lstStyle>
          <a:p>
            <a:r>
              <a:rPr lang="en-US"/>
              <a:t>Detroit Economic Growth Corporation</a:t>
            </a:r>
          </a:p>
        </p:txBody>
      </p:sp>
      <p:sp>
        <p:nvSpPr>
          <p:cNvPr id="8" name="Picture Placeholder 7">
            <a:extLst>
              <a:ext uri="{FF2B5EF4-FFF2-40B4-BE49-F238E27FC236}">
                <a16:creationId xmlns:a16="http://schemas.microsoft.com/office/drawing/2014/main" id="{EFEC2D2B-6DD4-4626-BB12-C0C485EFDDA0}"/>
              </a:ext>
            </a:extLst>
          </p:cNvPr>
          <p:cNvSpPr>
            <a:spLocks noGrp="1"/>
          </p:cNvSpPr>
          <p:nvPr>
            <p:ph type="pic" sz="quarter" idx="22" hasCustomPrompt="1"/>
          </p:nvPr>
        </p:nvSpPr>
        <p:spPr>
          <a:xfrm>
            <a:off x="553494" y="2456462"/>
            <a:ext cx="2132171" cy="2929044"/>
          </a:xfrm>
        </p:spPr>
        <p:txBody>
          <a:bodyPr/>
          <a:lstStyle>
            <a:lvl1pPr marL="0" indent="0">
              <a:buNone/>
              <a:defRPr/>
            </a:lvl1pPr>
          </a:lstStyle>
          <a:p>
            <a:r>
              <a:rPr lang="en-US"/>
              <a:t>Click to insert an image</a:t>
            </a:r>
          </a:p>
        </p:txBody>
      </p:sp>
      <p:sp>
        <p:nvSpPr>
          <p:cNvPr id="24" name="Picture Placeholder 7">
            <a:extLst>
              <a:ext uri="{FF2B5EF4-FFF2-40B4-BE49-F238E27FC236}">
                <a16:creationId xmlns:a16="http://schemas.microsoft.com/office/drawing/2014/main" id="{3C94045A-F766-4DF7-99A6-F8A2DCCF079E}"/>
              </a:ext>
            </a:extLst>
          </p:cNvPr>
          <p:cNvSpPr>
            <a:spLocks noGrp="1"/>
          </p:cNvSpPr>
          <p:nvPr>
            <p:ph type="pic" sz="quarter" idx="23" hasCustomPrompt="1"/>
          </p:nvPr>
        </p:nvSpPr>
        <p:spPr>
          <a:xfrm>
            <a:off x="2860370" y="2456462"/>
            <a:ext cx="2132171" cy="2929044"/>
          </a:xfrm>
        </p:spPr>
        <p:txBody>
          <a:bodyPr/>
          <a:lstStyle>
            <a:lvl1pPr marL="0" indent="0">
              <a:buNone/>
              <a:defRPr/>
            </a:lvl1pPr>
          </a:lstStyle>
          <a:p>
            <a:r>
              <a:rPr lang="en-US"/>
              <a:t>Click to insert an image</a:t>
            </a:r>
          </a:p>
        </p:txBody>
      </p:sp>
      <p:sp>
        <p:nvSpPr>
          <p:cNvPr id="25" name="Picture Placeholder 7">
            <a:extLst>
              <a:ext uri="{FF2B5EF4-FFF2-40B4-BE49-F238E27FC236}">
                <a16:creationId xmlns:a16="http://schemas.microsoft.com/office/drawing/2014/main" id="{7895CEF3-E1E6-45C5-AC73-6CC238D789FA}"/>
              </a:ext>
            </a:extLst>
          </p:cNvPr>
          <p:cNvSpPr>
            <a:spLocks noGrp="1"/>
          </p:cNvSpPr>
          <p:nvPr>
            <p:ph type="pic" sz="quarter" idx="24" hasCustomPrompt="1"/>
          </p:nvPr>
        </p:nvSpPr>
        <p:spPr>
          <a:xfrm>
            <a:off x="5167246" y="2456462"/>
            <a:ext cx="2132171" cy="2929044"/>
          </a:xfrm>
        </p:spPr>
        <p:txBody>
          <a:bodyPr/>
          <a:lstStyle>
            <a:lvl1pPr marL="0" indent="0">
              <a:buNone/>
              <a:defRPr/>
            </a:lvl1pPr>
          </a:lstStyle>
          <a:p>
            <a:r>
              <a:rPr lang="en-US"/>
              <a:t>Click to insert an image</a:t>
            </a:r>
          </a:p>
        </p:txBody>
      </p:sp>
      <p:sp>
        <p:nvSpPr>
          <p:cNvPr id="26" name="Picture Placeholder 7">
            <a:extLst>
              <a:ext uri="{FF2B5EF4-FFF2-40B4-BE49-F238E27FC236}">
                <a16:creationId xmlns:a16="http://schemas.microsoft.com/office/drawing/2014/main" id="{3E249FBF-DF96-48F3-931C-A575D8E6306C}"/>
              </a:ext>
            </a:extLst>
          </p:cNvPr>
          <p:cNvSpPr>
            <a:spLocks noGrp="1"/>
          </p:cNvSpPr>
          <p:nvPr>
            <p:ph type="pic" sz="quarter" idx="25" hasCustomPrompt="1"/>
          </p:nvPr>
        </p:nvSpPr>
        <p:spPr>
          <a:xfrm>
            <a:off x="7474121" y="2456462"/>
            <a:ext cx="2132171" cy="2929044"/>
          </a:xfrm>
        </p:spPr>
        <p:txBody>
          <a:bodyPr/>
          <a:lstStyle>
            <a:lvl1pPr marL="0" indent="0">
              <a:buNone/>
              <a:defRPr/>
            </a:lvl1pPr>
          </a:lstStyle>
          <a:p>
            <a:r>
              <a:rPr lang="en-US"/>
              <a:t>Click to insert an image</a:t>
            </a:r>
          </a:p>
        </p:txBody>
      </p:sp>
    </p:spTree>
    <p:extLst>
      <p:ext uri="{BB962C8B-B14F-4D97-AF65-F5344CB8AC3E}">
        <p14:creationId xmlns:p14="http://schemas.microsoft.com/office/powerpoint/2010/main" val="21147679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kBlue_Break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652440-51E7-4F3D-87D9-AE071375AF9B}"/>
              </a:ext>
            </a:extLst>
          </p:cNvPr>
          <p:cNvSpPr/>
          <p:nvPr userDrawn="1"/>
        </p:nvSpPr>
        <p:spPr>
          <a:xfrm>
            <a:off x="1" y="0"/>
            <a:ext cx="1981937" cy="7772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4" name="Rectangle 13">
            <a:extLst>
              <a:ext uri="{FF2B5EF4-FFF2-40B4-BE49-F238E27FC236}">
                <a16:creationId xmlns:a16="http://schemas.microsoft.com/office/drawing/2014/main" id="{0BDEA50F-27CB-4CCE-9912-B613D8A49465}"/>
              </a:ext>
            </a:extLst>
          </p:cNvPr>
          <p:cNvSpPr/>
          <p:nvPr userDrawn="1"/>
        </p:nvSpPr>
        <p:spPr>
          <a:xfrm>
            <a:off x="1981938" y="1"/>
            <a:ext cx="8075206" cy="77723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71"/>
          </a:p>
        </p:txBody>
      </p:sp>
      <p:sp>
        <p:nvSpPr>
          <p:cNvPr id="10" name="Footer Placeholder 9">
            <a:extLst>
              <a:ext uri="{FF2B5EF4-FFF2-40B4-BE49-F238E27FC236}">
                <a16:creationId xmlns:a16="http://schemas.microsoft.com/office/drawing/2014/main" id="{76363C23-3F49-46EE-BA02-C94CF2AA11B7}"/>
              </a:ext>
            </a:extLst>
          </p:cNvPr>
          <p:cNvSpPr>
            <a:spLocks noGrp="1"/>
          </p:cNvSpPr>
          <p:nvPr>
            <p:ph type="ftr" sz="quarter" idx="10"/>
          </p:nvPr>
        </p:nvSpPr>
        <p:spPr/>
        <p:txBody>
          <a:bodyPr/>
          <a:lstStyle>
            <a:lvl1pPr>
              <a:defRPr>
                <a:solidFill>
                  <a:schemeClr val="bg1"/>
                </a:solidFill>
              </a:defRPr>
            </a:lvl1pPr>
          </a:lstStyle>
          <a:p>
            <a:r>
              <a:rPr lang="en-US"/>
              <a:t>Detroit Economic Growth Corporation</a:t>
            </a:r>
          </a:p>
        </p:txBody>
      </p:sp>
      <p:sp>
        <p:nvSpPr>
          <p:cNvPr id="15" name="Slide Number Placeholder 14">
            <a:extLst>
              <a:ext uri="{FF2B5EF4-FFF2-40B4-BE49-F238E27FC236}">
                <a16:creationId xmlns:a16="http://schemas.microsoft.com/office/drawing/2014/main" id="{2067AB72-5D7A-46D2-8D3B-44BE5FD2CB7F}"/>
              </a:ext>
            </a:extLst>
          </p:cNvPr>
          <p:cNvSpPr>
            <a:spLocks noGrp="1"/>
          </p:cNvSpPr>
          <p:nvPr>
            <p:ph type="sldNum" sz="quarter" idx="11"/>
          </p:nvPr>
        </p:nvSpPr>
        <p:spPr/>
        <p:txBody>
          <a:bodyPr/>
          <a:lstStyle>
            <a:lvl1pPr>
              <a:defRPr>
                <a:solidFill>
                  <a:schemeClr val="bg1"/>
                </a:solidFill>
              </a:defRPr>
            </a:lvl1pPr>
          </a:lstStyle>
          <a:p>
            <a:fld id="{5C2B414C-DA30-D944-BF2B-85DF198CBB14}" type="slidenum">
              <a:rPr lang="en-US" smtClean="0"/>
              <a:pPr/>
              <a:t>‹#›</a:t>
            </a:fld>
            <a:endParaRPr lang="en-US"/>
          </a:p>
        </p:txBody>
      </p:sp>
      <p:sp>
        <p:nvSpPr>
          <p:cNvPr id="20" name="Title 5">
            <a:extLst>
              <a:ext uri="{FF2B5EF4-FFF2-40B4-BE49-F238E27FC236}">
                <a16:creationId xmlns:a16="http://schemas.microsoft.com/office/drawing/2014/main" id="{22259F67-EFF3-4B11-996A-0583E9004BCC}"/>
              </a:ext>
            </a:extLst>
          </p:cNvPr>
          <p:cNvSpPr>
            <a:spLocks noGrp="1"/>
          </p:cNvSpPr>
          <p:nvPr>
            <p:ph type="title"/>
          </p:nvPr>
        </p:nvSpPr>
        <p:spPr>
          <a:xfrm>
            <a:off x="2832271" y="1155947"/>
            <a:ext cx="6774020" cy="3442396"/>
          </a:xfrm>
        </p:spPr>
        <p:txBody>
          <a:bodyPr lIns="0" anchor="b">
            <a:normAutofit/>
          </a:bodyPr>
          <a:lstStyle>
            <a:lvl1pPr>
              <a:defRPr sz="4180" baseline="0">
                <a:solidFill>
                  <a:schemeClr val="bg1"/>
                </a:solidFill>
              </a:defRPr>
            </a:lvl1pPr>
          </a:lstStyle>
          <a:p>
            <a:r>
              <a:rPr lang="en-US"/>
              <a:t>Click to edit Master title style</a:t>
            </a:r>
          </a:p>
        </p:txBody>
      </p:sp>
      <p:sp>
        <p:nvSpPr>
          <p:cNvPr id="21" name="Text Placeholder 13">
            <a:extLst>
              <a:ext uri="{FF2B5EF4-FFF2-40B4-BE49-F238E27FC236}">
                <a16:creationId xmlns:a16="http://schemas.microsoft.com/office/drawing/2014/main" id="{E41D9C98-84E8-4B64-8417-CA2CA478CE5F}"/>
              </a:ext>
            </a:extLst>
          </p:cNvPr>
          <p:cNvSpPr>
            <a:spLocks noGrp="1"/>
          </p:cNvSpPr>
          <p:nvPr>
            <p:ph type="body" sz="quarter" idx="13"/>
          </p:nvPr>
        </p:nvSpPr>
        <p:spPr>
          <a:xfrm>
            <a:off x="2832276" y="5175950"/>
            <a:ext cx="6774053" cy="990742"/>
          </a:xfrm>
        </p:spPr>
        <p:txBody>
          <a:bodyPr lIns="0">
            <a:normAutofit/>
          </a:bodyPr>
          <a:lstStyle>
            <a:lvl1pPr marL="0" indent="0">
              <a:buNone/>
              <a:defRPr lang="en-US" sz="1650" b="1" i="0" kern="1200" spc="0" baseline="0" dirty="0">
                <a:solidFill>
                  <a:schemeClr val="bg1"/>
                </a:solidFill>
                <a:latin typeface="Arial" panose="020B0604020202020204" pitchFamily="34" charset="0"/>
                <a:ea typeface="+mn-ea"/>
                <a:cs typeface="Arial" panose="020B0604020202020204" pitchFamily="34" charset="0"/>
              </a:defRPr>
            </a:lvl1pPr>
            <a:lvl2pPr marL="502920" indent="0">
              <a:buNone/>
              <a:defRPr/>
            </a:lvl2pPr>
            <a:lvl3pPr marL="1005840" indent="0">
              <a:buNone/>
              <a:defRPr/>
            </a:lvl3pPr>
            <a:lvl4pPr marL="1508760" indent="0">
              <a:buNone/>
              <a:defRPr/>
            </a:lvl4pPr>
            <a:lvl5pPr marL="2011680" indent="0">
              <a:buNone/>
              <a:defRPr/>
            </a:lvl5pPr>
          </a:lstStyle>
          <a:p>
            <a:pPr lvl="0"/>
            <a:r>
              <a:rPr lang="en-US"/>
              <a:t>Edit Master text styles</a:t>
            </a:r>
          </a:p>
        </p:txBody>
      </p:sp>
    </p:spTree>
    <p:extLst>
      <p:ext uri="{BB962C8B-B14F-4D97-AF65-F5344CB8AC3E}">
        <p14:creationId xmlns:p14="http://schemas.microsoft.com/office/powerpoint/2010/main" val="25858717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theme" Target="../theme/theme3.xml"/><Relationship Id="rId8" Type="http://schemas.openxmlformats.org/officeDocument/2006/relationships/slideLayout" Target="../slideLayouts/slideLayout69.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194072"/>
            <a:ext cx="9136380" cy="129540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502920" y="1754313"/>
            <a:ext cx="9136380" cy="47004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71556" y="7176589"/>
            <a:ext cx="586740" cy="413809"/>
          </a:xfrm>
          <a:prstGeom prst="rect">
            <a:avLst/>
          </a:prstGeom>
        </p:spPr>
        <p:txBody>
          <a:bodyPr vert="horz" lIns="0" tIns="0" rIns="0" bIns="0" rtlCol="0" anchor="b" anchorCtr="0"/>
          <a:lstStyle>
            <a:lvl1pPr algn="r">
              <a:defRPr lang="en-US" sz="1320" kern="1200" spc="33" baseline="30000" smtClean="0">
                <a:solidFill>
                  <a:schemeClr val="tx1"/>
                </a:solidFill>
                <a:latin typeface="Arial Black" panose="020B0A04020102020204" pitchFamily="34" charset="0"/>
                <a:ea typeface="+mn-ea"/>
                <a:cs typeface="+mn-cs"/>
              </a:defRPr>
            </a:lvl1pPr>
          </a:lstStyle>
          <a:p>
            <a:fld id="{5C2B414C-DA30-D944-BF2B-85DF198CBB14}" type="slidenum">
              <a:rPr lang="en-US" smtClean="0"/>
              <a:pPr/>
              <a:t>‹#›</a:t>
            </a:fld>
            <a:endParaRPr lang="en-US"/>
          </a:p>
        </p:txBody>
      </p:sp>
      <p:sp>
        <p:nvSpPr>
          <p:cNvPr id="7" name="Footer Placeholder 6">
            <a:extLst>
              <a:ext uri="{FF2B5EF4-FFF2-40B4-BE49-F238E27FC236}">
                <a16:creationId xmlns:a16="http://schemas.microsoft.com/office/drawing/2014/main" id="{8410C703-FEC8-4524-9A33-687D9E05B87A}"/>
              </a:ext>
            </a:extLst>
          </p:cNvPr>
          <p:cNvSpPr>
            <a:spLocks noGrp="1"/>
          </p:cNvSpPr>
          <p:nvPr>
            <p:ph type="ftr" sz="quarter" idx="3"/>
          </p:nvPr>
        </p:nvSpPr>
        <p:spPr>
          <a:xfrm>
            <a:off x="200104" y="7057781"/>
            <a:ext cx="1701824" cy="532617"/>
          </a:xfrm>
          <a:prstGeom prst="rect">
            <a:avLst/>
          </a:prstGeom>
        </p:spPr>
        <p:txBody>
          <a:bodyPr vert="horz" lIns="0" tIns="0" rIns="0" bIns="0" rtlCol="0" anchor="b"/>
          <a:lstStyle>
            <a:lvl1pPr algn="l">
              <a:lnSpc>
                <a:spcPct val="110000"/>
              </a:lnSpc>
              <a:defRPr sz="1540" spc="33" baseline="30000">
                <a:solidFill>
                  <a:schemeClr val="tx1"/>
                </a:solidFill>
                <a:latin typeface="Arial Black" panose="020B0A04020102020204" pitchFamily="34" charset="0"/>
              </a:defRPr>
            </a:lvl1pPr>
          </a:lstStyle>
          <a:p>
            <a:r>
              <a:rPr lang="en-US"/>
              <a:t>Detroit Economic Growth Corporation</a:t>
            </a:r>
          </a:p>
        </p:txBody>
      </p:sp>
    </p:spTree>
    <p:extLst>
      <p:ext uri="{BB962C8B-B14F-4D97-AF65-F5344CB8AC3E}">
        <p14:creationId xmlns:p14="http://schemas.microsoft.com/office/powerpoint/2010/main" val="3748653293"/>
      </p:ext>
    </p:extLst>
  </p:cSld>
  <p:clrMap bg1="lt1" tx1="dk1" bg2="lt2" tx2="dk2" accent1="accent1" accent2="accent2" accent3="accent3" accent4="accent4" accent5="accent5" accent6="accent6" hlink="hlink" folHlink="folHlink"/>
  <p:sldLayoutIdLst>
    <p:sldLayoutId id="2147483671" r:id="rId1"/>
    <p:sldLayoutId id="2147483651" r:id="rId2"/>
    <p:sldLayoutId id="2147483672" r:id="rId3"/>
    <p:sldLayoutId id="2147483683" r:id="rId4"/>
    <p:sldLayoutId id="2147483673" r:id="rId5"/>
    <p:sldLayoutId id="2147483650" r:id="rId6"/>
    <p:sldLayoutId id="2147483669" r:id="rId7"/>
    <p:sldLayoutId id="2147483663" r:id="rId8"/>
    <p:sldLayoutId id="2147483668" r:id="rId9"/>
    <p:sldLayoutId id="2147483691" r:id="rId10"/>
    <p:sldLayoutId id="2147483675" r:id="rId11"/>
    <p:sldLayoutId id="2147483676" r:id="rId12"/>
    <p:sldLayoutId id="2147483678" r:id="rId13"/>
    <p:sldLayoutId id="2147483679" r:id="rId14"/>
    <p:sldLayoutId id="2147483680" r:id="rId15"/>
    <p:sldLayoutId id="2147483681" r:id="rId16"/>
    <p:sldLayoutId id="2147483762" r:id="rId17"/>
    <p:sldLayoutId id="2147483692" r:id="rId18"/>
    <p:sldLayoutId id="2147483684" r:id="rId19"/>
    <p:sldLayoutId id="2147483685" r:id="rId20"/>
    <p:sldLayoutId id="2147483687" r:id="rId21"/>
    <p:sldLayoutId id="2147483688" r:id="rId22"/>
    <p:sldLayoutId id="2147483689" r:id="rId23"/>
    <p:sldLayoutId id="2147483690"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655" r:id="rId46"/>
    <p:sldLayoutId id="2147483682" r:id="rId47"/>
    <p:sldLayoutId id="2147483674" r:id="rId48"/>
    <p:sldLayoutId id="2147483775" r:id="rId49"/>
    <p:sldLayoutId id="2147483788" r:id="rId50"/>
  </p:sldLayoutIdLst>
  <p:hf hdr="0" dt="0"/>
  <p:txStyles>
    <p:title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p:titleStyle>
    <p:bodyStyle>
      <a:lvl1pPr marL="377190" indent="-37719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1pPr>
      <a:lvl2pPr marL="817245" indent="-314325"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2pPr>
      <a:lvl3pPr marL="125730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3pPr>
      <a:lvl4pPr marL="176022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4pPr>
      <a:lvl5pPr marL="226314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EEB76-A7EB-434C-BC2A-85BC87C38581}"/>
              </a:ext>
            </a:extLst>
          </p:cNvPr>
          <p:cNvSpPr>
            <a:spLocks noGrp="1"/>
          </p:cNvSpPr>
          <p:nvPr>
            <p:ph type="title"/>
          </p:nvPr>
        </p:nvSpPr>
        <p:spPr>
          <a:xfrm>
            <a:off x="692150" y="414338"/>
            <a:ext cx="867410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3EF2F-95A1-854C-9FA7-3F3C4719571F}"/>
              </a:ext>
            </a:extLst>
          </p:cNvPr>
          <p:cNvSpPr>
            <a:spLocks noGrp="1"/>
          </p:cNvSpPr>
          <p:nvPr>
            <p:ph type="body" idx="1"/>
          </p:nvPr>
        </p:nvSpPr>
        <p:spPr>
          <a:xfrm>
            <a:off x="692150" y="2068513"/>
            <a:ext cx="867410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56569-D339-DE4B-AF31-2DAD10A88077}"/>
              </a:ext>
            </a:extLst>
          </p:cNvPr>
          <p:cNvSpPr>
            <a:spLocks noGrp="1"/>
          </p:cNvSpPr>
          <p:nvPr>
            <p:ph type="dt" sz="half" idx="2"/>
          </p:nvPr>
        </p:nvSpPr>
        <p:spPr>
          <a:xfrm>
            <a:off x="692150" y="7204075"/>
            <a:ext cx="2262188"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D7AD77AF-CA49-0248-8B22-242EAF89B747}" type="datetimeFigureOut">
              <a:rPr lang="en-US" smtClean="0"/>
              <a:t>4/19/21</a:t>
            </a:fld>
            <a:endParaRPr lang="en-US"/>
          </a:p>
        </p:txBody>
      </p:sp>
      <p:sp>
        <p:nvSpPr>
          <p:cNvPr id="5" name="Footer Placeholder 4">
            <a:extLst>
              <a:ext uri="{FF2B5EF4-FFF2-40B4-BE49-F238E27FC236}">
                <a16:creationId xmlns:a16="http://schemas.microsoft.com/office/drawing/2014/main" id="{3D1C7D48-F06C-6F46-A2AC-3E9987C1DD75}"/>
              </a:ext>
            </a:extLst>
          </p:cNvPr>
          <p:cNvSpPr>
            <a:spLocks noGrp="1"/>
          </p:cNvSpPr>
          <p:nvPr>
            <p:ph type="ftr" sz="quarter" idx="3"/>
          </p:nvPr>
        </p:nvSpPr>
        <p:spPr>
          <a:xfrm>
            <a:off x="3332163" y="7204075"/>
            <a:ext cx="339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6184BD-68F3-DC44-BA40-05849F428D78}"/>
              </a:ext>
            </a:extLst>
          </p:cNvPr>
          <p:cNvSpPr>
            <a:spLocks noGrp="1"/>
          </p:cNvSpPr>
          <p:nvPr>
            <p:ph type="sldNum" sz="quarter" idx="4"/>
          </p:nvPr>
        </p:nvSpPr>
        <p:spPr>
          <a:xfrm>
            <a:off x="7104063" y="7204075"/>
            <a:ext cx="2262187"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4583F397-C081-BB4D-A41D-DEC0EBA8DAB9}" type="slidenum">
              <a:rPr lang="en-US" smtClean="0"/>
              <a:t>‹#›</a:t>
            </a:fld>
            <a:endParaRPr lang="en-US"/>
          </a:p>
        </p:txBody>
      </p:sp>
    </p:spTree>
    <p:extLst>
      <p:ext uri="{BB962C8B-B14F-4D97-AF65-F5344CB8AC3E}">
        <p14:creationId xmlns:p14="http://schemas.microsoft.com/office/powerpoint/2010/main" val="20094672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194072"/>
            <a:ext cx="9136380" cy="129540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502920" y="1754313"/>
            <a:ext cx="9136380" cy="47004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71556" y="7176589"/>
            <a:ext cx="586740" cy="413809"/>
          </a:xfrm>
          <a:prstGeom prst="rect">
            <a:avLst/>
          </a:prstGeom>
        </p:spPr>
        <p:txBody>
          <a:bodyPr vert="horz" lIns="0" tIns="0" rIns="0" bIns="0" rtlCol="0" anchor="b" anchorCtr="0"/>
          <a:lstStyle>
            <a:lvl1pPr algn="r">
              <a:defRPr lang="en-US" sz="1320" kern="1200" spc="33" baseline="30000" smtClean="0">
                <a:solidFill>
                  <a:schemeClr val="tx1"/>
                </a:solidFill>
                <a:latin typeface="Arial Black" panose="020B0A04020102020204" pitchFamily="34" charset="0"/>
                <a:ea typeface="+mn-ea"/>
                <a:cs typeface="+mn-cs"/>
              </a:defRPr>
            </a:lvl1pPr>
          </a:lstStyle>
          <a:p>
            <a:fld id="{5C2B414C-DA30-D944-BF2B-85DF198CBB14}" type="slidenum">
              <a:rPr lang="en-US" smtClean="0"/>
              <a:pPr/>
              <a:t>‹#›</a:t>
            </a:fld>
            <a:endParaRPr lang="en-US"/>
          </a:p>
        </p:txBody>
      </p:sp>
      <p:sp>
        <p:nvSpPr>
          <p:cNvPr id="7" name="Footer Placeholder 6">
            <a:extLst>
              <a:ext uri="{FF2B5EF4-FFF2-40B4-BE49-F238E27FC236}">
                <a16:creationId xmlns:a16="http://schemas.microsoft.com/office/drawing/2014/main" id="{8410C703-FEC8-4524-9A33-687D9E05B87A}"/>
              </a:ext>
            </a:extLst>
          </p:cNvPr>
          <p:cNvSpPr>
            <a:spLocks noGrp="1"/>
          </p:cNvSpPr>
          <p:nvPr>
            <p:ph type="ftr" sz="quarter" idx="3"/>
          </p:nvPr>
        </p:nvSpPr>
        <p:spPr>
          <a:xfrm>
            <a:off x="200104" y="7057781"/>
            <a:ext cx="1701824" cy="532617"/>
          </a:xfrm>
          <a:prstGeom prst="rect">
            <a:avLst/>
          </a:prstGeom>
        </p:spPr>
        <p:txBody>
          <a:bodyPr vert="horz" lIns="0" tIns="0" rIns="0" bIns="0" rtlCol="0" anchor="b"/>
          <a:lstStyle>
            <a:lvl1pPr algn="l">
              <a:lnSpc>
                <a:spcPct val="110000"/>
              </a:lnSpc>
              <a:defRPr sz="1540" spc="33" baseline="30000">
                <a:solidFill>
                  <a:schemeClr val="tx1"/>
                </a:solidFill>
                <a:latin typeface="Arial Black" panose="020B0A04020102020204" pitchFamily="34" charset="0"/>
              </a:defRPr>
            </a:lvl1pPr>
          </a:lstStyle>
          <a:p>
            <a:r>
              <a:rPr lang="en-US"/>
              <a:t>Detroit Economic Growth Corporation</a:t>
            </a:r>
          </a:p>
        </p:txBody>
      </p:sp>
    </p:spTree>
    <p:extLst>
      <p:ext uri="{BB962C8B-B14F-4D97-AF65-F5344CB8AC3E}">
        <p14:creationId xmlns:p14="http://schemas.microsoft.com/office/powerpoint/2010/main" val="38375641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Lst>
  <p:hf hdr="0" dt="0"/>
  <p:txStyles>
    <p:title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p:titleStyle>
    <p:bodyStyle>
      <a:lvl1pPr marL="377190" indent="-37719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1pPr>
      <a:lvl2pPr marL="817245" indent="-314325"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2pPr>
      <a:lvl3pPr marL="125730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3pPr>
      <a:lvl4pPr marL="176022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4pPr>
      <a:lvl5pPr marL="226314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33AB99CD-2CD2-4897-BB8D-FA6CA64EE69A}" type="datetimeFigureOut">
              <a:rPr lang="en-US" smtClean="0"/>
              <a:t>4/19/21</a:t>
            </a:fld>
            <a:endParaRPr lang="en-US" dirty="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501EABB8-BE0C-4349-85D2-51DAD669D4B2}" type="slidenum">
              <a:rPr lang="en-US" smtClean="0"/>
              <a:t>‹#›</a:t>
            </a:fld>
            <a:endParaRPr lang="en-US" dirty="0"/>
          </a:p>
        </p:txBody>
      </p:sp>
    </p:spTree>
    <p:extLst>
      <p:ext uri="{BB962C8B-B14F-4D97-AF65-F5344CB8AC3E}">
        <p14:creationId xmlns:p14="http://schemas.microsoft.com/office/powerpoint/2010/main" val="287122922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6.png"/><Relationship Id="rId1" Type="http://schemas.openxmlformats.org/officeDocument/2006/relationships/slideLayout" Target="../slideLayouts/slideLayout4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4.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diagramData" Target="../diagrams/data4.xml"/><Relationship Id="rId21" Type="http://schemas.openxmlformats.org/officeDocument/2006/relationships/diagramLayout" Target="../diagrams/layout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5"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diagramColors" Target="../diagrams/colors6.xml"/><Relationship Id="rId20" Type="http://schemas.openxmlformats.org/officeDocument/2006/relationships/diagramData" Target="../diagrams/data7.xml"/><Relationship Id="rId29" Type="http://schemas.openxmlformats.org/officeDocument/2006/relationships/diagramQuickStyle" Target="../diagrams/quickStyle8.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diagramColors" Target="../diagrams/colors5.xml"/><Relationship Id="rId24" Type="http://schemas.microsoft.com/office/2007/relationships/diagramDrawing" Target="../diagrams/drawing7.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23" Type="http://schemas.openxmlformats.org/officeDocument/2006/relationships/diagramColors" Target="../diagrams/colors7.xml"/><Relationship Id="rId28" Type="http://schemas.openxmlformats.org/officeDocument/2006/relationships/diagramLayout" Target="../diagrams/layout8.xml"/><Relationship Id="rId10" Type="http://schemas.openxmlformats.org/officeDocument/2006/relationships/diagramQuickStyle" Target="../diagrams/quickStyle5.xml"/><Relationship Id="rId19" Type="http://schemas.openxmlformats.org/officeDocument/2006/relationships/image" Target="../media/image13.png"/><Relationship Id="rId31" Type="http://schemas.microsoft.com/office/2007/relationships/diagramDrawing" Target="../diagrams/drawing8.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openxmlformats.org/officeDocument/2006/relationships/diagramQuickStyle" Target="../diagrams/quickStyle7.xml"/><Relationship Id="rId27" Type="http://schemas.openxmlformats.org/officeDocument/2006/relationships/diagramData" Target="../diagrams/data8.xml"/><Relationship Id="rId30" Type="http://schemas.openxmlformats.org/officeDocument/2006/relationships/diagramColors" Target="../diagrams/colors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www.iconictattoodetroit.com/"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F6FEC-F6A9-455C-B860-37B7FAC5C838}"/>
              </a:ext>
            </a:extLst>
          </p:cNvPr>
          <p:cNvSpPr>
            <a:spLocks noGrp="1"/>
          </p:cNvSpPr>
          <p:nvPr>
            <p:ph type="title"/>
          </p:nvPr>
        </p:nvSpPr>
        <p:spPr>
          <a:xfrm>
            <a:off x="3837365" y="154595"/>
            <a:ext cx="4678837" cy="705214"/>
          </a:xfrm>
        </p:spPr>
        <p:txBody>
          <a:bodyPr anchor="ctr"/>
          <a:lstStyle/>
          <a:p>
            <a:pPr algn="ctr"/>
            <a:r>
              <a:rPr lang="en-US" sz="3600" dirty="0">
                <a:solidFill>
                  <a:srgbClr val="0C334F"/>
                </a:solidFill>
                <a:latin typeface="+mn-lt"/>
              </a:rPr>
              <a:t>TAX INCENTIVES</a:t>
            </a:r>
          </a:p>
        </p:txBody>
      </p:sp>
      <p:sp>
        <p:nvSpPr>
          <p:cNvPr id="3" name="Text Placeholder 2">
            <a:extLst>
              <a:ext uri="{FF2B5EF4-FFF2-40B4-BE49-F238E27FC236}">
                <a16:creationId xmlns:a16="http://schemas.microsoft.com/office/drawing/2014/main" id="{4BFF390F-F328-4743-A575-6F3D4662E11F}"/>
              </a:ext>
            </a:extLst>
          </p:cNvPr>
          <p:cNvSpPr>
            <a:spLocks noGrp="1"/>
          </p:cNvSpPr>
          <p:nvPr>
            <p:ph type="body" sz="quarter" idx="10"/>
          </p:nvPr>
        </p:nvSpPr>
        <p:spPr>
          <a:xfrm>
            <a:off x="4008527" y="6517076"/>
            <a:ext cx="5668912" cy="930769"/>
          </a:xfrm>
        </p:spPr>
        <p:txBody>
          <a:bodyPr vert="horz" lIns="0" tIns="45720" rIns="91440" bIns="45720" rtlCol="0" anchor="t">
            <a:normAutofit/>
          </a:bodyPr>
          <a:lstStyle/>
          <a:p>
            <a:r>
              <a:rPr lang="en-US" sz="2000" dirty="0">
                <a:latin typeface="+mj-lt"/>
                <a:cs typeface="Arial"/>
              </a:rPr>
              <a:t>City Council District 1</a:t>
            </a:r>
          </a:p>
          <a:p>
            <a:r>
              <a:rPr lang="en-US" sz="1600" dirty="0">
                <a:solidFill>
                  <a:srgbClr val="0C334F"/>
                </a:solidFill>
                <a:latin typeface="+mj-lt"/>
                <a:cs typeface="Arial"/>
              </a:rPr>
              <a:t>April 2021</a:t>
            </a:r>
          </a:p>
        </p:txBody>
      </p:sp>
      <p:pic>
        <p:nvPicPr>
          <p:cNvPr id="9" name="Picture 8">
            <a:extLst>
              <a:ext uri="{FF2B5EF4-FFF2-40B4-BE49-F238E27FC236}">
                <a16:creationId xmlns:a16="http://schemas.microsoft.com/office/drawing/2014/main" id="{999F7EDB-19C1-A04F-9D43-4D040E45C607}"/>
              </a:ext>
            </a:extLst>
          </p:cNvPr>
          <p:cNvPicPr>
            <a:picLocks noChangeAspect="1"/>
          </p:cNvPicPr>
          <p:nvPr/>
        </p:nvPicPr>
        <p:blipFill>
          <a:blip r:embed="rId2"/>
          <a:stretch>
            <a:fillRect/>
          </a:stretch>
        </p:blipFill>
        <p:spPr>
          <a:xfrm>
            <a:off x="8977601" y="-12694"/>
            <a:ext cx="1163864" cy="1150861"/>
          </a:xfrm>
          <a:prstGeom prst="rect">
            <a:avLst/>
          </a:prstGeom>
        </p:spPr>
      </p:pic>
      <p:sp>
        <p:nvSpPr>
          <p:cNvPr id="10" name="Title 1">
            <a:extLst>
              <a:ext uri="{FF2B5EF4-FFF2-40B4-BE49-F238E27FC236}">
                <a16:creationId xmlns:a16="http://schemas.microsoft.com/office/drawing/2014/main" id="{922074D6-FB8A-264D-BBFC-F36ED1E84956}"/>
              </a:ext>
            </a:extLst>
          </p:cNvPr>
          <p:cNvSpPr txBox="1">
            <a:spLocks/>
          </p:cNvSpPr>
          <p:nvPr/>
        </p:nvSpPr>
        <p:spPr>
          <a:xfrm>
            <a:off x="4008528" y="5615698"/>
            <a:ext cx="6049871" cy="983572"/>
          </a:xfrm>
          <a:prstGeom prst="rect">
            <a:avLst/>
          </a:prstGeom>
        </p:spPr>
        <p:txBody>
          <a:bodyPr vert="horz" lIns="0" tIns="45720" rIns="91440" bIns="45720" rtlCol="0" anchor="b">
            <a:noAutofit/>
          </a:bodyPr>
          <a:lstStyle>
            <a:lvl1pPr algn="l" defTabSz="502920" rtl="0" eaLnBrk="1" latinLnBrk="0" hangingPunct="1">
              <a:spcBef>
                <a:spcPct val="0"/>
              </a:spcBef>
              <a:buNone/>
              <a:defRPr lang="en-US" sz="4180" b="1" i="0" kern="1200" cap="none" baseline="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0C334F"/>
                </a:solidFill>
                <a:latin typeface="Avenir Book" panose="02000503020000020003" pitchFamily="2" charset="0"/>
              </a:rPr>
              <a:t>Educational Outreach Series</a:t>
            </a:r>
          </a:p>
        </p:txBody>
      </p:sp>
      <p:pic>
        <p:nvPicPr>
          <p:cNvPr id="4" name="Picture 3">
            <a:extLst>
              <a:ext uri="{FF2B5EF4-FFF2-40B4-BE49-F238E27FC236}">
                <a16:creationId xmlns:a16="http://schemas.microsoft.com/office/drawing/2014/main" id="{EB68BDD4-76BF-DF42-BDAD-8262C85A7950}"/>
              </a:ext>
            </a:extLst>
          </p:cNvPr>
          <p:cNvPicPr>
            <a:picLocks noChangeAspect="1"/>
          </p:cNvPicPr>
          <p:nvPr/>
        </p:nvPicPr>
        <p:blipFill>
          <a:blip r:embed="rId3"/>
          <a:stretch>
            <a:fillRect/>
          </a:stretch>
        </p:blipFill>
        <p:spPr>
          <a:xfrm>
            <a:off x="3837365" y="1800231"/>
            <a:ext cx="6221035" cy="3858617"/>
          </a:xfrm>
          <a:prstGeom prst="rect">
            <a:avLst/>
          </a:prstGeom>
        </p:spPr>
      </p:pic>
      <p:sp>
        <p:nvSpPr>
          <p:cNvPr id="5" name="TextBox 4">
            <a:extLst>
              <a:ext uri="{FF2B5EF4-FFF2-40B4-BE49-F238E27FC236}">
                <a16:creationId xmlns:a16="http://schemas.microsoft.com/office/drawing/2014/main" id="{7E70A5FD-FBA7-744B-BB10-3381A0341000}"/>
              </a:ext>
            </a:extLst>
          </p:cNvPr>
          <p:cNvSpPr txBox="1"/>
          <p:nvPr/>
        </p:nvSpPr>
        <p:spPr>
          <a:xfrm>
            <a:off x="-883578" y="6174769"/>
            <a:ext cx="184731" cy="43794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584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5432D-3B1A-443F-8654-4C370971CB21}"/>
              </a:ext>
            </a:extLst>
          </p:cNvPr>
          <p:cNvSpPr>
            <a:spLocks noGrp="1"/>
          </p:cNvSpPr>
          <p:nvPr>
            <p:ph type="title"/>
          </p:nvPr>
        </p:nvSpPr>
        <p:spPr/>
        <p:txBody>
          <a:bodyPr/>
          <a:lstStyle/>
          <a:p>
            <a:r>
              <a:rPr lang="en-US" dirty="0"/>
              <a:t>OBSOLETE PROPERTY REHABILITATION ACT</a:t>
            </a:r>
          </a:p>
        </p:txBody>
      </p:sp>
      <p:pic>
        <p:nvPicPr>
          <p:cNvPr id="7" name="Content Placeholder 6">
            <a:extLst>
              <a:ext uri="{FF2B5EF4-FFF2-40B4-BE49-F238E27FC236}">
                <a16:creationId xmlns:a16="http://schemas.microsoft.com/office/drawing/2014/main" id="{1339C062-B84A-4841-9A1C-DE2EAC0674B0}"/>
              </a:ext>
            </a:extLst>
          </p:cNvPr>
          <p:cNvPicPr>
            <a:picLocks noGrp="1" noChangeAspect="1"/>
          </p:cNvPicPr>
          <p:nvPr>
            <p:ph sz="half" idx="1"/>
          </p:nvPr>
        </p:nvPicPr>
        <p:blipFill>
          <a:blip r:embed="rId2"/>
          <a:stretch>
            <a:fillRect/>
          </a:stretch>
        </p:blipFill>
        <p:spPr>
          <a:xfrm>
            <a:off x="597386" y="2765922"/>
            <a:ext cx="4274820" cy="3332981"/>
          </a:xfrm>
          <a:prstGeom prst="rect">
            <a:avLst/>
          </a:prstGeom>
        </p:spPr>
      </p:pic>
      <p:pic>
        <p:nvPicPr>
          <p:cNvPr id="9" name="Content Placeholder 8">
            <a:extLst>
              <a:ext uri="{FF2B5EF4-FFF2-40B4-BE49-F238E27FC236}">
                <a16:creationId xmlns:a16="http://schemas.microsoft.com/office/drawing/2014/main" id="{C1A87AAB-B5F4-4688-9D0E-0D194D66E1D0}"/>
              </a:ext>
            </a:extLst>
          </p:cNvPr>
          <p:cNvPicPr>
            <a:picLocks noGrp="1" noChangeAspect="1"/>
          </p:cNvPicPr>
          <p:nvPr>
            <p:ph sz="half" idx="2"/>
          </p:nvPr>
        </p:nvPicPr>
        <p:blipFill rotWithShape="1">
          <a:blip r:embed="rId3"/>
          <a:srcRect t="8370"/>
          <a:stretch/>
        </p:blipFill>
        <p:spPr>
          <a:xfrm>
            <a:off x="5071110" y="2765921"/>
            <a:ext cx="4665305" cy="3332981"/>
          </a:xfrm>
        </p:spPr>
      </p:pic>
      <p:graphicFrame>
        <p:nvGraphicFramePr>
          <p:cNvPr id="5" name="Diagram 4">
            <a:extLst>
              <a:ext uri="{FF2B5EF4-FFF2-40B4-BE49-F238E27FC236}">
                <a16:creationId xmlns:a16="http://schemas.microsoft.com/office/drawing/2014/main" id="{8A68C9CA-72C6-4078-AFEC-0EB4A5D3008C}"/>
              </a:ext>
            </a:extLst>
          </p:cNvPr>
          <p:cNvGraphicFramePr/>
          <p:nvPr>
            <p:extLst>
              <p:ext uri="{D42A27DB-BD31-4B8C-83A1-F6EECF244321}">
                <p14:modId xmlns:p14="http://schemas.microsoft.com/office/powerpoint/2010/main" val="4171794161"/>
              </p:ext>
            </p:extLst>
          </p:nvPr>
        </p:nvGraphicFramePr>
        <p:xfrm>
          <a:off x="2129288" y="1369677"/>
          <a:ext cx="6774020" cy="1280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a:extLst>
              <a:ext uri="{FF2B5EF4-FFF2-40B4-BE49-F238E27FC236}">
                <a16:creationId xmlns:a16="http://schemas.microsoft.com/office/drawing/2014/main" id="{3CF7047E-1EB1-4E23-9701-C7B864406757}"/>
              </a:ext>
            </a:extLst>
          </p:cNvPr>
          <p:cNvGrpSpPr/>
          <p:nvPr/>
        </p:nvGrpSpPr>
        <p:grpSpPr>
          <a:xfrm>
            <a:off x="920446" y="1225573"/>
            <a:ext cx="8217508" cy="1295400"/>
            <a:chOff x="722" y="0"/>
            <a:chExt cx="4645108" cy="1280160"/>
          </a:xfrm>
        </p:grpSpPr>
        <p:sp>
          <p:nvSpPr>
            <p:cNvPr id="8" name="Rectangle: Rounded Corners 7">
              <a:extLst>
                <a:ext uri="{FF2B5EF4-FFF2-40B4-BE49-F238E27FC236}">
                  <a16:creationId xmlns:a16="http://schemas.microsoft.com/office/drawing/2014/main" id="{B4957DA6-8656-4465-8C71-D043D4B2D109}"/>
                </a:ext>
              </a:extLst>
            </p:cNvPr>
            <p:cNvSpPr/>
            <p:nvPr/>
          </p:nvSpPr>
          <p:spPr>
            <a:xfrm>
              <a:off x="722" y="0"/>
              <a:ext cx="4645108" cy="128016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E910EBBE-7B2A-411A-906E-F5EEB3637C2C}"/>
                </a:ext>
              </a:extLst>
            </p:cNvPr>
            <p:cNvSpPr txBox="1"/>
            <p:nvPr/>
          </p:nvSpPr>
          <p:spPr>
            <a:xfrm>
              <a:off x="63214" y="62492"/>
              <a:ext cx="4520124" cy="11551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2400" kern="1200" dirty="0"/>
                <a:t>Incentivizes re</a:t>
              </a:r>
              <a:r>
                <a:rPr lang="en-US" sz="2400" b="0" kern="1200" dirty="0">
                  <a:latin typeface="+mn-lt"/>
                </a:rPr>
                <a:t>development of buildings that are contaminated, blighted, or functionally obsolete</a:t>
              </a:r>
              <a:endParaRPr lang="en-US" sz="2400" kern="1200" dirty="0"/>
            </a:p>
          </p:txBody>
        </p:sp>
      </p:grpSp>
      <p:sp>
        <p:nvSpPr>
          <p:cNvPr id="2" name="TextBox 1">
            <a:extLst>
              <a:ext uri="{FF2B5EF4-FFF2-40B4-BE49-F238E27FC236}">
                <a16:creationId xmlns:a16="http://schemas.microsoft.com/office/drawing/2014/main" id="{F4C8E162-66FF-497F-9186-D7B17392559B}"/>
              </a:ext>
            </a:extLst>
          </p:cNvPr>
          <p:cNvSpPr txBox="1"/>
          <p:nvPr/>
        </p:nvSpPr>
        <p:spPr>
          <a:xfrm>
            <a:off x="1664365" y="6214986"/>
            <a:ext cx="7238943" cy="1323439"/>
          </a:xfrm>
          <a:prstGeom prst="rect">
            <a:avLst/>
          </a:prstGeom>
          <a:noFill/>
        </p:spPr>
        <p:txBody>
          <a:bodyPr wrap="square" rtlCol="0">
            <a:spAutoFit/>
          </a:bodyPr>
          <a:lstStyle/>
          <a:p>
            <a:pPr defTabSz="502920"/>
            <a:r>
              <a:rPr lang="en-US" sz="2000" b="1" dirty="0">
                <a:solidFill>
                  <a:prstClr val="black"/>
                </a:solidFill>
                <a:latin typeface="Calibri" panose="020F0502020204030204"/>
              </a:rPr>
              <a:t>Abatement Utilized</a:t>
            </a:r>
          </a:p>
          <a:p>
            <a:pPr defTabSz="502920"/>
            <a:r>
              <a:rPr lang="en-US" sz="2000" dirty="0">
                <a:solidFill>
                  <a:prstClr val="black"/>
                </a:solidFill>
                <a:latin typeface="Calibri" panose="020F0502020204030204"/>
              </a:rPr>
              <a:t>Obsolete Property Rehabilitation Act (OPRA)</a:t>
            </a:r>
          </a:p>
          <a:p>
            <a:pPr marL="314325" indent="-314325" defTabSz="502920">
              <a:buFont typeface="Arial" panose="020B0604020202020204" pitchFamily="34" charset="0"/>
              <a:buChar char="•"/>
            </a:pPr>
            <a:r>
              <a:rPr lang="en-US" sz="2000" dirty="0">
                <a:solidFill>
                  <a:prstClr val="black"/>
                </a:solidFill>
                <a:latin typeface="Calibri" panose="020F0502020204030204"/>
              </a:rPr>
              <a:t>Blighted property rehabilitated for mixed-use</a:t>
            </a:r>
          </a:p>
          <a:p>
            <a:pPr marL="314325" indent="-314325" defTabSz="502920">
              <a:buFont typeface="Arial" panose="020B0604020202020204" pitchFamily="34" charset="0"/>
              <a:buChar char="•"/>
            </a:pPr>
            <a:r>
              <a:rPr lang="en-US" sz="2000" dirty="0">
                <a:solidFill>
                  <a:prstClr val="black"/>
                </a:solidFill>
                <a:latin typeface="Calibri" panose="020F0502020204030204"/>
              </a:rPr>
              <a:t>Retail/commercial ground level and 4 apartment units above</a:t>
            </a:r>
          </a:p>
        </p:txBody>
      </p:sp>
    </p:spTree>
    <p:extLst>
      <p:ext uri="{BB962C8B-B14F-4D97-AF65-F5344CB8AC3E}">
        <p14:creationId xmlns:p14="http://schemas.microsoft.com/office/powerpoint/2010/main" val="2847751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TROIT MANUFACTURING SYSTEMS">
            <a:extLst>
              <a:ext uri="{FF2B5EF4-FFF2-40B4-BE49-F238E27FC236}">
                <a16:creationId xmlns:a16="http://schemas.microsoft.com/office/drawing/2014/main" id="{A908EA6B-B984-4AEC-B3D4-199D83521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54" y="1795426"/>
            <a:ext cx="4762948" cy="2704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266044-7621-4951-BC8D-EA4E26CC784B}"/>
              </a:ext>
            </a:extLst>
          </p:cNvPr>
          <p:cNvPicPr>
            <a:picLocks noChangeAspect="1"/>
          </p:cNvPicPr>
          <p:nvPr/>
        </p:nvPicPr>
        <p:blipFill>
          <a:blip r:embed="rId3"/>
          <a:stretch>
            <a:fillRect/>
          </a:stretch>
        </p:blipFill>
        <p:spPr>
          <a:xfrm>
            <a:off x="4940302" y="4664593"/>
            <a:ext cx="5008508" cy="2743632"/>
          </a:xfrm>
          <a:prstGeom prst="rect">
            <a:avLst/>
          </a:prstGeom>
        </p:spPr>
      </p:pic>
      <p:pic>
        <p:nvPicPr>
          <p:cNvPr id="6" name="Picture 5">
            <a:extLst>
              <a:ext uri="{FF2B5EF4-FFF2-40B4-BE49-F238E27FC236}">
                <a16:creationId xmlns:a16="http://schemas.microsoft.com/office/drawing/2014/main" id="{0AE64CD5-A56D-4156-9BE5-5F92C4487CFD}"/>
              </a:ext>
            </a:extLst>
          </p:cNvPr>
          <p:cNvPicPr>
            <a:picLocks noChangeAspect="1"/>
          </p:cNvPicPr>
          <p:nvPr/>
        </p:nvPicPr>
        <p:blipFill>
          <a:blip r:embed="rId4"/>
          <a:stretch>
            <a:fillRect/>
          </a:stretch>
        </p:blipFill>
        <p:spPr>
          <a:xfrm>
            <a:off x="79563" y="4537819"/>
            <a:ext cx="2137409" cy="1416322"/>
          </a:xfrm>
          <a:prstGeom prst="rect">
            <a:avLst/>
          </a:prstGeom>
        </p:spPr>
      </p:pic>
      <p:pic>
        <p:nvPicPr>
          <p:cNvPr id="7" name="Picture 6">
            <a:extLst>
              <a:ext uri="{FF2B5EF4-FFF2-40B4-BE49-F238E27FC236}">
                <a16:creationId xmlns:a16="http://schemas.microsoft.com/office/drawing/2014/main" id="{D6CB6D35-5F83-405A-B5B7-16BA16CA3880}"/>
              </a:ext>
            </a:extLst>
          </p:cNvPr>
          <p:cNvPicPr>
            <a:picLocks noChangeAspect="1"/>
          </p:cNvPicPr>
          <p:nvPr/>
        </p:nvPicPr>
        <p:blipFill>
          <a:blip r:embed="rId5"/>
          <a:stretch>
            <a:fillRect/>
          </a:stretch>
        </p:blipFill>
        <p:spPr>
          <a:xfrm>
            <a:off x="4928871" y="1589368"/>
            <a:ext cx="1641475" cy="1555598"/>
          </a:xfrm>
          <a:prstGeom prst="rect">
            <a:avLst/>
          </a:prstGeom>
        </p:spPr>
      </p:pic>
      <p:sp>
        <p:nvSpPr>
          <p:cNvPr id="8" name="TextBox 7">
            <a:extLst>
              <a:ext uri="{FF2B5EF4-FFF2-40B4-BE49-F238E27FC236}">
                <a16:creationId xmlns:a16="http://schemas.microsoft.com/office/drawing/2014/main" id="{A10B538F-0C13-4076-B54C-B92EED71814C}"/>
              </a:ext>
            </a:extLst>
          </p:cNvPr>
          <p:cNvSpPr txBox="1"/>
          <p:nvPr/>
        </p:nvSpPr>
        <p:spPr>
          <a:xfrm>
            <a:off x="6563171" y="1750617"/>
            <a:ext cx="3317875" cy="2529923"/>
          </a:xfrm>
          <a:prstGeom prst="rect">
            <a:avLst/>
          </a:prstGeom>
          <a:noFill/>
        </p:spPr>
        <p:txBody>
          <a:bodyPr wrap="square" rtlCol="0">
            <a:spAutoFit/>
          </a:bodyPr>
          <a:lstStyle/>
          <a:p>
            <a:pPr defTabSz="502920"/>
            <a:r>
              <a:rPr lang="en-US" sz="1980" b="1" dirty="0">
                <a:solidFill>
                  <a:prstClr val="black"/>
                </a:solidFill>
                <a:latin typeface="Calibri" panose="020F0502020204030204"/>
              </a:rPr>
              <a:t>Abatement Utilized</a:t>
            </a:r>
          </a:p>
          <a:p>
            <a:pPr defTabSz="502920"/>
            <a:r>
              <a:rPr lang="en-US" sz="1980" dirty="0">
                <a:solidFill>
                  <a:prstClr val="black"/>
                </a:solidFill>
                <a:latin typeface="Calibri" panose="020F0502020204030204"/>
              </a:rPr>
              <a:t>Industrial Facilities Exemption – PA 198</a:t>
            </a:r>
          </a:p>
          <a:p>
            <a:pPr defTabSz="502920"/>
            <a:endParaRPr lang="en-US" sz="1980" dirty="0">
              <a:solidFill>
                <a:prstClr val="black"/>
              </a:solidFill>
              <a:latin typeface="Calibri" panose="020F0502020204030204"/>
            </a:endParaRPr>
          </a:p>
          <a:p>
            <a:pPr marL="314325" indent="-314325" defTabSz="502920">
              <a:buFont typeface="Arial" panose="020B0604020202020204" pitchFamily="34" charset="0"/>
              <a:buChar char="•"/>
            </a:pPr>
            <a:r>
              <a:rPr lang="en-US" sz="1980" dirty="0">
                <a:solidFill>
                  <a:prstClr val="black"/>
                </a:solidFill>
                <a:latin typeface="Calibri" panose="020F0502020204030204"/>
              </a:rPr>
              <a:t>Attraction of New Company </a:t>
            </a:r>
          </a:p>
          <a:p>
            <a:pPr marL="314325" indent="-314325" defTabSz="502920">
              <a:buFont typeface="Arial" panose="020B0604020202020204" pitchFamily="34" charset="0"/>
              <a:buChar char="•"/>
            </a:pPr>
            <a:r>
              <a:rPr lang="en-US" sz="1980" dirty="0">
                <a:solidFill>
                  <a:prstClr val="black"/>
                </a:solidFill>
                <a:latin typeface="Calibri" panose="020F0502020204030204"/>
              </a:rPr>
              <a:t>Created more than 600 Jobs</a:t>
            </a:r>
          </a:p>
        </p:txBody>
      </p:sp>
      <p:sp>
        <p:nvSpPr>
          <p:cNvPr id="10" name="TextBox 9">
            <a:extLst>
              <a:ext uri="{FF2B5EF4-FFF2-40B4-BE49-F238E27FC236}">
                <a16:creationId xmlns:a16="http://schemas.microsoft.com/office/drawing/2014/main" id="{9C247655-636E-4DC8-8EF5-E70F47F38AF1}"/>
              </a:ext>
            </a:extLst>
          </p:cNvPr>
          <p:cNvSpPr txBox="1"/>
          <p:nvPr/>
        </p:nvSpPr>
        <p:spPr>
          <a:xfrm>
            <a:off x="2216973" y="4794251"/>
            <a:ext cx="2711899" cy="2834622"/>
          </a:xfrm>
          <a:prstGeom prst="rect">
            <a:avLst/>
          </a:prstGeom>
          <a:noFill/>
        </p:spPr>
        <p:txBody>
          <a:bodyPr wrap="square" rtlCol="0">
            <a:spAutoFit/>
          </a:bodyPr>
          <a:lstStyle/>
          <a:p>
            <a:pPr defTabSz="502920"/>
            <a:r>
              <a:rPr lang="en-US" sz="1980" b="1" dirty="0">
                <a:solidFill>
                  <a:prstClr val="black"/>
                </a:solidFill>
                <a:latin typeface="Calibri" panose="020F0502020204030204"/>
              </a:rPr>
              <a:t>Abatement Utilized</a:t>
            </a:r>
          </a:p>
          <a:p>
            <a:pPr defTabSz="502920"/>
            <a:r>
              <a:rPr lang="en-US" sz="1980" dirty="0">
                <a:solidFill>
                  <a:prstClr val="black"/>
                </a:solidFill>
                <a:latin typeface="Calibri" panose="020F0502020204030204"/>
              </a:rPr>
              <a:t>Industrial Facilities Exemption – PA 198</a:t>
            </a:r>
          </a:p>
          <a:p>
            <a:pPr defTabSz="502920"/>
            <a:endParaRPr lang="en-US" sz="1980" dirty="0">
              <a:solidFill>
                <a:prstClr val="black"/>
              </a:solidFill>
              <a:latin typeface="Calibri" panose="020F0502020204030204"/>
            </a:endParaRPr>
          </a:p>
          <a:p>
            <a:pPr marL="314325" indent="-314325" defTabSz="502920">
              <a:buFont typeface="Arial" panose="020B0604020202020204" pitchFamily="34" charset="0"/>
              <a:buChar char="•"/>
            </a:pPr>
            <a:r>
              <a:rPr lang="en-US" sz="1980" dirty="0">
                <a:solidFill>
                  <a:prstClr val="black"/>
                </a:solidFill>
                <a:latin typeface="Calibri" panose="020F0502020204030204"/>
              </a:rPr>
              <a:t>Retained existing 60 year old company </a:t>
            </a:r>
          </a:p>
          <a:p>
            <a:pPr marL="314325" indent="-314325" defTabSz="502920">
              <a:buFont typeface="Arial" panose="020B0604020202020204" pitchFamily="34" charset="0"/>
              <a:buChar char="•"/>
            </a:pPr>
            <a:r>
              <a:rPr lang="en-US" sz="1980" dirty="0">
                <a:solidFill>
                  <a:prstClr val="black"/>
                </a:solidFill>
                <a:latin typeface="Calibri" panose="020F0502020204030204"/>
              </a:rPr>
              <a:t>Eliminated blighted building in the neighborhood</a:t>
            </a:r>
          </a:p>
        </p:txBody>
      </p:sp>
      <p:sp>
        <p:nvSpPr>
          <p:cNvPr id="14" name="Rectangle: Rounded Corners 4">
            <a:extLst>
              <a:ext uri="{FF2B5EF4-FFF2-40B4-BE49-F238E27FC236}">
                <a16:creationId xmlns:a16="http://schemas.microsoft.com/office/drawing/2014/main" id="{A0F1F61A-0F15-4E7E-8573-FD803C345492}"/>
              </a:ext>
            </a:extLst>
          </p:cNvPr>
          <p:cNvSpPr txBox="1"/>
          <p:nvPr/>
        </p:nvSpPr>
        <p:spPr>
          <a:xfrm>
            <a:off x="1155092" y="-48305"/>
            <a:ext cx="7646009" cy="12852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lvl="0" algn="ctr"/>
            <a:r>
              <a:rPr lang="en-US" sz="2400" b="0" dirty="0">
                <a:latin typeface="+mn-lt"/>
              </a:rPr>
              <a:t>Incentivizes rehabilitation of manufacturing and industrial property</a:t>
            </a:r>
            <a:endParaRPr lang="en-US" sz="2400" dirty="0"/>
          </a:p>
        </p:txBody>
      </p:sp>
      <p:grpSp>
        <p:nvGrpSpPr>
          <p:cNvPr id="15" name="Group 14">
            <a:extLst>
              <a:ext uri="{FF2B5EF4-FFF2-40B4-BE49-F238E27FC236}">
                <a16:creationId xmlns:a16="http://schemas.microsoft.com/office/drawing/2014/main" id="{F0BB4412-8BC0-4335-AA15-653A7B854D74}"/>
              </a:ext>
            </a:extLst>
          </p:cNvPr>
          <p:cNvGrpSpPr/>
          <p:nvPr/>
        </p:nvGrpSpPr>
        <p:grpSpPr>
          <a:xfrm>
            <a:off x="88677" y="760191"/>
            <a:ext cx="9881046" cy="870699"/>
            <a:chOff x="722" y="0"/>
            <a:chExt cx="4645108" cy="1280160"/>
          </a:xfrm>
        </p:grpSpPr>
        <p:sp>
          <p:nvSpPr>
            <p:cNvPr id="16" name="Rectangle: Rounded Corners 15">
              <a:extLst>
                <a:ext uri="{FF2B5EF4-FFF2-40B4-BE49-F238E27FC236}">
                  <a16:creationId xmlns:a16="http://schemas.microsoft.com/office/drawing/2014/main" id="{4B9413A9-C297-4053-A2A8-9522D87699E7}"/>
                </a:ext>
              </a:extLst>
            </p:cNvPr>
            <p:cNvSpPr/>
            <p:nvPr/>
          </p:nvSpPr>
          <p:spPr>
            <a:xfrm>
              <a:off x="722" y="0"/>
              <a:ext cx="4645108" cy="1280160"/>
            </a:xfrm>
            <a:prstGeom prst="roundRect">
              <a:avLst/>
            </a:prstGeom>
            <a:solidFill>
              <a:srgbClr val="003B49">
                <a:hueOff val="0"/>
                <a:satOff val="0"/>
                <a:lumOff val="0"/>
                <a:alphaOff val="0"/>
              </a:srgbClr>
            </a:solidFill>
            <a:ln w="25400" cap="flat" cmpd="sng" algn="ctr">
              <a:solidFill>
                <a:srgbClr val="B7CDC2">
                  <a:hueOff val="0"/>
                  <a:satOff val="0"/>
                  <a:lumOff val="0"/>
                  <a:alphaOff val="0"/>
                </a:srgbClr>
              </a:solidFill>
              <a:prstDash val="solid"/>
            </a:ln>
            <a:effectLst/>
          </p:spPr>
        </p:sp>
        <p:sp>
          <p:nvSpPr>
            <p:cNvPr id="17" name="Rectangle: Rounded Corners 4">
              <a:extLst>
                <a:ext uri="{FF2B5EF4-FFF2-40B4-BE49-F238E27FC236}">
                  <a16:creationId xmlns:a16="http://schemas.microsoft.com/office/drawing/2014/main" id="{E2E54D3C-0090-4DDB-9CD8-374A8CA91F03}"/>
                </a:ext>
              </a:extLst>
            </p:cNvPr>
            <p:cNvSpPr txBox="1"/>
            <p:nvPr/>
          </p:nvSpPr>
          <p:spPr>
            <a:xfrm>
              <a:off x="133360" y="229570"/>
              <a:ext cx="4322057" cy="976493"/>
            </a:xfrm>
            <a:prstGeom prst="rect">
              <a:avLst/>
            </a:prstGeom>
            <a:noFill/>
            <a:ln>
              <a:noFill/>
            </a:ln>
            <a:effectLst/>
          </p:spPr>
          <p:txBody>
            <a:bodyPr spcFirstLastPara="0" vert="horz" wrap="square" lIns="53340" tIns="26670" rIns="53340" bIns="2667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Incentivizes rehabilitation of manufacturing and industrial property</a:t>
              </a:r>
            </a:p>
          </p:txBody>
        </p:sp>
      </p:grpSp>
      <p:sp>
        <p:nvSpPr>
          <p:cNvPr id="4" name="TextBox 3">
            <a:extLst>
              <a:ext uri="{FF2B5EF4-FFF2-40B4-BE49-F238E27FC236}">
                <a16:creationId xmlns:a16="http://schemas.microsoft.com/office/drawing/2014/main" id="{943E5D6F-C3E5-4836-A6C5-38E992CCADA9}"/>
              </a:ext>
            </a:extLst>
          </p:cNvPr>
          <p:cNvSpPr txBox="1"/>
          <p:nvPr/>
        </p:nvSpPr>
        <p:spPr>
          <a:xfrm>
            <a:off x="1485900" y="234275"/>
            <a:ext cx="7886700" cy="584775"/>
          </a:xfrm>
          <a:prstGeom prst="rect">
            <a:avLst/>
          </a:prstGeom>
          <a:noFill/>
        </p:spPr>
        <p:txBody>
          <a:bodyPr wrap="square" rtlCol="0">
            <a:spAutoFit/>
          </a:bodyPr>
          <a:lstStyle/>
          <a:p>
            <a:r>
              <a:rPr lang="en-US" sz="3200" b="1" dirty="0">
                <a:latin typeface="Arial Black" panose="020B0A04020102020204" pitchFamily="34" charset="0"/>
              </a:rPr>
              <a:t>Industrial Facilities Exemption</a:t>
            </a:r>
          </a:p>
        </p:txBody>
      </p:sp>
    </p:spTree>
    <p:extLst>
      <p:ext uri="{BB962C8B-B14F-4D97-AF65-F5344CB8AC3E}">
        <p14:creationId xmlns:p14="http://schemas.microsoft.com/office/powerpoint/2010/main" val="4116886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E215CF-8C07-45E7-86E5-E3DD261577F0}"/>
              </a:ext>
            </a:extLst>
          </p:cNvPr>
          <p:cNvSpPr>
            <a:spLocks noGrp="1"/>
          </p:cNvSpPr>
          <p:nvPr>
            <p:ph type="sldNum" sz="quarter" idx="11"/>
          </p:nvPr>
        </p:nvSpPr>
        <p:spPr/>
        <p:txBody>
          <a:bodyPr/>
          <a:lstStyle/>
          <a:p>
            <a:fld id="{5C2B414C-DA30-D944-BF2B-85DF198CBB14}" type="slidenum">
              <a:rPr lang="en-US" smtClean="0"/>
              <a:t>12</a:t>
            </a:fld>
            <a:endParaRPr lang="en-US"/>
          </a:p>
        </p:txBody>
      </p:sp>
      <p:sp>
        <p:nvSpPr>
          <p:cNvPr id="8" name="Title 2">
            <a:extLst>
              <a:ext uri="{FF2B5EF4-FFF2-40B4-BE49-F238E27FC236}">
                <a16:creationId xmlns:a16="http://schemas.microsoft.com/office/drawing/2014/main" id="{65D626B2-0C6D-E844-AD27-10D9B977CDF6}"/>
              </a:ext>
            </a:extLst>
          </p:cNvPr>
          <p:cNvSpPr txBox="1">
            <a:spLocks/>
          </p:cNvSpPr>
          <p:nvPr/>
        </p:nvSpPr>
        <p:spPr>
          <a:xfrm>
            <a:off x="195942" y="237446"/>
            <a:ext cx="6774020" cy="645144"/>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dirty="0">
                <a:solidFill>
                  <a:srgbClr val="003B48"/>
                </a:solidFill>
              </a:rPr>
              <a:t>OTHER ABATEMENT TYPES</a:t>
            </a:r>
          </a:p>
        </p:txBody>
      </p:sp>
      <p:graphicFrame>
        <p:nvGraphicFramePr>
          <p:cNvPr id="2" name="Diagram 1">
            <a:extLst>
              <a:ext uri="{FF2B5EF4-FFF2-40B4-BE49-F238E27FC236}">
                <a16:creationId xmlns:a16="http://schemas.microsoft.com/office/drawing/2014/main" id="{F9E02591-F05E-724C-AD14-36A6ACB53AA6}"/>
              </a:ext>
            </a:extLst>
          </p:cNvPr>
          <p:cNvGraphicFramePr/>
          <p:nvPr>
            <p:extLst>
              <p:ext uri="{D42A27DB-BD31-4B8C-83A1-F6EECF244321}">
                <p14:modId xmlns:p14="http://schemas.microsoft.com/office/powerpoint/2010/main" val="2899534397"/>
              </p:ext>
            </p:extLst>
          </p:nvPr>
        </p:nvGraphicFramePr>
        <p:xfrm>
          <a:off x="327382" y="1544489"/>
          <a:ext cx="6774020" cy="1005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FE98F354-239D-A949-B6A6-8664BE9EA927}"/>
              </a:ext>
            </a:extLst>
          </p:cNvPr>
          <p:cNvGraphicFramePr/>
          <p:nvPr>
            <p:extLst>
              <p:ext uri="{D42A27DB-BD31-4B8C-83A1-F6EECF244321}">
                <p14:modId xmlns:p14="http://schemas.microsoft.com/office/powerpoint/2010/main" val="663464865"/>
              </p:ext>
            </p:extLst>
          </p:nvPr>
        </p:nvGraphicFramePr>
        <p:xfrm>
          <a:off x="326734" y="4305385"/>
          <a:ext cx="6705600" cy="11887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 15">
            <a:extLst>
              <a:ext uri="{FF2B5EF4-FFF2-40B4-BE49-F238E27FC236}">
                <a16:creationId xmlns:a16="http://schemas.microsoft.com/office/drawing/2014/main" id="{5611CD15-F36D-3048-9ABB-5DE21BC3865B}"/>
              </a:ext>
            </a:extLst>
          </p:cNvPr>
          <p:cNvGraphicFramePr/>
          <p:nvPr>
            <p:extLst>
              <p:ext uri="{D42A27DB-BD31-4B8C-83A1-F6EECF244321}">
                <p14:modId xmlns:p14="http://schemas.microsoft.com/office/powerpoint/2010/main" val="1130206924"/>
              </p:ext>
            </p:extLst>
          </p:nvPr>
        </p:nvGraphicFramePr>
        <p:xfrm>
          <a:off x="326734" y="5859326"/>
          <a:ext cx="6705600" cy="166947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1" name="Picture 10">
            <a:extLst>
              <a:ext uri="{FF2B5EF4-FFF2-40B4-BE49-F238E27FC236}">
                <a16:creationId xmlns:a16="http://schemas.microsoft.com/office/drawing/2014/main" id="{9B63B870-9D7B-6043-8FD1-D75A6D65A7BA}"/>
              </a:ext>
            </a:extLst>
          </p:cNvPr>
          <p:cNvPicPr>
            <a:picLocks noChangeAspect="1"/>
          </p:cNvPicPr>
          <p:nvPr/>
        </p:nvPicPr>
        <p:blipFill>
          <a:blip r:embed="rId18"/>
          <a:stretch>
            <a:fillRect/>
          </a:stretch>
        </p:blipFill>
        <p:spPr>
          <a:xfrm>
            <a:off x="7143892" y="4121730"/>
            <a:ext cx="2629616" cy="1372374"/>
          </a:xfrm>
          <a:prstGeom prst="rect">
            <a:avLst/>
          </a:prstGeom>
        </p:spPr>
      </p:pic>
      <p:pic>
        <p:nvPicPr>
          <p:cNvPr id="12" name="Picture 11">
            <a:extLst>
              <a:ext uri="{FF2B5EF4-FFF2-40B4-BE49-F238E27FC236}">
                <a16:creationId xmlns:a16="http://schemas.microsoft.com/office/drawing/2014/main" id="{82AA01EF-3321-5941-AC8B-A4FA2FC54BA2}"/>
              </a:ext>
            </a:extLst>
          </p:cNvPr>
          <p:cNvPicPr>
            <a:picLocks noChangeAspect="1"/>
          </p:cNvPicPr>
          <p:nvPr/>
        </p:nvPicPr>
        <p:blipFill>
          <a:blip r:embed="rId19"/>
          <a:stretch>
            <a:fillRect/>
          </a:stretch>
        </p:blipFill>
        <p:spPr>
          <a:xfrm>
            <a:off x="7101402" y="5777262"/>
            <a:ext cx="2435121" cy="1563624"/>
          </a:xfrm>
          <a:prstGeom prst="rect">
            <a:avLst/>
          </a:prstGeom>
        </p:spPr>
      </p:pic>
      <p:graphicFrame>
        <p:nvGraphicFramePr>
          <p:cNvPr id="14" name="Diagram 13">
            <a:extLst>
              <a:ext uri="{FF2B5EF4-FFF2-40B4-BE49-F238E27FC236}">
                <a16:creationId xmlns:a16="http://schemas.microsoft.com/office/drawing/2014/main" id="{A00F884F-8FF4-4CE9-A2D7-5F391650D0ED}"/>
              </a:ext>
            </a:extLst>
          </p:cNvPr>
          <p:cNvGraphicFramePr>
            <a:graphicFrameLocks/>
          </p:cNvGraphicFramePr>
          <p:nvPr>
            <p:extLst>
              <p:ext uri="{D42A27DB-BD31-4B8C-83A1-F6EECF244321}">
                <p14:modId xmlns:p14="http://schemas.microsoft.com/office/powerpoint/2010/main" val="2317248939"/>
              </p:ext>
            </p:extLst>
          </p:nvPr>
        </p:nvGraphicFramePr>
        <p:xfrm>
          <a:off x="195942" y="882591"/>
          <a:ext cx="6705600" cy="1764314"/>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3" name="Picture 2">
            <a:extLst>
              <a:ext uri="{FF2B5EF4-FFF2-40B4-BE49-F238E27FC236}">
                <a16:creationId xmlns:a16="http://schemas.microsoft.com/office/drawing/2014/main" id="{5CD91DD2-C67C-4FE6-A991-2B28BE52A3A0}"/>
              </a:ext>
            </a:extLst>
          </p:cNvPr>
          <p:cNvPicPr>
            <a:picLocks noChangeAspect="1"/>
          </p:cNvPicPr>
          <p:nvPr/>
        </p:nvPicPr>
        <p:blipFill>
          <a:blip r:embed="rId25"/>
          <a:stretch>
            <a:fillRect/>
          </a:stretch>
        </p:blipFill>
        <p:spPr>
          <a:xfrm>
            <a:off x="7101402" y="923577"/>
            <a:ext cx="2629616" cy="1501704"/>
          </a:xfrm>
          <a:prstGeom prst="rect">
            <a:avLst/>
          </a:prstGeom>
        </p:spPr>
      </p:pic>
      <p:pic>
        <p:nvPicPr>
          <p:cNvPr id="1026" name="Picture 2">
            <a:extLst>
              <a:ext uri="{FF2B5EF4-FFF2-40B4-BE49-F238E27FC236}">
                <a16:creationId xmlns:a16="http://schemas.microsoft.com/office/drawing/2014/main" id="{7D6652C5-0459-47BC-BAAD-707608C62D5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01402" y="2597865"/>
            <a:ext cx="2629616" cy="1228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Diagram 22">
            <a:extLst>
              <a:ext uri="{FF2B5EF4-FFF2-40B4-BE49-F238E27FC236}">
                <a16:creationId xmlns:a16="http://schemas.microsoft.com/office/drawing/2014/main" id="{32AB3E40-16E7-4DB7-A90B-A8C42FFEA175}"/>
              </a:ext>
            </a:extLst>
          </p:cNvPr>
          <p:cNvGraphicFramePr/>
          <p:nvPr>
            <p:extLst>
              <p:ext uri="{D42A27DB-BD31-4B8C-83A1-F6EECF244321}">
                <p14:modId xmlns:p14="http://schemas.microsoft.com/office/powerpoint/2010/main" val="3673140343"/>
              </p:ext>
            </p:extLst>
          </p:nvPr>
        </p:nvGraphicFramePr>
        <p:xfrm>
          <a:off x="318654" y="2790345"/>
          <a:ext cx="6671837" cy="139372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extLst>
      <p:ext uri="{BB962C8B-B14F-4D97-AF65-F5344CB8AC3E}">
        <p14:creationId xmlns:p14="http://schemas.microsoft.com/office/powerpoint/2010/main" val="390608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7C8BD-6812-48F7-8DC9-7F7232BA42EF}"/>
              </a:ext>
            </a:extLst>
          </p:cNvPr>
          <p:cNvSpPr>
            <a:spLocks noGrp="1"/>
          </p:cNvSpPr>
          <p:nvPr>
            <p:ph type="sldNum" sz="quarter" idx="11"/>
          </p:nvPr>
        </p:nvSpPr>
        <p:spPr/>
        <p:txBody>
          <a:bodyPr/>
          <a:lstStyle/>
          <a:p>
            <a:fld id="{5C2B414C-DA30-D944-BF2B-85DF198CBB14}" type="slidenum">
              <a:rPr lang="en-US" smtClean="0"/>
              <a:pPr/>
              <a:t>13</a:t>
            </a:fld>
            <a:endParaRPr lang="en-US"/>
          </a:p>
        </p:txBody>
      </p:sp>
      <p:sp>
        <p:nvSpPr>
          <p:cNvPr id="17" name="TextBox 16">
            <a:extLst>
              <a:ext uri="{FF2B5EF4-FFF2-40B4-BE49-F238E27FC236}">
                <a16:creationId xmlns:a16="http://schemas.microsoft.com/office/drawing/2014/main" id="{6B8A0947-D3EF-4FC9-99BB-1B7F20C5E925}"/>
              </a:ext>
            </a:extLst>
          </p:cNvPr>
          <p:cNvSpPr txBox="1"/>
          <p:nvPr/>
        </p:nvSpPr>
        <p:spPr>
          <a:xfrm>
            <a:off x="1133912" y="1305162"/>
            <a:ext cx="2949436" cy="340519"/>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1400" b="1" i="1" dirty="0">
                <a:solidFill>
                  <a:schemeClr val="tx1"/>
                </a:solidFill>
                <a:latin typeface="+mj-lt"/>
                <a:cs typeface="Calibri" panose="020F0502020204030204" pitchFamily="34" charset="0"/>
              </a:rPr>
              <a:t>My taxes will go up</a:t>
            </a:r>
          </a:p>
        </p:txBody>
      </p:sp>
      <p:sp>
        <p:nvSpPr>
          <p:cNvPr id="21" name="Title 2">
            <a:extLst>
              <a:ext uri="{FF2B5EF4-FFF2-40B4-BE49-F238E27FC236}">
                <a16:creationId xmlns:a16="http://schemas.microsoft.com/office/drawing/2014/main" id="{2B825ACA-5877-DC4B-8A26-981C72BD72DB}"/>
              </a:ext>
            </a:extLst>
          </p:cNvPr>
          <p:cNvSpPr txBox="1">
            <a:spLocks/>
          </p:cNvSpPr>
          <p:nvPr/>
        </p:nvSpPr>
        <p:spPr>
          <a:xfrm>
            <a:off x="219740" y="33287"/>
            <a:ext cx="9150435" cy="715090"/>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003B48"/>
                </a:solidFill>
              </a:rPr>
              <a:t>COMMON MISCONCEPTIONS</a:t>
            </a:r>
          </a:p>
        </p:txBody>
      </p:sp>
      <p:sp>
        <p:nvSpPr>
          <p:cNvPr id="9" name="TextBox 8">
            <a:extLst>
              <a:ext uri="{FF2B5EF4-FFF2-40B4-BE49-F238E27FC236}">
                <a16:creationId xmlns:a16="http://schemas.microsoft.com/office/drawing/2014/main" id="{52ED8490-8148-1B4E-8838-DF14E31BF593}"/>
              </a:ext>
            </a:extLst>
          </p:cNvPr>
          <p:cNvSpPr txBox="1"/>
          <p:nvPr/>
        </p:nvSpPr>
        <p:spPr>
          <a:xfrm>
            <a:off x="1133912" y="2202466"/>
            <a:ext cx="2949436" cy="578882"/>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1400" b="1" i="1" dirty="0">
                <a:solidFill>
                  <a:schemeClr val="tx1"/>
                </a:solidFill>
                <a:latin typeface="+mj-lt"/>
                <a:cs typeface="Calibri" panose="020F0502020204030204" pitchFamily="34" charset="0"/>
              </a:rPr>
              <a:t>Abatements take money away from schools</a:t>
            </a:r>
          </a:p>
        </p:txBody>
      </p:sp>
      <p:sp>
        <p:nvSpPr>
          <p:cNvPr id="11" name="TextBox 10">
            <a:extLst>
              <a:ext uri="{FF2B5EF4-FFF2-40B4-BE49-F238E27FC236}">
                <a16:creationId xmlns:a16="http://schemas.microsoft.com/office/drawing/2014/main" id="{0DE5F494-3B38-694C-8E57-132BA6FA98FC}"/>
              </a:ext>
            </a:extLst>
          </p:cNvPr>
          <p:cNvSpPr txBox="1"/>
          <p:nvPr/>
        </p:nvSpPr>
        <p:spPr>
          <a:xfrm>
            <a:off x="1146430" y="3308235"/>
            <a:ext cx="2949436" cy="1293971"/>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b="1" i="1" dirty="0">
                <a:solidFill>
                  <a:schemeClr val="tx1"/>
                </a:solidFill>
                <a:latin typeface="+mj-lt"/>
                <a:cs typeface="Calibri" panose="020F0502020204030204" pitchFamily="34" charset="0"/>
              </a:rPr>
              <a:t>Abatements take dollars from the City’s general funds that would otherwise be spent on services</a:t>
            </a:r>
            <a:r>
              <a:rPr lang="en-US" sz="1400" b="1" i="1">
                <a:solidFill>
                  <a:schemeClr val="tx1"/>
                </a:solidFill>
                <a:latin typeface="+mj-lt"/>
                <a:cs typeface="Calibri" panose="020F0502020204030204" pitchFamily="34" charset="0"/>
              </a:rPr>
              <a:t> and give that money to wealthy people</a:t>
            </a:r>
            <a:r>
              <a:rPr lang="en-US" sz="1400" b="1" i="1" dirty="0">
                <a:solidFill>
                  <a:schemeClr val="tx1"/>
                </a:solidFill>
                <a:latin typeface="+mj-lt"/>
                <a:cs typeface="Calibri" panose="020F0502020204030204" pitchFamily="34" charset="0"/>
              </a:rPr>
              <a:t>.</a:t>
            </a:r>
          </a:p>
        </p:txBody>
      </p:sp>
      <p:sp>
        <p:nvSpPr>
          <p:cNvPr id="12" name="TextBox 11">
            <a:extLst>
              <a:ext uri="{FF2B5EF4-FFF2-40B4-BE49-F238E27FC236}">
                <a16:creationId xmlns:a16="http://schemas.microsoft.com/office/drawing/2014/main" id="{4C06AFC5-FB30-614B-A8D9-122962DF759F}"/>
              </a:ext>
            </a:extLst>
          </p:cNvPr>
          <p:cNvSpPr txBox="1"/>
          <p:nvPr/>
        </p:nvSpPr>
        <p:spPr>
          <a:xfrm>
            <a:off x="1165175" y="4830972"/>
            <a:ext cx="2949436" cy="817245"/>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1400" b="1" i="1" dirty="0">
                <a:solidFill>
                  <a:schemeClr val="tx1"/>
                </a:solidFill>
                <a:latin typeface="+mj-lt"/>
                <a:cs typeface="Calibri" panose="020F0502020204030204" pitchFamily="34" charset="0"/>
              </a:rPr>
              <a:t>Companies get tax abatements without demonstrating </a:t>
            </a:r>
            <a:r>
              <a:rPr lang="en-US" sz="1400" b="1" i="1">
                <a:solidFill>
                  <a:schemeClr val="tx1"/>
                </a:solidFill>
                <a:latin typeface="+mj-lt"/>
                <a:cs typeface="Calibri" panose="020F0502020204030204" pitchFamily="34" charset="0"/>
              </a:rPr>
              <a:t>a </a:t>
            </a:r>
            <a:r>
              <a:rPr lang="en-US" sz="1400" b="1" i="1" dirty="0">
                <a:solidFill>
                  <a:schemeClr val="tx1"/>
                </a:solidFill>
                <a:latin typeface="+mj-lt"/>
                <a:cs typeface="Calibri" panose="020F0502020204030204" pitchFamily="34" charset="0"/>
              </a:rPr>
              <a:t>need or benefit to the City</a:t>
            </a:r>
          </a:p>
        </p:txBody>
      </p:sp>
      <p:pic>
        <p:nvPicPr>
          <p:cNvPr id="1026" name="Picture 2" descr="Concern, issue, pressure, stress, worry icon">
            <a:extLst>
              <a:ext uri="{FF2B5EF4-FFF2-40B4-BE49-F238E27FC236}">
                <a16:creationId xmlns:a16="http://schemas.microsoft.com/office/drawing/2014/main" id="{1EEF05B3-F46E-1D49-9ED1-D6B536D75651}"/>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777" y="1110581"/>
            <a:ext cx="646425" cy="6464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A2E7591-E11B-354C-8D45-054213384260}"/>
              </a:ext>
            </a:extLst>
          </p:cNvPr>
          <p:cNvSpPr txBox="1"/>
          <p:nvPr/>
        </p:nvSpPr>
        <p:spPr>
          <a:xfrm>
            <a:off x="5291605" y="1220634"/>
            <a:ext cx="4153463" cy="817245"/>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r>
              <a:rPr lang="en-US" sz="1400" dirty="0">
                <a:solidFill>
                  <a:schemeClr val="bg1"/>
                </a:solidFill>
                <a:cs typeface="Calibri" panose="020F0502020204030204" pitchFamily="34" charset="0"/>
              </a:rPr>
              <a:t>An individual’s property taxes are prevented from increasing by more than the rate of inflation by State Law.</a:t>
            </a:r>
          </a:p>
        </p:txBody>
      </p:sp>
      <p:pic>
        <p:nvPicPr>
          <p:cNvPr id="28" name="Picture 2" descr="Concern, issue, pressure, stress, worry icon">
            <a:extLst>
              <a:ext uri="{FF2B5EF4-FFF2-40B4-BE49-F238E27FC236}">
                <a16:creationId xmlns:a16="http://schemas.microsoft.com/office/drawing/2014/main" id="{564B2463-82AD-E543-BD94-20F08EF67BF8}"/>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632" y="2134923"/>
            <a:ext cx="646425" cy="6464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oncern, issue, pressure, stress, worry icon">
            <a:extLst>
              <a:ext uri="{FF2B5EF4-FFF2-40B4-BE49-F238E27FC236}">
                <a16:creationId xmlns:a16="http://schemas.microsoft.com/office/drawing/2014/main" id="{71F0B348-3E23-BC49-AA0F-D93BC974111E}"/>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632" y="3632007"/>
            <a:ext cx="646425" cy="6464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oncern, issue, pressure, stress, worry icon">
            <a:extLst>
              <a:ext uri="{FF2B5EF4-FFF2-40B4-BE49-F238E27FC236}">
                <a16:creationId xmlns:a16="http://schemas.microsoft.com/office/drawing/2014/main" id="{5CB5FB3F-0FF6-7048-84D8-3FE1C35CFF02}"/>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432" y="4902379"/>
            <a:ext cx="646425" cy="6464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62901D5-CC28-6140-9494-360B5D9D6C39}"/>
              </a:ext>
            </a:extLst>
          </p:cNvPr>
          <p:cNvSpPr txBox="1"/>
          <p:nvPr/>
        </p:nvSpPr>
        <p:spPr>
          <a:xfrm>
            <a:off x="1165175" y="6181593"/>
            <a:ext cx="2949436" cy="817245"/>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1400" b="1" i="1" dirty="0">
                <a:solidFill>
                  <a:schemeClr val="tx1"/>
                </a:solidFill>
                <a:latin typeface="+mj-lt"/>
                <a:cs typeface="Calibri" panose="020F0502020204030204" pitchFamily="34" charset="0"/>
              </a:rPr>
              <a:t>Companies receive abatements with no accountability or oversight</a:t>
            </a:r>
          </a:p>
        </p:txBody>
      </p:sp>
      <p:pic>
        <p:nvPicPr>
          <p:cNvPr id="33" name="Picture 2" descr="Concern, issue, pressure, stress, worry icon">
            <a:extLst>
              <a:ext uri="{FF2B5EF4-FFF2-40B4-BE49-F238E27FC236}">
                <a16:creationId xmlns:a16="http://schemas.microsoft.com/office/drawing/2014/main" id="{FA528F26-0811-A442-832F-4A73EF61B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39" y="6267002"/>
            <a:ext cx="646425" cy="6464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2BEE828-42D1-B942-9416-D956533CFBAA}"/>
              </a:ext>
            </a:extLst>
          </p:cNvPr>
          <p:cNvSpPr txBox="1"/>
          <p:nvPr/>
        </p:nvSpPr>
        <p:spPr>
          <a:xfrm>
            <a:off x="5333224" y="2242908"/>
            <a:ext cx="4153463" cy="1055608"/>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r>
              <a:rPr lang="en-US" sz="1400" dirty="0">
                <a:solidFill>
                  <a:schemeClr val="bg1"/>
                </a:solidFill>
                <a:cs typeface="Calibri" panose="020F0502020204030204" pitchFamily="34" charset="0"/>
              </a:rPr>
              <a:t>The State of Michigan is required to make School Districts whole.  The State ensures Detroit Public School district receives a minimum amount of funding per student.</a:t>
            </a:r>
          </a:p>
        </p:txBody>
      </p:sp>
      <p:sp>
        <p:nvSpPr>
          <p:cNvPr id="36" name="TextBox 35">
            <a:extLst>
              <a:ext uri="{FF2B5EF4-FFF2-40B4-BE49-F238E27FC236}">
                <a16:creationId xmlns:a16="http://schemas.microsoft.com/office/drawing/2014/main" id="{5E4AE13F-6B1C-F747-B8FE-D0D55D5EB130}"/>
              </a:ext>
            </a:extLst>
          </p:cNvPr>
          <p:cNvSpPr txBox="1"/>
          <p:nvPr/>
        </p:nvSpPr>
        <p:spPr>
          <a:xfrm>
            <a:off x="5333224" y="3564754"/>
            <a:ext cx="4153463" cy="817245"/>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r>
              <a:rPr lang="en-US" sz="1400">
                <a:solidFill>
                  <a:schemeClr val="bg1"/>
                </a:solidFill>
                <a:cs typeface="Calibri" panose="020F0502020204030204" pitchFamily="34" charset="0"/>
              </a:rPr>
              <a:t>Abatements are not a cash grant.  The project must be completed and the taxes must increase for a project to receive any benefit.  </a:t>
            </a:r>
            <a:endParaRPr lang="en-US" sz="1400" dirty="0">
              <a:solidFill>
                <a:schemeClr val="bg1"/>
              </a:solidFill>
              <a:cs typeface="Calibri" panose="020F0502020204030204" pitchFamily="34" charset="0"/>
            </a:endParaRPr>
          </a:p>
        </p:txBody>
      </p:sp>
      <p:sp>
        <p:nvSpPr>
          <p:cNvPr id="37" name="TextBox 36">
            <a:extLst>
              <a:ext uri="{FF2B5EF4-FFF2-40B4-BE49-F238E27FC236}">
                <a16:creationId xmlns:a16="http://schemas.microsoft.com/office/drawing/2014/main" id="{F5823EAE-FA3D-7B41-9C36-C28692113B06}"/>
              </a:ext>
            </a:extLst>
          </p:cNvPr>
          <p:cNvSpPr txBox="1"/>
          <p:nvPr/>
        </p:nvSpPr>
        <p:spPr>
          <a:xfrm>
            <a:off x="5298035" y="6008724"/>
            <a:ext cx="4153463" cy="1293971"/>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r>
              <a:rPr lang="en-US" sz="1400" dirty="0">
                <a:solidFill>
                  <a:schemeClr val="bg1"/>
                </a:solidFill>
                <a:cs typeface="Calibri" panose="020F0502020204030204" pitchFamily="34" charset="0"/>
              </a:rPr>
              <a:t>All recipients of tax abatements must sign a contract with the City of Detroit.  The contract allows the City to pull back the incentive or other legal remedies if the investment or job creation does not occur as promised.</a:t>
            </a:r>
          </a:p>
        </p:txBody>
      </p:sp>
      <p:sp>
        <p:nvSpPr>
          <p:cNvPr id="38" name="TextBox 37">
            <a:extLst>
              <a:ext uri="{FF2B5EF4-FFF2-40B4-BE49-F238E27FC236}">
                <a16:creationId xmlns:a16="http://schemas.microsoft.com/office/drawing/2014/main" id="{7905EE3E-1B32-E947-8EA9-6F0FF20B71C9}"/>
              </a:ext>
            </a:extLst>
          </p:cNvPr>
          <p:cNvSpPr txBox="1"/>
          <p:nvPr/>
        </p:nvSpPr>
        <p:spPr>
          <a:xfrm>
            <a:off x="5291605" y="4710283"/>
            <a:ext cx="4153463" cy="1055608"/>
          </a:xfrm>
          <a:prstGeom prst="round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r>
              <a:rPr lang="en-US" sz="1400">
                <a:solidFill>
                  <a:schemeClr val="bg1"/>
                </a:solidFill>
                <a:cs typeface="Calibri" panose="020F0502020204030204" pitchFamily="34" charset="0"/>
              </a:rPr>
              <a:t>DEGC completes an exhaustive analysis to determine the need and minimum amount of incentives necessary.  This analysis is further verified by the Council’s legislative policy staff. </a:t>
            </a:r>
            <a:endParaRPr lang="en-US" sz="1400" dirty="0">
              <a:solidFill>
                <a:schemeClr val="bg1"/>
              </a:solidFill>
              <a:cs typeface="Calibri" panose="020F0502020204030204" pitchFamily="34" charset="0"/>
            </a:endParaRPr>
          </a:p>
        </p:txBody>
      </p:sp>
      <p:sp>
        <p:nvSpPr>
          <p:cNvPr id="39" name="Title 2">
            <a:extLst>
              <a:ext uri="{FF2B5EF4-FFF2-40B4-BE49-F238E27FC236}">
                <a16:creationId xmlns:a16="http://schemas.microsoft.com/office/drawing/2014/main" id="{7B524FEA-0E6E-AB47-BE28-F88118A17915}"/>
              </a:ext>
            </a:extLst>
          </p:cNvPr>
          <p:cNvSpPr txBox="1">
            <a:spLocks/>
          </p:cNvSpPr>
          <p:nvPr/>
        </p:nvSpPr>
        <p:spPr>
          <a:xfrm>
            <a:off x="1420011" y="732840"/>
            <a:ext cx="2204408" cy="687392"/>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3000" dirty="0">
                <a:solidFill>
                  <a:schemeClr val="accent4"/>
                </a:solidFill>
              </a:rPr>
              <a:t>Concern</a:t>
            </a:r>
          </a:p>
        </p:txBody>
      </p:sp>
      <p:sp>
        <p:nvSpPr>
          <p:cNvPr id="41" name="Title 2">
            <a:extLst>
              <a:ext uri="{FF2B5EF4-FFF2-40B4-BE49-F238E27FC236}">
                <a16:creationId xmlns:a16="http://schemas.microsoft.com/office/drawing/2014/main" id="{8E1F32D3-57F0-D94B-804A-0C1A3DCEF650}"/>
              </a:ext>
            </a:extLst>
          </p:cNvPr>
          <p:cNvSpPr txBox="1">
            <a:spLocks/>
          </p:cNvSpPr>
          <p:nvPr/>
        </p:nvSpPr>
        <p:spPr>
          <a:xfrm>
            <a:off x="6113776" y="656964"/>
            <a:ext cx="2915434" cy="578882"/>
          </a:xfrm>
          <a:prstGeom prst="rect">
            <a:avLst/>
          </a:prstGeom>
        </p:spPr>
        <p:txBody>
          <a:bodyPr>
            <a:noAutofit/>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3000" dirty="0">
                <a:solidFill>
                  <a:schemeClr val="accent4"/>
                </a:solidFill>
              </a:rPr>
              <a:t>Fact Check</a:t>
            </a:r>
          </a:p>
        </p:txBody>
      </p:sp>
      <p:cxnSp>
        <p:nvCxnSpPr>
          <p:cNvPr id="18" name="Straight Connector 17">
            <a:extLst>
              <a:ext uri="{FF2B5EF4-FFF2-40B4-BE49-F238E27FC236}">
                <a16:creationId xmlns:a16="http://schemas.microsoft.com/office/drawing/2014/main" id="{3A42172E-B477-7949-B4E8-772752E79200}"/>
              </a:ext>
            </a:extLst>
          </p:cNvPr>
          <p:cNvCxnSpPr>
            <a:cxnSpLocks/>
          </p:cNvCxnSpPr>
          <p:nvPr/>
        </p:nvCxnSpPr>
        <p:spPr>
          <a:xfrm>
            <a:off x="4366422" y="656964"/>
            <a:ext cx="0" cy="660913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F25764AA-6BB2-2144-8225-1509554ED4FC}"/>
              </a:ext>
            </a:extLst>
          </p:cNvPr>
          <p:cNvPicPr>
            <a:picLocks noChangeAspect="1"/>
          </p:cNvPicPr>
          <p:nvPr/>
        </p:nvPicPr>
        <p:blipFill>
          <a:blip r:embed="rId3">
            <a:duotone>
              <a:schemeClr val="accent1">
                <a:shade val="45000"/>
                <a:satMod val="135000"/>
              </a:schemeClr>
              <a:prstClr val="white"/>
            </a:duotone>
          </a:blip>
          <a:stretch>
            <a:fillRect/>
          </a:stretch>
        </p:blipFill>
        <p:spPr>
          <a:xfrm>
            <a:off x="4498095" y="1328827"/>
            <a:ext cx="593727" cy="563167"/>
          </a:xfrm>
          <a:prstGeom prst="rect">
            <a:avLst/>
          </a:prstGeom>
        </p:spPr>
      </p:pic>
      <p:pic>
        <p:nvPicPr>
          <p:cNvPr id="44" name="Picture 43">
            <a:extLst>
              <a:ext uri="{FF2B5EF4-FFF2-40B4-BE49-F238E27FC236}">
                <a16:creationId xmlns:a16="http://schemas.microsoft.com/office/drawing/2014/main" id="{618782B4-F9B3-E04F-8537-24CD02B9E77D}"/>
              </a:ext>
            </a:extLst>
          </p:cNvPr>
          <p:cNvPicPr>
            <a:picLocks noChangeAspect="1"/>
          </p:cNvPicPr>
          <p:nvPr/>
        </p:nvPicPr>
        <p:blipFill>
          <a:blip r:embed="rId3">
            <a:biLevel thresh="75000"/>
          </a:blip>
          <a:stretch>
            <a:fillRect/>
          </a:stretch>
        </p:blipFill>
        <p:spPr>
          <a:xfrm>
            <a:off x="4498097" y="6378136"/>
            <a:ext cx="593727" cy="563167"/>
          </a:xfrm>
          <a:prstGeom prst="rect">
            <a:avLst/>
          </a:prstGeom>
        </p:spPr>
      </p:pic>
      <p:pic>
        <p:nvPicPr>
          <p:cNvPr id="45" name="Picture 44">
            <a:extLst>
              <a:ext uri="{FF2B5EF4-FFF2-40B4-BE49-F238E27FC236}">
                <a16:creationId xmlns:a16="http://schemas.microsoft.com/office/drawing/2014/main" id="{84977E6F-306A-6244-907B-C69D10E924AC}"/>
              </a:ext>
            </a:extLst>
          </p:cNvPr>
          <p:cNvPicPr>
            <a:picLocks noChangeAspect="1"/>
          </p:cNvPicPr>
          <p:nvPr/>
        </p:nvPicPr>
        <p:blipFill>
          <a:blip r:embed="rId3">
            <a:duotone>
              <a:schemeClr val="accent6">
                <a:shade val="45000"/>
                <a:satMod val="135000"/>
              </a:schemeClr>
              <a:prstClr val="white"/>
            </a:duotone>
          </a:blip>
          <a:stretch>
            <a:fillRect/>
          </a:stretch>
        </p:blipFill>
        <p:spPr>
          <a:xfrm>
            <a:off x="4498097" y="3704033"/>
            <a:ext cx="593727" cy="563167"/>
          </a:xfrm>
          <a:prstGeom prst="rect">
            <a:avLst/>
          </a:prstGeom>
        </p:spPr>
      </p:pic>
      <p:pic>
        <p:nvPicPr>
          <p:cNvPr id="46" name="Picture 45">
            <a:extLst>
              <a:ext uri="{FF2B5EF4-FFF2-40B4-BE49-F238E27FC236}">
                <a16:creationId xmlns:a16="http://schemas.microsoft.com/office/drawing/2014/main" id="{B3F537E0-54A9-184A-BB96-8CB35CB00193}"/>
              </a:ext>
            </a:extLst>
          </p:cNvPr>
          <p:cNvPicPr>
            <a:picLocks noChangeAspect="1"/>
          </p:cNvPicPr>
          <p:nvPr/>
        </p:nvPicPr>
        <p:blipFill>
          <a:blip r:embed="rId3">
            <a:duotone>
              <a:schemeClr val="accent3">
                <a:shade val="45000"/>
                <a:satMod val="135000"/>
              </a:schemeClr>
              <a:prstClr val="white"/>
            </a:duotone>
          </a:blip>
          <a:stretch>
            <a:fillRect/>
          </a:stretch>
        </p:blipFill>
        <p:spPr>
          <a:xfrm>
            <a:off x="4498097" y="4944007"/>
            <a:ext cx="593727" cy="563167"/>
          </a:xfrm>
          <a:prstGeom prst="rect">
            <a:avLst/>
          </a:prstGeom>
        </p:spPr>
      </p:pic>
      <p:pic>
        <p:nvPicPr>
          <p:cNvPr id="47" name="Picture 46">
            <a:extLst>
              <a:ext uri="{FF2B5EF4-FFF2-40B4-BE49-F238E27FC236}">
                <a16:creationId xmlns:a16="http://schemas.microsoft.com/office/drawing/2014/main" id="{3058B652-B6E3-5D45-AFA9-7B6E24C5CAA5}"/>
              </a:ext>
            </a:extLst>
          </p:cNvPr>
          <p:cNvPicPr>
            <a:picLocks noChangeAspect="1"/>
          </p:cNvPicPr>
          <p:nvPr/>
        </p:nvPicPr>
        <p:blipFill>
          <a:blip r:embed="rId3">
            <a:duotone>
              <a:schemeClr val="accent4">
                <a:shade val="45000"/>
                <a:satMod val="135000"/>
              </a:schemeClr>
              <a:prstClr val="white"/>
            </a:duotone>
          </a:blip>
          <a:stretch>
            <a:fillRect/>
          </a:stretch>
        </p:blipFill>
        <p:spPr>
          <a:xfrm>
            <a:off x="4498095" y="2489128"/>
            <a:ext cx="593727" cy="563167"/>
          </a:xfrm>
          <a:prstGeom prst="rect">
            <a:avLst/>
          </a:prstGeom>
        </p:spPr>
      </p:pic>
    </p:spTree>
    <p:extLst>
      <p:ext uri="{BB962C8B-B14F-4D97-AF65-F5344CB8AC3E}">
        <p14:creationId xmlns:p14="http://schemas.microsoft.com/office/powerpoint/2010/main" val="3622178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F6FEC-F6A9-455C-B860-37B7FAC5C838}"/>
              </a:ext>
            </a:extLst>
          </p:cNvPr>
          <p:cNvSpPr>
            <a:spLocks noGrp="1"/>
          </p:cNvSpPr>
          <p:nvPr>
            <p:ph type="title"/>
          </p:nvPr>
        </p:nvSpPr>
        <p:spPr>
          <a:xfrm>
            <a:off x="3837365" y="154595"/>
            <a:ext cx="4678837" cy="705214"/>
          </a:xfrm>
        </p:spPr>
        <p:txBody>
          <a:bodyPr anchor="ctr"/>
          <a:lstStyle/>
          <a:p>
            <a:pPr algn="ctr"/>
            <a:r>
              <a:rPr lang="en-US" sz="3200" dirty="0">
                <a:solidFill>
                  <a:srgbClr val="0C334F"/>
                </a:solidFill>
                <a:latin typeface="+mn-lt"/>
              </a:rPr>
              <a:t>EXAMPLE PROJECT</a:t>
            </a:r>
          </a:p>
        </p:txBody>
      </p:sp>
      <p:sp>
        <p:nvSpPr>
          <p:cNvPr id="3" name="Text Placeholder 2">
            <a:extLst>
              <a:ext uri="{FF2B5EF4-FFF2-40B4-BE49-F238E27FC236}">
                <a16:creationId xmlns:a16="http://schemas.microsoft.com/office/drawing/2014/main" id="{4BFF390F-F328-4743-A575-6F3D4662E11F}"/>
              </a:ext>
            </a:extLst>
          </p:cNvPr>
          <p:cNvSpPr>
            <a:spLocks noGrp="1"/>
          </p:cNvSpPr>
          <p:nvPr>
            <p:ph type="body" sz="quarter" idx="10"/>
          </p:nvPr>
        </p:nvSpPr>
        <p:spPr>
          <a:xfrm>
            <a:off x="4008527" y="6596262"/>
            <a:ext cx="5668912" cy="930769"/>
          </a:xfrm>
        </p:spPr>
        <p:txBody>
          <a:bodyPr vert="horz" lIns="0" tIns="45720" rIns="91440" bIns="45720" rtlCol="0" anchor="t">
            <a:normAutofit/>
          </a:bodyPr>
          <a:lstStyle/>
          <a:p>
            <a:r>
              <a:rPr lang="en-US" sz="2000" dirty="0">
                <a:latin typeface="+mj-lt"/>
                <a:cs typeface="Arial"/>
              </a:rPr>
              <a:t>City Council District 6</a:t>
            </a:r>
          </a:p>
          <a:p>
            <a:r>
              <a:rPr lang="en-US" sz="1800" b="0" dirty="0">
                <a:solidFill>
                  <a:srgbClr val="0C253E"/>
                </a:solidFill>
                <a:latin typeface="+mj-lt"/>
                <a:cs typeface="Arial"/>
              </a:rPr>
              <a:t>Incentive Facilitated: OPRA</a:t>
            </a:r>
          </a:p>
        </p:txBody>
      </p:sp>
      <p:pic>
        <p:nvPicPr>
          <p:cNvPr id="9" name="Picture 8">
            <a:extLst>
              <a:ext uri="{FF2B5EF4-FFF2-40B4-BE49-F238E27FC236}">
                <a16:creationId xmlns:a16="http://schemas.microsoft.com/office/drawing/2014/main" id="{999F7EDB-19C1-A04F-9D43-4D040E45C607}"/>
              </a:ext>
            </a:extLst>
          </p:cNvPr>
          <p:cNvPicPr>
            <a:picLocks noChangeAspect="1"/>
          </p:cNvPicPr>
          <p:nvPr/>
        </p:nvPicPr>
        <p:blipFill>
          <a:blip r:embed="rId2"/>
          <a:stretch>
            <a:fillRect/>
          </a:stretch>
        </p:blipFill>
        <p:spPr>
          <a:xfrm>
            <a:off x="8977601" y="-12694"/>
            <a:ext cx="1163864" cy="1150861"/>
          </a:xfrm>
          <a:prstGeom prst="rect">
            <a:avLst/>
          </a:prstGeom>
        </p:spPr>
      </p:pic>
      <p:sp>
        <p:nvSpPr>
          <p:cNvPr id="10" name="Title 1">
            <a:extLst>
              <a:ext uri="{FF2B5EF4-FFF2-40B4-BE49-F238E27FC236}">
                <a16:creationId xmlns:a16="http://schemas.microsoft.com/office/drawing/2014/main" id="{922074D6-FB8A-264D-BBFC-F36ED1E84956}"/>
              </a:ext>
            </a:extLst>
          </p:cNvPr>
          <p:cNvSpPr txBox="1">
            <a:spLocks/>
          </p:cNvSpPr>
          <p:nvPr/>
        </p:nvSpPr>
        <p:spPr>
          <a:xfrm>
            <a:off x="4008528" y="5615698"/>
            <a:ext cx="6049871" cy="983572"/>
          </a:xfrm>
          <a:prstGeom prst="rect">
            <a:avLst/>
          </a:prstGeom>
        </p:spPr>
        <p:txBody>
          <a:bodyPr vert="horz" lIns="0" tIns="45720" rIns="91440" bIns="45720" rtlCol="0" anchor="b">
            <a:noAutofit/>
          </a:bodyPr>
          <a:lstStyle>
            <a:lvl1pPr algn="l" defTabSz="502920" rtl="0" eaLnBrk="1" latinLnBrk="0" hangingPunct="1">
              <a:spcBef>
                <a:spcPct val="0"/>
              </a:spcBef>
              <a:buNone/>
              <a:defRPr lang="en-US" sz="4180" b="1" i="0" kern="1200" cap="none" baseline="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0C334F"/>
                </a:solidFill>
                <a:latin typeface="Avenir Book" panose="02000503020000020003" pitchFamily="2" charset="0"/>
              </a:rPr>
              <a:t>3401 Cass Avenue</a:t>
            </a:r>
          </a:p>
        </p:txBody>
      </p:sp>
      <p:pic>
        <p:nvPicPr>
          <p:cNvPr id="4" name="Picture 3">
            <a:extLst>
              <a:ext uri="{FF2B5EF4-FFF2-40B4-BE49-F238E27FC236}">
                <a16:creationId xmlns:a16="http://schemas.microsoft.com/office/drawing/2014/main" id="{EB68BDD4-76BF-DF42-BDAD-8262C85A7950}"/>
              </a:ext>
            </a:extLst>
          </p:cNvPr>
          <p:cNvPicPr>
            <a:picLocks noChangeAspect="1"/>
          </p:cNvPicPr>
          <p:nvPr/>
        </p:nvPicPr>
        <p:blipFill>
          <a:blip r:embed="rId3"/>
          <a:stretch>
            <a:fillRect/>
          </a:stretch>
        </p:blipFill>
        <p:spPr>
          <a:xfrm>
            <a:off x="3837365" y="1800231"/>
            <a:ext cx="6221035" cy="3858617"/>
          </a:xfrm>
          <a:prstGeom prst="rect">
            <a:avLst/>
          </a:prstGeom>
        </p:spPr>
      </p:pic>
    </p:spTree>
    <p:extLst>
      <p:ext uri="{BB962C8B-B14F-4D97-AF65-F5344CB8AC3E}">
        <p14:creationId xmlns:p14="http://schemas.microsoft.com/office/powerpoint/2010/main" val="209218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0528D-D348-D245-8B24-031478AA0A9D}"/>
              </a:ext>
            </a:extLst>
          </p:cNvPr>
          <p:cNvSpPr>
            <a:spLocks noGrp="1"/>
          </p:cNvSpPr>
          <p:nvPr>
            <p:ph type="sldNum" sz="quarter" idx="11"/>
          </p:nvPr>
        </p:nvSpPr>
        <p:spPr/>
        <p:txBody>
          <a:bodyPr/>
          <a:lstStyle/>
          <a:p>
            <a:fld id="{5C2B414C-DA30-D944-BF2B-85DF198CBB14}" type="slidenum">
              <a:rPr lang="en-US" smtClean="0"/>
              <a:pPr/>
              <a:t>15</a:t>
            </a:fld>
            <a:endParaRPr lang="en-US"/>
          </a:p>
        </p:txBody>
      </p:sp>
      <p:sp>
        <p:nvSpPr>
          <p:cNvPr id="3" name="Title 2">
            <a:extLst>
              <a:ext uri="{FF2B5EF4-FFF2-40B4-BE49-F238E27FC236}">
                <a16:creationId xmlns:a16="http://schemas.microsoft.com/office/drawing/2014/main" id="{7B177054-7795-EC4F-BD82-53713DA4F6AE}"/>
              </a:ext>
            </a:extLst>
          </p:cNvPr>
          <p:cNvSpPr>
            <a:spLocks noGrp="1"/>
          </p:cNvSpPr>
          <p:nvPr>
            <p:ph type="title"/>
          </p:nvPr>
        </p:nvSpPr>
        <p:spPr>
          <a:xfrm>
            <a:off x="350325" y="60469"/>
            <a:ext cx="9071095" cy="1123739"/>
          </a:xfrm>
        </p:spPr>
        <p:txBody>
          <a:bodyPr>
            <a:normAutofit/>
          </a:bodyPr>
          <a:lstStyle/>
          <a:p>
            <a:r>
              <a:rPr lang="en-US" sz="4000"/>
              <a:t>Obsolete Property Rehabilitation Act</a:t>
            </a:r>
          </a:p>
        </p:txBody>
      </p:sp>
      <p:sp>
        <p:nvSpPr>
          <p:cNvPr id="4" name="Text Placeholder 3">
            <a:extLst>
              <a:ext uri="{FF2B5EF4-FFF2-40B4-BE49-F238E27FC236}">
                <a16:creationId xmlns:a16="http://schemas.microsoft.com/office/drawing/2014/main" id="{6F774C6B-8970-7E4D-AEAD-29264C169341}"/>
              </a:ext>
            </a:extLst>
          </p:cNvPr>
          <p:cNvSpPr>
            <a:spLocks noGrp="1"/>
          </p:cNvSpPr>
          <p:nvPr>
            <p:ph type="body" sz="quarter" idx="13"/>
          </p:nvPr>
        </p:nvSpPr>
        <p:spPr>
          <a:xfrm>
            <a:off x="350325" y="1230998"/>
            <a:ext cx="9357750" cy="1938939"/>
          </a:xfrm>
          <a:solidFill>
            <a:srgbClr val="013B48"/>
          </a:solidFill>
          <a:ln>
            <a:noFill/>
          </a:ln>
        </p:spPr>
        <p:style>
          <a:lnRef idx="2">
            <a:schemeClr val="accent1"/>
          </a:lnRef>
          <a:fillRef idx="1">
            <a:schemeClr val="lt1"/>
          </a:fillRef>
          <a:effectRef idx="0">
            <a:schemeClr val="accent1"/>
          </a:effectRef>
          <a:fontRef idx="minor">
            <a:schemeClr val="dk1"/>
          </a:fontRef>
        </p:style>
        <p:txBody>
          <a:bodyPr anchor="ctr">
            <a:normAutofit fontScale="92500"/>
          </a:bodyPr>
          <a:lstStyle/>
          <a:p>
            <a:pPr algn="ctr">
              <a:lnSpc>
                <a:spcPct val="100000"/>
              </a:lnSpc>
            </a:pPr>
            <a:r>
              <a:rPr lang="en-US" sz="2800" b="0" dirty="0">
                <a:solidFill>
                  <a:schemeClr val="bg1"/>
                </a:solidFill>
                <a:latin typeface="+mn-lt"/>
              </a:rPr>
              <a:t>The Obsolete Property Rehabilitation Tax Abatement (OPRA) is an incentive used to encourage the redevelopment of commercial or commercial mixed used buildings that are contaminated, blighted, or functionally obsolete.</a:t>
            </a:r>
          </a:p>
        </p:txBody>
      </p:sp>
      <p:pic>
        <p:nvPicPr>
          <p:cNvPr id="5" name="Picture 4">
            <a:extLst>
              <a:ext uri="{FF2B5EF4-FFF2-40B4-BE49-F238E27FC236}">
                <a16:creationId xmlns:a16="http://schemas.microsoft.com/office/drawing/2014/main" id="{3FA8ADCA-91A2-DF41-9424-7300E6ACFDCD}"/>
              </a:ext>
            </a:extLst>
          </p:cNvPr>
          <p:cNvPicPr>
            <a:picLocks noChangeAspect="1"/>
          </p:cNvPicPr>
          <p:nvPr/>
        </p:nvPicPr>
        <p:blipFill>
          <a:blip r:embed="rId2"/>
          <a:stretch>
            <a:fillRect/>
          </a:stretch>
        </p:blipFill>
        <p:spPr>
          <a:xfrm>
            <a:off x="2057253" y="3506495"/>
            <a:ext cx="5657237" cy="3777321"/>
          </a:xfrm>
          <a:prstGeom prst="rect">
            <a:avLst/>
          </a:prstGeom>
        </p:spPr>
      </p:pic>
      <p:sp>
        <p:nvSpPr>
          <p:cNvPr id="6" name="Text Placeholder 3">
            <a:extLst>
              <a:ext uri="{FF2B5EF4-FFF2-40B4-BE49-F238E27FC236}">
                <a16:creationId xmlns:a16="http://schemas.microsoft.com/office/drawing/2014/main" id="{5E42D646-20B1-314A-B103-8420A8E17FC4}"/>
              </a:ext>
            </a:extLst>
          </p:cNvPr>
          <p:cNvSpPr txBox="1">
            <a:spLocks/>
          </p:cNvSpPr>
          <p:nvPr/>
        </p:nvSpPr>
        <p:spPr>
          <a:xfrm>
            <a:off x="1007924" y="7283816"/>
            <a:ext cx="8430372" cy="558584"/>
          </a:xfrm>
          <a:prstGeom prst="rect">
            <a:avLst/>
          </a:prstGeom>
        </p:spPr>
        <p:txBody>
          <a:bodyPr vert="horz" lIns="0" tIns="45720" rIns="91440" bIns="45720" rtlCol="0" anchor="ctr">
            <a:normAutofit/>
          </a:bodyPr>
          <a:lstStyle>
            <a:lvl1pPr marL="0" indent="0" algn="l" defTabSz="502920" rtl="0" eaLnBrk="1" latinLnBrk="0" hangingPunct="1">
              <a:lnSpc>
                <a:spcPct val="90000"/>
              </a:lnSpc>
              <a:spcBef>
                <a:spcPts val="660"/>
              </a:spcBef>
              <a:buFont typeface="Wingdings" charset="2"/>
              <a:buNone/>
              <a:defRPr lang="en-US" sz="1650" b="1" i="0" kern="1200" spc="0" baseline="0" dirty="0">
                <a:solidFill>
                  <a:srgbClr val="003B48"/>
                </a:solidFill>
                <a:latin typeface="Arial" panose="020B0604020202020204" pitchFamily="34" charset="0"/>
                <a:ea typeface="+mn-ea"/>
                <a:cs typeface="Arial" panose="020B0604020202020204" pitchFamily="34" charset="0"/>
              </a:defRPr>
            </a:lvl1pPr>
            <a:lvl2pPr marL="50292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2pPr>
            <a:lvl3pPr marL="100584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3pPr>
            <a:lvl4pPr marL="150876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4pPr>
            <a:lvl5pPr marL="201168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400" b="0" i="1">
                <a:solidFill>
                  <a:schemeClr val="tx1"/>
                </a:solidFill>
              </a:rPr>
              <a:t>Considered obsolete, the City of Detroit approved an OPRA for Michigan Central Station in 2018.</a:t>
            </a:r>
          </a:p>
        </p:txBody>
      </p:sp>
      <p:pic>
        <p:nvPicPr>
          <p:cNvPr id="7" name="Picture 6">
            <a:extLst>
              <a:ext uri="{FF2B5EF4-FFF2-40B4-BE49-F238E27FC236}">
                <a16:creationId xmlns:a16="http://schemas.microsoft.com/office/drawing/2014/main" id="{9B0D091B-768E-8540-9212-C22388632426}"/>
              </a:ext>
            </a:extLst>
          </p:cNvPr>
          <p:cNvPicPr>
            <a:picLocks noChangeAspect="1"/>
          </p:cNvPicPr>
          <p:nvPr/>
        </p:nvPicPr>
        <p:blipFill>
          <a:blip r:embed="rId3"/>
          <a:stretch>
            <a:fillRect/>
          </a:stretch>
        </p:blipFill>
        <p:spPr>
          <a:xfrm rot="20677617">
            <a:off x="3222968" y="4516916"/>
            <a:ext cx="3325808" cy="1077374"/>
          </a:xfrm>
          <a:prstGeom prst="rect">
            <a:avLst/>
          </a:prstGeom>
          <a:ln w="57150">
            <a:solidFill>
              <a:schemeClr val="accent4"/>
            </a:solidFill>
          </a:ln>
        </p:spPr>
      </p:pic>
    </p:spTree>
    <p:extLst>
      <p:ext uri="{BB962C8B-B14F-4D97-AF65-F5344CB8AC3E}">
        <p14:creationId xmlns:p14="http://schemas.microsoft.com/office/powerpoint/2010/main" val="2364941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0528D-D348-D245-8B24-031478AA0A9D}"/>
              </a:ext>
            </a:extLst>
          </p:cNvPr>
          <p:cNvSpPr>
            <a:spLocks noGrp="1"/>
          </p:cNvSpPr>
          <p:nvPr>
            <p:ph type="sldNum" sz="quarter" idx="11"/>
          </p:nvPr>
        </p:nvSpPr>
        <p:spPr/>
        <p:txBody>
          <a:bodyPr/>
          <a:lstStyle/>
          <a:p>
            <a:fld id="{5C2B414C-DA30-D944-BF2B-85DF198CBB14}" type="slidenum">
              <a:rPr lang="en-US" smtClean="0"/>
              <a:pPr/>
              <a:t>16</a:t>
            </a:fld>
            <a:endParaRPr lang="en-US"/>
          </a:p>
        </p:txBody>
      </p:sp>
      <p:sp>
        <p:nvSpPr>
          <p:cNvPr id="3" name="Title 2">
            <a:extLst>
              <a:ext uri="{FF2B5EF4-FFF2-40B4-BE49-F238E27FC236}">
                <a16:creationId xmlns:a16="http://schemas.microsoft.com/office/drawing/2014/main" id="{7B177054-7795-EC4F-BD82-53713DA4F6AE}"/>
              </a:ext>
            </a:extLst>
          </p:cNvPr>
          <p:cNvSpPr>
            <a:spLocks noGrp="1"/>
          </p:cNvSpPr>
          <p:nvPr>
            <p:ph type="title"/>
          </p:nvPr>
        </p:nvSpPr>
        <p:spPr>
          <a:xfrm>
            <a:off x="285014" y="14844"/>
            <a:ext cx="6774020" cy="901453"/>
          </a:xfrm>
        </p:spPr>
        <p:txBody>
          <a:bodyPr>
            <a:normAutofit fontScale="90000"/>
          </a:bodyPr>
          <a:lstStyle/>
          <a:p>
            <a:r>
              <a:rPr lang="en-US"/>
              <a:t>Iconic Downtown Property</a:t>
            </a:r>
          </a:p>
        </p:txBody>
      </p:sp>
      <p:sp>
        <p:nvSpPr>
          <p:cNvPr id="4" name="Text Placeholder 3">
            <a:extLst>
              <a:ext uri="{FF2B5EF4-FFF2-40B4-BE49-F238E27FC236}">
                <a16:creationId xmlns:a16="http://schemas.microsoft.com/office/drawing/2014/main" id="{6F774C6B-8970-7E4D-AEAD-29264C169341}"/>
              </a:ext>
            </a:extLst>
          </p:cNvPr>
          <p:cNvSpPr>
            <a:spLocks noGrp="1"/>
          </p:cNvSpPr>
          <p:nvPr>
            <p:ph type="body" sz="quarter" idx="13"/>
          </p:nvPr>
        </p:nvSpPr>
        <p:spPr>
          <a:xfrm>
            <a:off x="285014" y="796329"/>
            <a:ext cx="6774053" cy="413809"/>
          </a:xfrm>
        </p:spPr>
        <p:txBody>
          <a:bodyPr>
            <a:normAutofit/>
          </a:bodyPr>
          <a:lstStyle/>
          <a:p>
            <a:r>
              <a:rPr lang="en-US" sz="2000" b="0"/>
              <a:t>3401 Cass | CITY COUNCIL DISTRICT 6</a:t>
            </a:r>
            <a:endParaRPr lang="en-US" sz="2000" b="0">
              <a:highlight>
                <a:srgbClr val="FFFF00"/>
              </a:highlight>
            </a:endParaRPr>
          </a:p>
        </p:txBody>
      </p:sp>
      <p:sp>
        <p:nvSpPr>
          <p:cNvPr id="6" name="Rounded Rectangle 5">
            <a:extLst>
              <a:ext uri="{FF2B5EF4-FFF2-40B4-BE49-F238E27FC236}">
                <a16:creationId xmlns:a16="http://schemas.microsoft.com/office/drawing/2014/main" id="{A6BD534A-E2B3-A544-9307-29C93EAC5601}"/>
              </a:ext>
            </a:extLst>
          </p:cNvPr>
          <p:cNvSpPr/>
          <p:nvPr/>
        </p:nvSpPr>
        <p:spPr>
          <a:xfrm>
            <a:off x="4129318" y="2160141"/>
            <a:ext cx="2318657" cy="177981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$1.3M</a:t>
            </a:r>
          </a:p>
          <a:p>
            <a:pPr algn="ctr"/>
            <a:r>
              <a:rPr lang="en-US" sz="2000" dirty="0"/>
              <a:t>Total Investment</a:t>
            </a:r>
          </a:p>
        </p:txBody>
      </p:sp>
      <p:sp>
        <p:nvSpPr>
          <p:cNvPr id="7" name="Rounded Rectangle 6">
            <a:extLst>
              <a:ext uri="{FF2B5EF4-FFF2-40B4-BE49-F238E27FC236}">
                <a16:creationId xmlns:a16="http://schemas.microsoft.com/office/drawing/2014/main" id="{9BB67340-CB84-8E40-AABA-C610CAB2F2CB}"/>
              </a:ext>
            </a:extLst>
          </p:cNvPr>
          <p:cNvSpPr/>
          <p:nvPr/>
        </p:nvSpPr>
        <p:spPr>
          <a:xfrm>
            <a:off x="947057" y="2187343"/>
            <a:ext cx="2318657" cy="177981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OPRA</a:t>
            </a:r>
            <a:endParaRPr lang="en-US" sz="3200" b="1" dirty="0"/>
          </a:p>
          <a:p>
            <a:pPr algn="ctr"/>
            <a:r>
              <a:rPr lang="en-US" sz="2000" dirty="0"/>
              <a:t>12 Years</a:t>
            </a:r>
          </a:p>
        </p:txBody>
      </p:sp>
      <p:sp>
        <p:nvSpPr>
          <p:cNvPr id="8" name="Rounded Rectangle 7">
            <a:extLst>
              <a:ext uri="{FF2B5EF4-FFF2-40B4-BE49-F238E27FC236}">
                <a16:creationId xmlns:a16="http://schemas.microsoft.com/office/drawing/2014/main" id="{61E0647B-EDEA-704F-A803-E4394C47E162}"/>
              </a:ext>
            </a:extLst>
          </p:cNvPr>
          <p:cNvSpPr/>
          <p:nvPr/>
        </p:nvSpPr>
        <p:spPr>
          <a:xfrm>
            <a:off x="7233559" y="2187343"/>
            <a:ext cx="2318657" cy="177981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$621,081</a:t>
            </a:r>
          </a:p>
          <a:p>
            <a:pPr algn="ctr"/>
            <a:r>
              <a:rPr lang="en-US" sz="2000" dirty="0"/>
              <a:t>Net Benefit</a:t>
            </a:r>
          </a:p>
        </p:txBody>
      </p:sp>
      <p:sp>
        <p:nvSpPr>
          <p:cNvPr id="9" name="Rounded Rectangle 8">
            <a:extLst>
              <a:ext uri="{FF2B5EF4-FFF2-40B4-BE49-F238E27FC236}">
                <a16:creationId xmlns:a16="http://schemas.microsoft.com/office/drawing/2014/main" id="{FE053E41-E886-124D-856E-859C35885F12}"/>
              </a:ext>
            </a:extLst>
          </p:cNvPr>
          <p:cNvSpPr/>
          <p:nvPr/>
        </p:nvSpPr>
        <p:spPr>
          <a:xfrm>
            <a:off x="961464" y="4722350"/>
            <a:ext cx="2318657" cy="177981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$84,500</a:t>
            </a:r>
          </a:p>
          <a:p>
            <a:pPr algn="ctr"/>
            <a:r>
              <a:rPr lang="en-US" sz="1700" dirty="0"/>
              <a:t>Property Value</a:t>
            </a:r>
          </a:p>
          <a:p>
            <a:pPr algn="ctr"/>
            <a:r>
              <a:rPr lang="en-US" sz="1700" i="1" dirty="0"/>
              <a:t>Before</a:t>
            </a:r>
            <a:r>
              <a:rPr lang="en-US" sz="1700" dirty="0"/>
              <a:t> Construction</a:t>
            </a:r>
          </a:p>
        </p:txBody>
      </p:sp>
      <p:sp>
        <p:nvSpPr>
          <p:cNvPr id="10" name="Rounded Rectangle 9">
            <a:extLst>
              <a:ext uri="{FF2B5EF4-FFF2-40B4-BE49-F238E27FC236}">
                <a16:creationId xmlns:a16="http://schemas.microsoft.com/office/drawing/2014/main" id="{B7CD969C-9CDA-7D41-896C-930759C9E682}"/>
              </a:ext>
            </a:extLst>
          </p:cNvPr>
          <p:cNvSpPr/>
          <p:nvPr/>
        </p:nvSpPr>
        <p:spPr>
          <a:xfrm>
            <a:off x="4129319" y="4722351"/>
            <a:ext cx="2318657" cy="177981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$404,800 </a:t>
            </a:r>
          </a:p>
          <a:p>
            <a:pPr algn="ctr"/>
            <a:r>
              <a:rPr lang="en-US" sz="1800" dirty="0"/>
              <a:t>Property Value</a:t>
            </a:r>
          </a:p>
          <a:p>
            <a:pPr algn="ctr"/>
            <a:r>
              <a:rPr lang="en-US" sz="1800" i="1" dirty="0"/>
              <a:t>After</a:t>
            </a:r>
            <a:r>
              <a:rPr lang="en-US" sz="1800" dirty="0"/>
              <a:t> Construction</a:t>
            </a:r>
          </a:p>
        </p:txBody>
      </p:sp>
      <p:sp>
        <p:nvSpPr>
          <p:cNvPr id="11" name="Rounded Rectangle 10">
            <a:extLst>
              <a:ext uri="{FF2B5EF4-FFF2-40B4-BE49-F238E27FC236}">
                <a16:creationId xmlns:a16="http://schemas.microsoft.com/office/drawing/2014/main" id="{87C2427A-3834-7843-BEB2-425CC05798C9}"/>
              </a:ext>
            </a:extLst>
          </p:cNvPr>
          <p:cNvSpPr/>
          <p:nvPr/>
        </p:nvSpPr>
        <p:spPr>
          <a:xfrm>
            <a:off x="7311582" y="4722351"/>
            <a:ext cx="2318657" cy="177981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55</a:t>
            </a:r>
            <a:endParaRPr lang="en-US" b="1" dirty="0"/>
          </a:p>
          <a:p>
            <a:pPr algn="ctr"/>
            <a:r>
              <a:rPr lang="en-US" sz="2000" dirty="0"/>
              <a:t>Jobs</a:t>
            </a:r>
            <a:endParaRPr lang="en-US" dirty="0"/>
          </a:p>
        </p:txBody>
      </p:sp>
    </p:spTree>
    <p:extLst>
      <p:ext uri="{BB962C8B-B14F-4D97-AF65-F5344CB8AC3E}">
        <p14:creationId xmlns:p14="http://schemas.microsoft.com/office/powerpoint/2010/main" val="271202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0528D-D348-D245-8B24-031478AA0A9D}"/>
              </a:ext>
            </a:extLst>
          </p:cNvPr>
          <p:cNvSpPr>
            <a:spLocks noGrp="1"/>
          </p:cNvSpPr>
          <p:nvPr>
            <p:ph type="sldNum" sz="quarter" idx="11"/>
          </p:nvPr>
        </p:nvSpPr>
        <p:spPr/>
        <p:txBody>
          <a:bodyPr/>
          <a:lstStyle/>
          <a:p>
            <a:fld id="{5C2B414C-DA30-D944-BF2B-85DF198CBB14}" type="slidenum">
              <a:rPr lang="en-US" smtClean="0"/>
              <a:pPr/>
              <a:t>17</a:t>
            </a:fld>
            <a:endParaRPr lang="en-US"/>
          </a:p>
        </p:txBody>
      </p:sp>
      <p:sp>
        <p:nvSpPr>
          <p:cNvPr id="3" name="Title 2">
            <a:extLst>
              <a:ext uri="{FF2B5EF4-FFF2-40B4-BE49-F238E27FC236}">
                <a16:creationId xmlns:a16="http://schemas.microsoft.com/office/drawing/2014/main" id="{7B177054-7795-EC4F-BD82-53713DA4F6AE}"/>
              </a:ext>
            </a:extLst>
          </p:cNvPr>
          <p:cNvSpPr>
            <a:spLocks noGrp="1"/>
          </p:cNvSpPr>
          <p:nvPr>
            <p:ph type="title"/>
          </p:nvPr>
        </p:nvSpPr>
        <p:spPr>
          <a:xfrm>
            <a:off x="324598" y="83128"/>
            <a:ext cx="6774020" cy="645144"/>
          </a:xfrm>
        </p:spPr>
        <p:txBody>
          <a:bodyPr>
            <a:normAutofit fontScale="90000"/>
          </a:bodyPr>
          <a:lstStyle/>
          <a:p>
            <a:r>
              <a:rPr lang="en-US"/>
              <a:t>SITE LOCATION</a:t>
            </a:r>
          </a:p>
        </p:txBody>
      </p:sp>
      <p:pic>
        <p:nvPicPr>
          <p:cNvPr id="7" name="Picture 6">
            <a:extLst>
              <a:ext uri="{FF2B5EF4-FFF2-40B4-BE49-F238E27FC236}">
                <a16:creationId xmlns:a16="http://schemas.microsoft.com/office/drawing/2014/main" id="{BBAF3B61-0F89-824D-9E54-D9BAF816426A}"/>
              </a:ext>
            </a:extLst>
          </p:cNvPr>
          <p:cNvPicPr>
            <a:picLocks noChangeAspect="1"/>
          </p:cNvPicPr>
          <p:nvPr/>
        </p:nvPicPr>
        <p:blipFill>
          <a:blip r:embed="rId3"/>
          <a:stretch>
            <a:fillRect/>
          </a:stretch>
        </p:blipFill>
        <p:spPr>
          <a:xfrm>
            <a:off x="529315" y="1595981"/>
            <a:ext cx="3668849" cy="4580435"/>
          </a:xfrm>
          <a:prstGeom prst="rect">
            <a:avLst/>
          </a:prstGeom>
        </p:spPr>
      </p:pic>
      <p:pic>
        <p:nvPicPr>
          <p:cNvPr id="8" name="Picture 7">
            <a:extLst>
              <a:ext uri="{FF2B5EF4-FFF2-40B4-BE49-F238E27FC236}">
                <a16:creationId xmlns:a16="http://schemas.microsoft.com/office/drawing/2014/main" id="{104C02F2-AEC5-0347-AE2C-A85F699BE6E7}"/>
              </a:ext>
            </a:extLst>
          </p:cNvPr>
          <p:cNvPicPr>
            <a:picLocks noChangeAspect="1"/>
          </p:cNvPicPr>
          <p:nvPr/>
        </p:nvPicPr>
        <p:blipFill>
          <a:blip r:embed="rId4"/>
          <a:stretch>
            <a:fillRect/>
          </a:stretch>
        </p:blipFill>
        <p:spPr>
          <a:xfrm>
            <a:off x="4558179" y="1595982"/>
            <a:ext cx="5080878" cy="4580435"/>
          </a:xfrm>
          <a:prstGeom prst="rect">
            <a:avLst/>
          </a:prstGeom>
        </p:spPr>
      </p:pic>
      <p:sp>
        <p:nvSpPr>
          <p:cNvPr id="14" name="Text Placeholder 3">
            <a:extLst>
              <a:ext uri="{FF2B5EF4-FFF2-40B4-BE49-F238E27FC236}">
                <a16:creationId xmlns:a16="http://schemas.microsoft.com/office/drawing/2014/main" id="{60A60685-635C-5B4C-8209-B2207DDE6966}"/>
              </a:ext>
            </a:extLst>
          </p:cNvPr>
          <p:cNvSpPr>
            <a:spLocks noGrp="1"/>
          </p:cNvSpPr>
          <p:nvPr>
            <p:ph type="body" sz="quarter" idx="13"/>
          </p:nvPr>
        </p:nvSpPr>
        <p:spPr>
          <a:xfrm>
            <a:off x="324598" y="748317"/>
            <a:ext cx="6774053" cy="413809"/>
          </a:xfrm>
        </p:spPr>
        <p:txBody>
          <a:bodyPr>
            <a:normAutofit/>
          </a:bodyPr>
          <a:lstStyle/>
          <a:p>
            <a:r>
              <a:rPr lang="en-US" sz="2000" b="0"/>
              <a:t>3401 Cass | CITY COUNCIL DISTRICT 6</a:t>
            </a:r>
            <a:endParaRPr lang="en-US" sz="2000" b="0">
              <a:highlight>
                <a:srgbClr val="FFFF00"/>
              </a:highlight>
            </a:endParaRPr>
          </a:p>
        </p:txBody>
      </p:sp>
    </p:spTree>
    <p:extLst>
      <p:ext uri="{BB962C8B-B14F-4D97-AF65-F5344CB8AC3E}">
        <p14:creationId xmlns:p14="http://schemas.microsoft.com/office/powerpoint/2010/main" val="1004850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0528D-D348-D245-8B24-031478AA0A9D}"/>
              </a:ext>
            </a:extLst>
          </p:cNvPr>
          <p:cNvSpPr>
            <a:spLocks noGrp="1"/>
          </p:cNvSpPr>
          <p:nvPr>
            <p:ph type="sldNum" sz="quarter" idx="11"/>
          </p:nvPr>
        </p:nvSpPr>
        <p:spPr/>
        <p:txBody>
          <a:bodyPr/>
          <a:lstStyle/>
          <a:p>
            <a:fld id="{5C2B414C-DA30-D944-BF2B-85DF198CBB14}" type="slidenum">
              <a:rPr lang="en-US" smtClean="0"/>
              <a:pPr/>
              <a:t>18</a:t>
            </a:fld>
            <a:endParaRPr lang="en-US"/>
          </a:p>
        </p:txBody>
      </p:sp>
      <p:sp>
        <p:nvSpPr>
          <p:cNvPr id="3" name="Title 2">
            <a:extLst>
              <a:ext uri="{FF2B5EF4-FFF2-40B4-BE49-F238E27FC236}">
                <a16:creationId xmlns:a16="http://schemas.microsoft.com/office/drawing/2014/main" id="{7B177054-7795-EC4F-BD82-53713DA4F6AE}"/>
              </a:ext>
            </a:extLst>
          </p:cNvPr>
          <p:cNvSpPr>
            <a:spLocks noGrp="1"/>
          </p:cNvSpPr>
          <p:nvPr>
            <p:ph type="title"/>
          </p:nvPr>
        </p:nvSpPr>
        <p:spPr>
          <a:xfrm>
            <a:off x="324597" y="83128"/>
            <a:ext cx="8348347" cy="645144"/>
          </a:xfrm>
        </p:spPr>
        <p:txBody>
          <a:bodyPr>
            <a:normAutofit fontScale="90000"/>
          </a:bodyPr>
          <a:lstStyle/>
          <a:p>
            <a:r>
              <a:rPr lang="en-US" dirty="0"/>
              <a:t>EXISTING CONDITION</a:t>
            </a:r>
          </a:p>
        </p:txBody>
      </p:sp>
      <p:pic>
        <p:nvPicPr>
          <p:cNvPr id="4" name="Picture 3">
            <a:extLst>
              <a:ext uri="{FF2B5EF4-FFF2-40B4-BE49-F238E27FC236}">
                <a16:creationId xmlns:a16="http://schemas.microsoft.com/office/drawing/2014/main" id="{A4DD5E63-7F15-3241-8BE4-E3BC2A205330}"/>
              </a:ext>
            </a:extLst>
          </p:cNvPr>
          <p:cNvPicPr>
            <a:picLocks noChangeAspect="1"/>
          </p:cNvPicPr>
          <p:nvPr/>
        </p:nvPicPr>
        <p:blipFill>
          <a:blip r:embed="rId2"/>
          <a:stretch>
            <a:fillRect/>
          </a:stretch>
        </p:blipFill>
        <p:spPr>
          <a:xfrm>
            <a:off x="402609" y="1452821"/>
            <a:ext cx="9253182" cy="4866757"/>
          </a:xfrm>
          <a:prstGeom prst="rect">
            <a:avLst/>
          </a:prstGeom>
        </p:spPr>
      </p:pic>
      <p:sp>
        <p:nvSpPr>
          <p:cNvPr id="6" name="Text Placeholder 3">
            <a:extLst>
              <a:ext uri="{FF2B5EF4-FFF2-40B4-BE49-F238E27FC236}">
                <a16:creationId xmlns:a16="http://schemas.microsoft.com/office/drawing/2014/main" id="{965CBCB6-4384-3443-BBC8-B76A51CC62C7}"/>
              </a:ext>
            </a:extLst>
          </p:cNvPr>
          <p:cNvSpPr>
            <a:spLocks noGrp="1"/>
          </p:cNvSpPr>
          <p:nvPr>
            <p:ph type="body" sz="quarter" idx="13"/>
          </p:nvPr>
        </p:nvSpPr>
        <p:spPr>
          <a:xfrm>
            <a:off x="402609" y="759296"/>
            <a:ext cx="6774053" cy="413809"/>
          </a:xfrm>
        </p:spPr>
        <p:txBody>
          <a:bodyPr>
            <a:normAutofit/>
          </a:bodyPr>
          <a:lstStyle/>
          <a:p>
            <a:r>
              <a:rPr lang="en-US" sz="2000" b="0"/>
              <a:t>3401 Cass | CITY COUNCIL DISTRICT 6</a:t>
            </a:r>
            <a:endParaRPr lang="en-US" sz="2000" b="0">
              <a:highlight>
                <a:srgbClr val="FFFF00"/>
              </a:highlight>
            </a:endParaRPr>
          </a:p>
        </p:txBody>
      </p:sp>
    </p:spTree>
    <p:extLst>
      <p:ext uri="{BB962C8B-B14F-4D97-AF65-F5344CB8AC3E}">
        <p14:creationId xmlns:p14="http://schemas.microsoft.com/office/powerpoint/2010/main" val="97137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5DF4BA-B6DC-2943-9C71-D603092AFB83}"/>
              </a:ext>
            </a:extLst>
          </p:cNvPr>
          <p:cNvSpPr/>
          <p:nvPr/>
        </p:nvSpPr>
        <p:spPr>
          <a:xfrm>
            <a:off x="2745972" y="6499276"/>
            <a:ext cx="4566456" cy="112256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2A0528D-D348-D245-8B24-031478AA0A9D}"/>
              </a:ext>
            </a:extLst>
          </p:cNvPr>
          <p:cNvSpPr>
            <a:spLocks noGrp="1"/>
          </p:cNvSpPr>
          <p:nvPr>
            <p:ph type="sldNum" sz="quarter" idx="11"/>
          </p:nvPr>
        </p:nvSpPr>
        <p:spPr/>
        <p:txBody>
          <a:bodyPr/>
          <a:lstStyle/>
          <a:p>
            <a:fld id="{5C2B414C-DA30-D944-BF2B-85DF198CBB14}" type="slidenum">
              <a:rPr lang="en-US" smtClean="0"/>
              <a:pPr/>
              <a:t>19</a:t>
            </a:fld>
            <a:endParaRPr lang="en-US"/>
          </a:p>
        </p:txBody>
      </p:sp>
      <p:sp>
        <p:nvSpPr>
          <p:cNvPr id="3" name="Title 2">
            <a:extLst>
              <a:ext uri="{FF2B5EF4-FFF2-40B4-BE49-F238E27FC236}">
                <a16:creationId xmlns:a16="http://schemas.microsoft.com/office/drawing/2014/main" id="{7B177054-7795-EC4F-BD82-53713DA4F6AE}"/>
              </a:ext>
            </a:extLst>
          </p:cNvPr>
          <p:cNvSpPr>
            <a:spLocks noGrp="1"/>
          </p:cNvSpPr>
          <p:nvPr>
            <p:ph type="title"/>
          </p:nvPr>
        </p:nvSpPr>
        <p:spPr>
          <a:xfrm>
            <a:off x="324598" y="83128"/>
            <a:ext cx="8777838" cy="645144"/>
          </a:xfrm>
        </p:spPr>
        <p:txBody>
          <a:bodyPr>
            <a:normAutofit fontScale="90000"/>
          </a:bodyPr>
          <a:lstStyle/>
          <a:p>
            <a:r>
              <a:rPr lang="en-US"/>
              <a:t>CURRENT CONDITION</a:t>
            </a:r>
          </a:p>
        </p:txBody>
      </p:sp>
      <p:sp>
        <p:nvSpPr>
          <p:cNvPr id="7" name="Text Placeholder 3">
            <a:extLst>
              <a:ext uri="{FF2B5EF4-FFF2-40B4-BE49-F238E27FC236}">
                <a16:creationId xmlns:a16="http://schemas.microsoft.com/office/drawing/2014/main" id="{987145DB-403E-6F47-9C84-8BD5A00826FA}"/>
              </a:ext>
            </a:extLst>
          </p:cNvPr>
          <p:cNvSpPr>
            <a:spLocks noGrp="1"/>
          </p:cNvSpPr>
          <p:nvPr>
            <p:ph type="body" sz="quarter" idx="13"/>
          </p:nvPr>
        </p:nvSpPr>
        <p:spPr>
          <a:xfrm>
            <a:off x="2252856" y="2416476"/>
            <a:ext cx="5319292" cy="3249539"/>
          </a:xfrm>
          <a:solidFill>
            <a:schemeClr val="bg1">
              <a:lumMod val="95000"/>
            </a:schemeClr>
          </a:solidFill>
          <a:ln>
            <a:noFill/>
          </a:ln>
        </p:spPr>
        <p:txBody>
          <a:bodyPr anchor="ctr">
            <a:normAutofit/>
          </a:bodyPr>
          <a:lstStyle/>
          <a:p>
            <a:pPr algn="ctr"/>
            <a:r>
              <a:rPr lang="en-US" sz="1800"/>
              <a:t>INSERT MAP</a:t>
            </a:r>
          </a:p>
        </p:txBody>
      </p:sp>
      <p:pic>
        <p:nvPicPr>
          <p:cNvPr id="4" name="Picture 3">
            <a:extLst>
              <a:ext uri="{FF2B5EF4-FFF2-40B4-BE49-F238E27FC236}">
                <a16:creationId xmlns:a16="http://schemas.microsoft.com/office/drawing/2014/main" id="{0A2A1928-DB48-924C-81F2-ABEEEDAEC056}"/>
              </a:ext>
            </a:extLst>
          </p:cNvPr>
          <p:cNvPicPr>
            <a:picLocks noChangeAspect="1"/>
          </p:cNvPicPr>
          <p:nvPr/>
        </p:nvPicPr>
        <p:blipFill>
          <a:blip r:embed="rId3"/>
          <a:stretch>
            <a:fillRect/>
          </a:stretch>
        </p:blipFill>
        <p:spPr>
          <a:xfrm>
            <a:off x="430963" y="1139776"/>
            <a:ext cx="9196473" cy="5097528"/>
          </a:xfrm>
          <a:prstGeom prst="rect">
            <a:avLst/>
          </a:prstGeom>
        </p:spPr>
      </p:pic>
      <p:pic>
        <p:nvPicPr>
          <p:cNvPr id="8" name="Picture 7">
            <a:extLst>
              <a:ext uri="{FF2B5EF4-FFF2-40B4-BE49-F238E27FC236}">
                <a16:creationId xmlns:a16="http://schemas.microsoft.com/office/drawing/2014/main" id="{FFD4BAD8-51AC-7F44-9222-164D54F256AF}"/>
              </a:ext>
            </a:extLst>
          </p:cNvPr>
          <p:cNvPicPr>
            <a:picLocks noChangeAspect="1"/>
          </p:cNvPicPr>
          <p:nvPr/>
        </p:nvPicPr>
        <p:blipFill>
          <a:blip r:embed="rId4"/>
          <a:stretch>
            <a:fillRect/>
          </a:stretch>
        </p:blipFill>
        <p:spPr>
          <a:xfrm>
            <a:off x="2947164" y="6499276"/>
            <a:ext cx="2245132" cy="1122566"/>
          </a:xfrm>
          <a:prstGeom prst="rect">
            <a:avLst/>
          </a:prstGeom>
        </p:spPr>
      </p:pic>
      <p:sp>
        <p:nvSpPr>
          <p:cNvPr id="9" name="TextBox 8">
            <a:extLst>
              <a:ext uri="{FF2B5EF4-FFF2-40B4-BE49-F238E27FC236}">
                <a16:creationId xmlns:a16="http://schemas.microsoft.com/office/drawing/2014/main" id="{D8AA98A2-E8DF-FB4C-AB65-BB178D9C846D}"/>
              </a:ext>
            </a:extLst>
          </p:cNvPr>
          <p:cNvSpPr txBox="1"/>
          <p:nvPr/>
        </p:nvSpPr>
        <p:spPr>
          <a:xfrm>
            <a:off x="5192296" y="6910780"/>
            <a:ext cx="2120132" cy="437940"/>
          </a:xfrm>
          <a:prstGeom prst="rect">
            <a:avLst/>
          </a:prstGeom>
          <a:noFill/>
        </p:spPr>
        <p:txBody>
          <a:bodyPr wrap="none" rtlCol="0">
            <a:spAutoFit/>
          </a:bodyPr>
          <a:lstStyle/>
          <a:p>
            <a:r>
              <a:rPr lang="en-US">
                <a:solidFill>
                  <a:schemeClr val="bg1"/>
                </a:solidFill>
                <a:latin typeface="Gill Sans MT" panose="020B0502020104020203" pitchFamily="34" charset="77"/>
              </a:rPr>
              <a:t>Visit the </a:t>
            </a:r>
            <a:r>
              <a:rPr lang="en-US">
                <a:solidFill>
                  <a:schemeClr val="accent4"/>
                </a:solidFill>
                <a:latin typeface="Gill Sans MT" panose="020B0502020104020203" pitchFamily="34" charset="77"/>
                <a:hlinkClick r:id="rId5">
                  <a:extLst>
                    <a:ext uri="{A12FA001-AC4F-418D-AE19-62706E023703}">
                      <ahyp:hlinkClr xmlns:ahyp="http://schemas.microsoft.com/office/drawing/2018/hyperlinkcolor" val="tx"/>
                    </a:ext>
                  </a:extLst>
                </a:hlinkClick>
              </a:rPr>
              <a:t>website</a:t>
            </a:r>
            <a:endParaRPr lang="en-US">
              <a:solidFill>
                <a:schemeClr val="accent4"/>
              </a:solidFill>
              <a:latin typeface="Gill Sans MT" panose="020B0502020104020203" pitchFamily="34" charset="77"/>
            </a:endParaRPr>
          </a:p>
        </p:txBody>
      </p:sp>
      <p:sp>
        <p:nvSpPr>
          <p:cNvPr id="11" name="Text Placeholder 3">
            <a:extLst>
              <a:ext uri="{FF2B5EF4-FFF2-40B4-BE49-F238E27FC236}">
                <a16:creationId xmlns:a16="http://schemas.microsoft.com/office/drawing/2014/main" id="{80D36182-4E89-0D4F-8C7D-49A1F16226F6}"/>
              </a:ext>
            </a:extLst>
          </p:cNvPr>
          <p:cNvSpPr txBox="1">
            <a:spLocks/>
          </p:cNvSpPr>
          <p:nvPr/>
        </p:nvSpPr>
        <p:spPr>
          <a:xfrm>
            <a:off x="324598" y="659749"/>
            <a:ext cx="6774053" cy="413809"/>
          </a:xfrm>
          <a:prstGeom prst="rect">
            <a:avLst/>
          </a:prstGeom>
        </p:spPr>
        <p:txBody>
          <a:bodyPr vert="horz" lIns="0" tIns="45720" rIns="91440" bIns="45720" rtlCol="0" anchor="ctr">
            <a:normAutofit/>
          </a:bodyPr>
          <a:lstStyle>
            <a:lvl1pPr marL="0" indent="0" algn="l" defTabSz="502920" rtl="0" eaLnBrk="1" latinLnBrk="0" hangingPunct="1">
              <a:lnSpc>
                <a:spcPct val="90000"/>
              </a:lnSpc>
              <a:spcBef>
                <a:spcPts val="660"/>
              </a:spcBef>
              <a:buFont typeface="Wingdings" charset="2"/>
              <a:buNone/>
              <a:defRPr lang="en-US" sz="1650" b="1" i="0" kern="1200" spc="0" baseline="0" dirty="0">
                <a:solidFill>
                  <a:srgbClr val="003B48"/>
                </a:solidFill>
                <a:latin typeface="Arial" panose="020B0604020202020204" pitchFamily="34" charset="0"/>
                <a:ea typeface="+mn-ea"/>
                <a:cs typeface="Arial" panose="020B0604020202020204" pitchFamily="34" charset="0"/>
              </a:defRPr>
            </a:lvl1pPr>
            <a:lvl2pPr marL="50292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2pPr>
            <a:lvl3pPr marL="100584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3pPr>
            <a:lvl4pPr marL="150876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4pPr>
            <a:lvl5pPr marL="2011680" indent="0" algn="l" defTabSz="502920" rtl="0" eaLnBrk="1" latinLnBrk="0" hangingPunct="1">
              <a:lnSpc>
                <a:spcPct val="90000"/>
              </a:lnSpc>
              <a:spcBef>
                <a:spcPts val="660"/>
              </a:spcBef>
              <a:buFont typeface="Wingdings" charset="2"/>
              <a:buNone/>
              <a:defRPr lang="en-US" sz="1980" b="0" i="0" kern="1200" spc="0" baseline="0">
                <a:solidFill>
                  <a:schemeClr val="tx2"/>
                </a:solidFill>
                <a:latin typeface="Arial" panose="020B0604020202020204" pitchFamily="34" charset="0"/>
                <a:ea typeface="+mn-ea"/>
                <a:cs typeface="Arial" panose="020B0604020202020204" pitchFamily="34" charset="0"/>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2000" b="0"/>
              <a:t>3401 Cass | CITY COUNCIL DISTRICT 6</a:t>
            </a:r>
            <a:endParaRPr lang="en-US" sz="2000" b="0">
              <a:highlight>
                <a:srgbClr val="FFFF00"/>
              </a:highlight>
            </a:endParaRPr>
          </a:p>
        </p:txBody>
      </p:sp>
    </p:spTree>
    <p:extLst>
      <p:ext uri="{BB962C8B-B14F-4D97-AF65-F5344CB8AC3E}">
        <p14:creationId xmlns:p14="http://schemas.microsoft.com/office/powerpoint/2010/main" val="245136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F6FEC-F6A9-455C-B860-37B7FAC5C838}"/>
              </a:ext>
            </a:extLst>
          </p:cNvPr>
          <p:cNvSpPr>
            <a:spLocks noGrp="1"/>
          </p:cNvSpPr>
          <p:nvPr>
            <p:ph type="title"/>
          </p:nvPr>
        </p:nvSpPr>
        <p:spPr>
          <a:xfrm>
            <a:off x="3781398" y="291098"/>
            <a:ext cx="4678837" cy="705214"/>
          </a:xfrm>
        </p:spPr>
        <p:txBody>
          <a:bodyPr anchor="ctr"/>
          <a:lstStyle/>
          <a:p>
            <a:pPr algn="ctr"/>
            <a:r>
              <a:rPr lang="en-US" sz="3600" dirty="0">
                <a:solidFill>
                  <a:srgbClr val="0C334F"/>
                </a:solidFill>
                <a:latin typeface="+mn-lt"/>
              </a:rPr>
              <a:t>TAX INCENTIVES</a:t>
            </a:r>
          </a:p>
        </p:txBody>
      </p:sp>
      <p:pic>
        <p:nvPicPr>
          <p:cNvPr id="9" name="Picture 8">
            <a:extLst>
              <a:ext uri="{FF2B5EF4-FFF2-40B4-BE49-F238E27FC236}">
                <a16:creationId xmlns:a16="http://schemas.microsoft.com/office/drawing/2014/main" id="{999F7EDB-19C1-A04F-9D43-4D040E45C607}"/>
              </a:ext>
            </a:extLst>
          </p:cNvPr>
          <p:cNvPicPr>
            <a:picLocks noChangeAspect="1"/>
          </p:cNvPicPr>
          <p:nvPr/>
        </p:nvPicPr>
        <p:blipFill>
          <a:blip r:embed="rId2"/>
          <a:stretch>
            <a:fillRect/>
          </a:stretch>
        </p:blipFill>
        <p:spPr>
          <a:xfrm>
            <a:off x="8977601" y="-12694"/>
            <a:ext cx="1163864" cy="1150861"/>
          </a:xfrm>
          <a:prstGeom prst="rect">
            <a:avLst/>
          </a:prstGeom>
        </p:spPr>
      </p:pic>
      <p:sp>
        <p:nvSpPr>
          <p:cNvPr id="5" name="TextBox 4">
            <a:extLst>
              <a:ext uri="{FF2B5EF4-FFF2-40B4-BE49-F238E27FC236}">
                <a16:creationId xmlns:a16="http://schemas.microsoft.com/office/drawing/2014/main" id="{7E70A5FD-FBA7-744B-BB10-3381A0341000}"/>
              </a:ext>
            </a:extLst>
          </p:cNvPr>
          <p:cNvSpPr txBox="1"/>
          <p:nvPr/>
        </p:nvSpPr>
        <p:spPr>
          <a:xfrm>
            <a:off x="-883578" y="6174769"/>
            <a:ext cx="184731" cy="437940"/>
          </a:xfrm>
          <a:prstGeom prst="rect">
            <a:avLst/>
          </a:prstGeom>
          <a:noFill/>
        </p:spPr>
        <p:txBody>
          <a:bodyPr wrap="none" rtlCol="0">
            <a:spAutoFit/>
          </a:bodyPr>
          <a:lstStyle/>
          <a:p>
            <a:endParaRPr lang="en-US" dirty="0"/>
          </a:p>
        </p:txBody>
      </p:sp>
      <p:sp>
        <p:nvSpPr>
          <p:cNvPr id="11" name="Content Placeholder 14">
            <a:extLst>
              <a:ext uri="{FF2B5EF4-FFF2-40B4-BE49-F238E27FC236}">
                <a16:creationId xmlns:a16="http://schemas.microsoft.com/office/drawing/2014/main" id="{8DC9E0F0-1D13-4C8D-A673-A5CC163F0661}"/>
              </a:ext>
            </a:extLst>
          </p:cNvPr>
          <p:cNvSpPr txBox="1">
            <a:spLocks/>
          </p:cNvSpPr>
          <p:nvPr/>
        </p:nvSpPr>
        <p:spPr>
          <a:xfrm>
            <a:off x="3781398" y="1559671"/>
            <a:ext cx="6277002" cy="5921631"/>
          </a:xfrm>
          <a:prstGeom prst="rect">
            <a:avLst/>
          </a:prstGeom>
        </p:spPr>
        <p:txBody>
          <a:bodyPr>
            <a:normAutofit/>
          </a:bodyPr>
          <a:lstStyle>
            <a:lvl1pPr marL="377190" indent="-37719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1pPr>
            <a:lvl2pPr marL="817245" indent="-314325"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2pPr>
            <a:lvl3pPr marL="125730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3pPr>
            <a:lvl4pPr marL="176022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4pPr>
            <a:lvl5pPr marL="2263140" indent="-251460" algn="l" defTabSz="502920" rtl="0" eaLnBrk="1" latinLnBrk="0" hangingPunct="1">
              <a:lnSpc>
                <a:spcPct val="90000"/>
              </a:lnSpc>
              <a:spcBef>
                <a:spcPts val="660"/>
              </a:spcBef>
              <a:buFont typeface="Wingdings" charset="2"/>
              <a:buChar char="§"/>
              <a:defRPr lang="en-US" sz="1980" b="0" i="0" kern="1200" spc="0" baseline="0" dirty="0">
                <a:solidFill>
                  <a:schemeClr val="tx2"/>
                </a:solidFill>
                <a:latin typeface="Arial" panose="020B0604020202020204" pitchFamily="34" charset="0"/>
                <a:ea typeface="+mn-ea"/>
                <a:cs typeface="Arial" panose="020B0604020202020204" pitchFamily="34" charset="0"/>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2000" dirty="0">
              <a:solidFill>
                <a:schemeClr val="tx1"/>
              </a:solidFill>
            </a:endParaRPr>
          </a:p>
          <a:p>
            <a:r>
              <a:rPr lang="en-US" sz="2000" dirty="0">
                <a:solidFill>
                  <a:schemeClr val="tx1"/>
                </a:solidFill>
              </a:rPr>
              <a:t>Known as “</a:t>
            </a:r>
            <a:r>
              <a:rPr lang="en-US" sz="2000" b="1" dirty="0">
                <a:solidFill>
                  <a:schemeClr val="tx1"/>
                </a:solidFill>
              </a:rPr>
              <a:t>DEGC</a:t>
            </a:r>
            <a:r>
              <a:rPr lang="en-US" sz="2000" dirty="0">
                <a:solidFill>
                  <a:schemeClr val="tx1"/>
                </a:solidFill>
              </a:rPr>
              <a:t>”</a:t>
            </a:r>
          </a:p>
          <a:p>
            <a:r>
              <a:rPr lang="en-US" sz="2000" dirty="0">
                <a:solidFill>
                  <a:schemeClr val="tx1"/>
                </a:solidFill>
              </a:rPr>
              <a:t>Created in 1978</a:t>
            </a:r>
          </a:p>
          <a:p>
            <a:r>
              <a:rPr lang="en-US" sz="2000" dirty="0">
                <a:solidFill>
                  <a:schemeClr val="tx1"/>
                </a:solidFill>
              </a:rPr>
              <a:t>Private, Non-Profit </a:t>
            </a:r>
          </a:p>
          <a:p>
            <a:r>
              <a:rPr lang="en-US" sz="2000" dirty="0">
                <a:solidFill>
                  <a:schemeClr val="tx1"/>
                </a:solidFill>
              </a:rPr>
              <a:t>Lead Economic Development Corporation to the City of Detroit</a:t>
            </a:r>
          </a:p>
          <a:p>
            <a:pPr lvl="1"/>
            <a:r>
              <a:rPr lang="en-US" sz="2000" dirty="0">
                <a:solidFill>
                  <a:schemeClr val="tx1"/>
                </a:solidFill>
              </a:rPr>
              <a:t>Retain existing Businesses</a:t>
            </a:r>
            <a:r>
              <a:rPr lang="en-US" sz="2000" b="1" dirty="0">
                <a:solidFill>
                  <a:schemeClr val="tx1"/>
                </a:solidFill>
              </a:rPr>
              <a:t> </a:t>
            </a:r>
            <a:r>
              <a:rPr lang="en-US" sz="2000" dirty="0">
                <a:solidFill>
                  <a:schemeClr val="tx1"/>
                </a:solidFill>
              </a:rPr>
              <a:t>(Retention and Expansion)</a:t>
            </a:r>
          </a:p>
          <a:p>
            <a:pPr lvl="1"/>
            <a:r>
              <a:rPr lang="en-US" sz="2000" dirty="0">
                <a:solidFill>
                  <a:schemeClr val="tx1"/>
                </a:solidFill>
              </a:rPr>
              <a:t>Attract New Companies</a:t>
            </a:r>
          </a:p>
          <a:p>
            <a:pPr lvl="1"/>
            <a:r>
              <a:rPr lang="en-US" sz="2000" dirty="0">
                <a:solidFill>
                  <a:schemeClr val="tx1"/>
                </a:solidFill>
              </a:rPr>
              <a:t>Assist with Real Estate and Development Activities</a:t>
            </a:r>
          </a:p>
          <a:p>
            <a:pPr lvl="1"/>
            <a:r>
              <a:rPr lang="en-US" sz="2000" dirty="0">
                <a:solidFill>
                  <a:schemeClr val="tx1"/>
                </a:solidFill>
              </a:rPr>
              <a:t>Support small Business Programs </a:t>
            </a:r>
          </a:p>
          <a:p>
            <a:pPr lvl="1">
              <a:buFont typeface="Wingdings" panose="05000000000000000000" pitchFamily="2" charset="2"/>
              <a:buChar char="Ø"/>
            </a:pPr>
            <a:r>
              <a:rPr lang="en-US" sz="2000" i="1" dirty="0">
                <a:solidFill>
                  <a:schemeClr val="tx1"/>
                </a:solidFill>
              </a:rPr>
              <a:t>example:  Motor City Match, Motor City Restore</a:t>
            </a:r>
            <a:endParaRPr lang="en-US" sz="2000" dirty="0">
              <a:solidFill>
                <a:schemeClr val="tx1"/>
              </a:solidFill>
              <a:cs typeface="Calibri Light" panose="020F0302020204030204" pitchFamily="34" charset="0"/>
            </a:endParaRPr>
          </a:p>
          <a:p>
            <a:endParaRPr lang="en-US" dirty="0">
              <a:solidFill>
                <a:schemeClr val="tx1"/>
              </a:solidFill>
            </a:endParaRPr>
          </a:p>
          <a:p>
            <a:pPr marL="0" indent="0">
              <a:buFont typeface="Wingdings" charset="2"/>
              <a:buNone/>
            </a:pPr>
            <a:endParaRPr lang="en-US" dirty="0">
              <a:solidFill>
                <a:schemeClr val="tx1"/>
              </a:solidFill>
            </a:endParaRPr>
          </a:p>
          <a:p>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270907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F6FEC-F6A9-455C-B860-37B7FAC5C838}"/>
              </a:ext>
            </a:extLst>
          </p:cNvPr>
          <p:cNvSpPr>
            <a:spLocks noGrp="1"/>
          </p:cNvSpPr>
          <p:nvPr>
            <p:ph type="title"/>
          </p:nvPr>
        </p:nvSpPr>
        <p:spPr>
          <a:xfrm>
            <a:off x="3837365" y="154595"/>
            <a:ext cx="4678837" cy="705214"/>
          </a:xfrm>
        </p:spPr>
        <p:txBody>
          <a:bodyPr anchor="ctr"/>
          <a:lstStyle/>
          <a:p>
            <a:pPr algn="ctr"/>
            <a:r>
              <a:rPr lang="en-US" sz="3600">
                <a:solidFill>
                  <a:srgbClr val="0C334F"/>
                </a:solidFill>
                <a:latin typeface="+mn-lt"/>
              </a:rPr>
              <a:t>THANK YOU</a:t>
            </a:r>
          </a:p>
        </p:txBody>
      </p:sp>
      <p:sp>
        <p:nvSpPr>
          <p:cNvPr id="3" name="Text Placeholder 2">
            <a:extLst>
              <a:ext uri="{FF2B5EF4-FFF2-40B4-BE49-F238E27FC236}">
                <a16:creationId xmlns:a16="http://schemas.microsoft.com/office/drawing/2014/main" id="{4BFF390F-F328-4743-A575-6F3D4662E11F}"/>
              </a:ext>
            </a:extLst>
          </p:cNvPr>
          <p:cNvSpPr>
            <a:spLocks noGrp="1"/>
          </p:cNvSpPr>
          <p:nvPr>
            <p:ph type="body" sz="quarter" idx="10"/>
          </p:nvPr>
        </p:nvSpPr>
        <p:spPr>
          <a:xfrm>
            <a:off x="3890621" y="5855527"/>
            <a:ext cx="5668912" cy="1071746"/>
          </a:xfrm>
        </p:spPr>
        <p:txBody>
          <a:bodyPr>
            <a:normAutofit/>
          </a:bodyPr>
          <a:lstStyle/>
          <a:p>
            <a:r>
              <a:rPr lang="en-US" sz="2400" dirty="0">
                <a:solidFill>
                  <a:srgbClr val="0C334F"/>
                </a:solidFill>
                <a:latin typeface="Avenir Book" panose="02000503020000020003" pitchFamily="2" charset="0"/>
              </a:rPr>
              <a:t>For more information, please contact the Abatement Review Team at DEGC.</a:t>
            </a:r>
            <a:endParaRPr lang="en-US" sz="2400" dirty="0">
              <a:solidFill>
                <a:srgbClr val="0C334F"/>
              </a:solidFill>
              <a:highlight>
                <a:srgbClr val="FFFF00"/>
              </a:highlight>
              <a:latin typeface="Avenir Book" panose="02000503020000020003" pitchFamily="2" charset="0"/>
            </a:endParaRPr>
          </a:p>
        </p:txBody>
      </p:sp>
      <p:pic>
        <p:nvPicPr>
          <p:cNvPr id="9" name="Picture 8">
            <a:extLst>
              <a:ext uri="{FF2B5EF4-FFF2-40B4-BE49-F238E27FC236}">
                <a16:creationId xmlns:a16="http://schemas.microsoft.com/office/drawing/2014/main" id="{999F7EDB-19C1-A04F-9D43-4D040E45C607}"/>
              </a:ext>
            </a:extLst>
          </p:cNvPr>
          <p:cNvPicPr>
            <a:picLocks noChangeAspect="1"/>
          </p:cNvPicPr>
          <p:nvPr/>
        </p:nvPicPr>
        <p:blipFill>
          <a:blip r:embed="rId2"/>
          <a:stretch>
            <a:fillRect/>
          </a:stretch>
        </p:blipFill>
        <p:spPr>
          <a:xfrm>
            <a:off x="8977601" y="-12694"/>
            <a:ext cx="1163864" cy="1150861"/>
          </a:xfrm>
          <a:prstGeom prst="rect">
            <a:avLst/>
          </a:prstGeom>
        </p:spPr>
      </p:pic>
      <p:pic>
        <p:nvPicPr>
          <p:cNvPr id="4" name="Picture 3">
            <a:extLst>
              <a:ext uri="{FF2B5EF4-FFF2-40B4-BE49-F238E27FC236}">
                <a16:creationId xmlns:a16="http://schemas.microsoft.com/office/drawing/2014/main" id="{EB68BDD4-76BF-DF42-BDAD-8262C85A7950}"/>
              </a:ext>
            </a:extLst>
          </p:cNvPr>
          <p:cNvPicPr>
            <a:picLocks noChangeAspect="1"/>
          </p:cNvPicPr>
          <p:nvPr/>
        </p:nvPicPr>
        <p:blipFill>
          <a:blip r:embed="rId3"/>
          <a:stretch>
            <a:fillRect/>
          </a:stretch>
        </p:blipFill>
        <p:spPr>
          <a:xfrm>
            <a:off x="3837365" y="1800231"/>
            <a:ext cx="6221035" cy="3858617"/>
          </a:xfrm>
          <a:prstGeom prst="rect">
            <a:avLst/>
          </a:prstGeom>
        </p:spPr>
      </p:pic>
    </p:spTree>
    <p:extLst>
      <p:ext uri="{BB962C8B-B14F-4D97-AF65-F5344CB8AC3E}">
        <p14:creationId xmlns:p14="http://schemas.microsoft.com/office/powerpoint/2010/main" val="1889303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7C8BD-6812-48F7-8DC9-7F7232BA42EF}"/>
              </a:ext>
            </a:extLst>
          </p:cNvPr>
          <p:cNvSpPr>
            <a:spLocks noGrp="1"/>
          </p:cNvSpPr>
          <p:nvPr>
            <p:ph type="sldNum" sz="quarter" idx="11"/>
          </p:nvPr>
        </p:nvSpPr>
        <p:spPr/>
        <p:txBody>
          <a:bodyPr/>
          <a:lstStyle/>
          <a:p>
            <a:fld id="{5C2B414C-DA30-D944-BF2B-85DF198CBB14}" type="slidenum">
              <a:rPr lang="en-US" b="1" smtClean="0">
                <a:latin typeface="Arial" panose="020B0604020202020204" pitchFamily="34" charset="0"/>
                <a:cs typeface="Arial" panose="020B0604020202020204" pitchFamily="34" charset="0"/>
              </a:rPr>
              <a:pPr/>
              <a:t>3</a:t>
            </a:fld>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B8A0947-D3EF-4FC9-99BB-1B7F20C5E925}"/>
              </a:ext>
            </a:extLst>
          </p:cNvPr>
          <p:cNvSpPr txBox="1"/>
          <p:nvPr/>
        </p:nvSpPr>
        <p:spPr>
          <a:xfrm>
            <a:off x="31350" y="304017"/>
            <a:ext cx="2915434" cy="78319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r"/>
            <a:r>
              <a:rPr lang="en-US" sz="2000" b="1" dirty="0">
                <a:solidFill>
                  <a:srgbClr val="0C334F"/>
                </a:solidFill>
                <a:latin typeface="Avenir Book" panose="02000503020000020003" pitchFamily="2" charset="0"/>
                <a:cs typeface="Algerian" panose="020F0502020204030204" pitchFamily="34" charset="0"/>
              </a:rPr>
              <a:t>WHAT IS A TAX ABATEMENT?</a:t>
            </a:r>
          </a:p>
        </p:txBody>
      </p:sp>
      <p:sp>
        <p:nvSpPr>
          <p:cNvPr id="9" name="TextBox 8">
            <a:extLst>
              <a:ext uri="{FF2B5EF4-FFF2-40B4-BE49-F238E27FC236}">
                <a16:creationId xmlns:a16="http://schemas.microsoft.com/office/drawing/2014/main" id="{52ED8490-8148-1B4E-8838-DF14E31BF593}"/>
              </a:ext>
            </a:extLst>
          </p:cNvPr>
          <p:cNvSpPr txBox="1"/>
          <p:nvPr/>
        </p:nvSpPr>
        <p:spPr>
          <a:xfrm>
            <a:off x="31350" y="1370660"/>
            <a:ext cx="2915434" cy="1123712"/>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r"/>
            <a:r>
              <a:rPr lang="en-US" sz="2000" b="1" dirty="0">
                <a:solidFill>
                  <a:srgbClr val="0C334F"/>
                </a:solidFill>
                <a:latin typeface="Avenir Book" panose="02000503020000020003" pitchFamily="2" charset="0"/>
                <a:cs typeface="Algerian" panose="020F0502020204030204" pitchFamily="34" charset="0"/>
              </a:rPr>
              <a:t>WHY DO PROJECTS USE TAX ABATEMENTS?</a:t>
            </a:r>
          </a:p>
        </p:txBody>
      </p:sp>
      <p:sp>
        <p:nvSpPr>
          <p:cNvPr id="11" name="TextBox 10">
            <a:extLst>
              <a:ext uri="{FF2B5EF4-FFF2-40B4-BE49-F238E27FC236}">
                <a16:creationId xmlns:a16="http://schemas.microsoft.com/office/drawing/2014/main" id="{0DE5F494-3B38-694C-8E57-132BA6FA98FC}"/>
              </a:ext>
            </a:extLst>
          </p:cNvPr>
          <p:cNvSpPr txBox="1"/>
          <p:nvPr/>
        </p:nvSpPr>
        <p:spPr>
          <a:xfrm>
            <a:off x="31350" y="4844796"/>
            <a:ext cx="2915434" cy="78319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r>
              <a:rPr lang="en-US" sz="2000" b="1" dirty="0">
                <a:solidFill>
                  <a:srgbClr val="0C334F"/>
                </a:solidFill>
                <a:latin typeface="Avenir Book" panose="02000503020000020003" pitchFamily="2" charset="0"/>
                <a:cs typeface="Algerian" panose="020F0502020204030204" pitchFamily="34" charset="0"/>
              </a:rPr>
              <a:t>WHY ARE WE GIVING AWAY MONEY?</a:t>
            </a:r>
          </a:p>
        </p:txBody>
      </p:sp>
      <p:sp>
        <p:nvSpPr>
          <p:cNvPr id="24" name="TextBox 23">
            <a:extLst>
              <a:ext uri="{FF2B5EF4-FFF2-40B4-BE49-F238E27FC236}">
                <a16:creationId xmlns:a16="http://schemas.microsoft.com/office/drawing/2014/main" id="{7A2E7591-E11B-354C-8D45-054213384260}"/>
              </a:ext>
            </a:extLst>
          </p:cNvPr>
          <p:cNvSpPr txBox="1"/>
          <p:nvPr/>
        </p:nvSpPr>
        <p:spPr>
          <a:xfrm>
            <a:off x="3690831" y="1472815"/>
            <a:ext cx="6056610" cy="919401"/>
          </a:xfrm>
          <a:custGeom>
            <a:avLst/>
            <a:gdLst>
              <a:gd name="connsiteX0" fmla="*/ 0 w 6056610"/>
              <a:gd name="connsiteY0" fmla="*/ 153237 h 919401"/>
              <a:gd name="connsiteX1" fmla="*/ 153237 w 6056610"/>
              <a:gd name="connsiteY1" fmla="*/ 0 h 919401"/>
              <a:gd name="connsiteX2" fmla="*/ 792141 w 6056610"/>
              <a:gd name="connsiteY2" fmla="*/ 0 h 919401"/>
              <a:gd name="connsiteX3" fmla="*/ 1488546 w 6056610"/>
              <a:gd name="connsiteY3" fmla="*/ 0 h 919401"/>
              <a:gd name="connsiteX4" fmla="*/ 2069949 w 6056610"/>
              <a:gd name="connsiteY4" fmla="*/ 0 h 919401"/>
              <a:gd name="connsiteX5" fmla="*/ 2536349 w 6056610"/>
              <a:gd name="connsiteY5" fmla="*/ 0 h 919401"/>
              <a:gd name="connsiteX6" fmla="*/ 3002749 w 6056610"/>
              <a:gd name="connsiteY6" fmla="*/ 0 h 919401"/>
              <a:gd name="connsiteX7" fmla="*/ 3584151 w 6056610"/>
              <a:gd name="connsiteY7" fmla="*/ 0 h 919401"/>
              <a:gd name="connsiteX8" fmla="*/ 4338058 w 6056610"/>
              <a:gd name="connsiteY8" fmla="*/ 0 h 919401"/>
              <a:gd name="connsiteX9" fmla="*/ 4976962 w 6056610"/>
              <a:gd name="connsiteY9" fmla="*/ 0 h 919401"/>
              <a:gd name="connsiteX10" fmla="*/ 5903373 w 6056610"/>
              <a:gd name="connsiteY10" fmla="*/ 0 h 919401"/>
              <a:gd name="connsiteX11" fmla="*/ 6056610 w 6056610"/>
              <a:gd name="connsiteY11" fmla="*/ 153237 h 919401"/>
              <a:gd name="connsiteX12" fmla="*/ 6056610 w 6056610"/>
              <a:gd name="connsiteY12" fmla="*/ 766164 h 919401"/>
              <a:gd name="connsiteX13" fmla="*/ 5903373 w 6056610"/>
              <a:gd name="connsiteY13" fmla="*/ 919401 h 919401"/>
              <a:gd name="connsiteX14" fmla="*/ 5321970 w 6056610"/>
              <a:gd name="connsiteY14" fmla="*/ 919401 h 919401"/>
              <a:gd name="connsiteX15" fmla="*/ 4740568 w 6056610"/>
              <a:gd name="connsiteY15" fmla="*/ 919401 h 919401"/>
              <a:gd name="connsiteX16" fmla="*/ 4101664 w 6056610"/>
              <a:gd name="connsiteY16" fmla="*/ 919401 h 919401"/>
              <a:gd name="connsiteX17" fmla="*/ 3635264 w 6056610"/>
              <a:gd name="connsiteY17" fmla="*/ 919401 h 919401"/>
              <a:gd name="connsiteX18" fmla="*/ 2938858 w 6056610"/>
              <a:gd name="connsiteY18" fmla="*/ 919401 h 919401"/>
              <a:gd name="connsiteX19" fmla="*/ 2357456 w 6056610"/>
              <a:gd name="connsiteY19" fmla="*/ 919401 h 919401"/>
              <a:gd name="connsiteX20" fmla="*/ 1661050 w 6056610"/>
              <a:gd name="connsiteY20" fmla="*/ 919401 h 919401"/>
              <a:gd name="connsiteX21" fmla="*/ 964645 w 6056610"/>
              <a:gd name="connsiteY21" fmla="*/ 919401 h 919401"/>
              <a:gd name="connsiteX22" fmla="*/ 153237 w 6056610"/>
              <a:gd name="connsiteY22" fmla="*/ 919401 h 919401"/>
              <a:gd name="connsiteX23" fmla="*/ 0 w 6056610"/>
              <a:gd name="connsiteY23" fmla="*/ 766164 h 919401"/>
              <a:gd name="connsiteX24" fmla="*/ 0 w 6056610"/>
              <a:gd name="connsiteY24" fmla="*/ 153237 h 91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6610" h="919401" fill="none" extrusionOk="0">
                <a:moveTo>
                  <a:pt x="0" y="153237"/>
                </a:moveTo>
                <a:cubicBezTo>
                  <a:pt x="3719" y="75518"/>
                  <a:pt x="60986" y="9048"/>
                  <a:pt x="153237" y="0"/>
                </a:cubicBezTo>
                <a:cubicBezTo>
                  <a:pt x="342097" y="-25628"/>
                  <a:pt x="603832" y="22338"/>
                  <a:pt x="792141" y="0"/>
                </a:cubicBezTo>
                <a:cubicBezTo>
                  <a:pt x="980450" y="-22338"/>
                  <a:pt x="1277674" y="-27943"/>
                  <a:pt x="1488546" y="0"/>
                </a:cubicBezTo>
                <a:cubicBezTo>
                  <a:pt x="1699419" y="27943"/>
                  <a:pt x="1892299" y="-3670"/>
                  <a:pt x="2069949" y="0"/>
                </a:cubicBezTo>
                <a:cubicBezTo>
                  <a:pt x="2247599" y="3670"/>
                  <a:pt x="2418267" y="-22661"/>
                  <a:pt x="2536349" y="0"/>
                </a:cubicBezTo>
                <a:cubicBezTo>
                  <a:pt x="2654431" y="22661"/>
                  <a:pt x="2881985" y="13156"/>
                  <a:pt x="3002749" y="0"/>
                </a:cubicBezTo>
                <a:cubicBezTo>
                  <a:pt x="3123513" y="-13156"/>
                  <a:pt x="3308125" y="18812"/>
                  <a:pt x="3584151" y="0"/>
                </a:cubicBezTo>
                <a:cubicBezTo>
                  <a:pt x="3860177" y="-18812"/>
                  <a:pt x="4102743" y="11976"/>
                  <a:pt x="4338058" y="0"/>
                </a:cubicBezTo>
                <a:cubicBezTo>
                  <a:pt x="4573373" y="-11976"/>
                  <a:pt x="4702391" y="-11866"/>
                  <a:pt x="4976962" y="0"/>
                </a:cubicBezTo>
                <a:cubicBezTo>
                  <a:pt x="5251533" y="11866"/>
                  <a:pt x="5490588" y="18998"/>
                  <a:pt x="5903373" y="0"/>
                </a:cubicBezTo>
                <a:cubicBezTo>
                  <a:pt x="5996000" y="1382"/>
                  <a:pt x="6055824" y="77381"/>
                  <a:pt x="6056610" y="153237"/>
                </a:cubicBezTo>
                <a:cubicBezTo>
                  <a:pt x="6059198" y="406618"/>
                  <a:pt x="6038172" y="618578"/>
                  <a:pt x="6056610" y="766164"/>
                </a:cubicBezTo>
                <a:cubicBezTo>
                  <a:pt x="6055419" y="871208"/>
                  <a:pt x="5983522" y="910508"/>
                  <a:pt x="5903373" y="919401"/>
                </a:cubicBezTo>
                <a:cubicBezTo>
                  <a:pt x="5646586" y="945529"/>
                  <a:pt x="5541891" y="920650"/>
                  <a:pt x="5321970" y="919401"/>
                </a:cubicBezTo>
                <a:cubicBezTo>
                  <a:pt x="5102049" y="918152"/>
                  <a:pt x="4893992" y="930694"/>
                  <a:pt x="4740568" y="919401"/>
                </a:cubicBezTo>
                <a:cubicBezTo>
                  <a:pt x="4587144" y="908108"/>
                  <a:pt x="4235856" y="906542"/>
                  <a:pt x="4101664" y="919401"/>
                </a:cubicBezTo>
                <a:cubicBezTo>
                  <a:pt x="3967472" y="932260"/>
                  <a:pt x="3867514" y="939054"/>
                  <a:pt x="3635264" y="919401"/>
                </a:cubicBezTo>
                <a:cubicBezTo>
                  <a:pt x="3403014" y="899748"/>
                  <a:pt x="3128772" y="913297"/>
                  <a:pt x="2938858" y="919401"/>
                </a:cubicBezTo>
                <a:cubicBezTo>
                  <a:pt x="2748944" y="925505"/>
                  <a:pt x="2631623" y="933552"/>
                  <a:pt x="2357456" y="919401"/>
                </a:cubicBezTo>
                <a:cubicBezTo>
                  <a:pt x="2083289" y="905250"/>
                  <a:pt x="1963814" y="951032"/>
                  <a:pt x="1661050" y="919401"/>
                </a:cubicBezTo>
                <a:cubicBezTo>
                  <a:pt x="1358286" y="887770"/>
                  <a:pt x="1212248" y="898904"/>
                  <a:pt x="964645" y="919401"/>
                </a:cubicBezTo>
                <a:cubicBezTo>
                  <a:pt x="717042" y="939898"/>
                  <a:pt x="456720" y="884180"/>
                  <a:pt x="153237" y="919401"/>
                </a:cubicBezTo>
                <a:cubicBezTo>
                  <a:pt x="61500" y="920166"/>
                  <a:pt x="-7095" y="845424"/>
                  <a:pt x="0" y="766164"/>
                </a:cubicBezTo>
                <a:cubicBezTo>
                  <a:pt x="2968" y="557609"/>
                  <a:pt x="7533" y="411051"/>
                  <a:pt x="0" y="153237"/>
                </a:cubicBezTo>
                <a:close/>
              </a:path>
              <a:path w="6056610" h="919401" stroke="0" extrusionOk="0">
                <a:moveTo>
                  <a:pt x="0" y="153237"/>
                </a:moveTo>
                <a:cubicBezTo>
                  <a:pt x="6857" y="78564"/>
                  <a:pt x="81358" y="10326"/>
                  <a:pt x="153237" y="0"/>
                </a:cubicBezTo>
                <a:cubicBezTo>
                  <a:pt x="322646" y="23537"/>
                  <a:pt x="630684" y="-6643"/>
                  <a:pt x="907144" y="0"/>
                </a:cubicBezTo>
                <a:cubicBezTo>
                  <a:pt x="1183604" y="6643"/>
                  <a:pt x="1208751" y="17608"/>
                  <a:pt x="1373544" y="0"/>
                </a:cubicBezTo>
                <a:cubicBezTo>
                  <a:pt x="1538337" y="-17608"/>
                  <a:pt x="1645546" y="6343"/>
                  <a:pt x="1897445" y="0"/>
                </a:cubicBezTo>
                <a:cubicBezTo>
                  <a:pt x="2149344" y="-6343"/>
                  <a:pt x="2177245" y="920"/>
                  <a:pt x="2421346" y="0"/>
                </a:cubicBezTo>
                <a:cubicBezTo>
                  <a:pt x="2665447" y="-920"/>
                  <a:pt x="2817466" y="-13656"/>
                  <a:pt x="3060250" y="0"/>
                </a:cubicBezTo>
                <a:cubicBezTo>
                  <a:pt x="3303034" y="13656"/>
                  <a:pt x="3580450" y="-21560"/>
                  <a:pt x="3756656" y="0"/>
                </a:cubicBezTo>
                <a:cubicBezTo>
                  <a:pt x="3932862" y="21560"/>
                  <a:pt x="4110921" y="21344"/>
                  <a:pt x="4280557" y="0"/>
                </a:cubicBezTo>
                <a:cubicBezTo>
                  <a:pt x="4450193" y="-21344"/>
                  <a:pt x="4644960" y="2547"/>
                  <a:pt x="4861959" y="0"/>
                </a:cubicBezTo>
                <a:cubicBezTo>
                  <a:pt x="5078958" y="-2547"/>
                  <a:pt x="5403436" y="43050"/>
                  <a:pt x="5903373" y="0"/>
                </a:cubicBezTo>
                <a:cubicBezTo>
                  <a:pt x="5992654" y="-1223"/>
                  <a:pt x="6059035" y="66406"/>
                  <a:pt x="6056610" y="153237"/>
                </a:cubicBezTo>
                <a:cubicBezTo>
                  <a:pt x="6029973" y="362455"/>
                  <a:pt x="6042558" y="571618"/>
                  <a:pt x="6056610" y="766164"/>
                </a:cubicBezTo>
                <a:cubicBezTo>
                  <a:pt x="6068169" y="867610"/>
                  <a:pt x="5986624" y="916077"/>
                  <a:pt x="5903373" y="919401"/>
                </a:cubicBezTo>
                <a:cubicBezTo>
                  <a:pt x="5623588" y="944064"/>
                  <a:pt x="5490712" y="943475"/>
                  <a:pt x="5264469" y="919401"/>
                </a:cubicBezTo>
                <a:cubicBezTo>
                  <a:pt x="5038226" y="895327"/>
                  <a:pt x="4978287" y="902264"/>
                  <a:pt x="4740568" y="919401"/>
                </a:cubicBezTo>
                <a:cubicBezTo>
                  <a:pt x="4502849" y="936538"/>
                  <a:pt x="4491464" y="926537"/>
                  <a:pt x="4274168" y="919401"/>
                </a:cubicBezTo>
                <a:cubicBezTo>
                  <a:pt x="4056872" y="912265"/>
                  <a:pt x="3795394" y="896052"/>
                  <a:pt x="3635264" y="919401"/>
                </a:cubicBezTo>
                <a:cubicBezTo>
                  <a:pt x="3475134" y="942750"/>
                  <a:pt x="3321317" y="910762"/>
                  <a:pt x="3111363" y="919401"/>
                </a:cubicBezTo>
                <a:cubicBezTo>
                  <a:pt x="2901409" y="928040"/>
                  <a:pt x="2801000" y="906346"/>
                  <a:pt x="2644963" y="919401"/>
                </a:cubicBezTo>
                <a:cubicBezTo>
                  <a:pt x="2488926" y="932456"/>
                  <a:pt x="2248970" y="925913"/>
                  <a:pt x="2121061" y="919401"/>
                </a:cubicBezTo>
                <a:cubicBezTo>
                  <a:pt x="1993152" y="912889"/>
                  <a:pt x="1617165" y="912196"/>
                  <a:pt x="1482157" y="919401"/>
                </a:cubicBezTo>
                <a:cubicBezTo>
                  <a:pt x="1347149" y="926606"/>
                  <a:pt x="1045291" y="928842"/>
                  <a:pt x="728251" y="919401"/>
                </a:cubicBezTo>
                <a:cubicBezTo>
                  <a:pt x="411211" y="909960"/>
                  <a:pt x="403952" y="943267"/>
                  <a:pt x="153237" y="919401"/>
                </a:cubicBezTo>
                <a:cubicBezTo>
                  <a:pt x="73242" y="900016"/>
                  <a:pt x="-19832" y="845709"/>
                  <a:pt x="0" y="766164"/>
                </a:cubicBezTo>
                <a:cubicBezTo>
                  <a:pt x="14504" y="491105"/>
                  <a:pt x="15728" y="309232"/>
                  <a:pt x="0" y="153237"/>
                </a:cubicBezTo>
                <a:close/>
              </a:path>
            </a:pathLst>
          </a:custGeom>
          <a:solidFill>
            <a:schemeClr val="bg1">
              <a:lumMod val="95000"/>
            </a:schemeClr>
          </a:solidFill>
          <a:ln w="38100">
            <a:prstDash val="dashDot"/>
            <a:extLst>
              <a:ext uri="{C807C97D-BFC1-408E-A445-0C87EB9F89A2}">
                <ask:lineSketchStyleProps xmlns:ask="http://schemas.microsoft.com/office/drawing/2018/sketchyshapes" sd="1666995049">
                  <a:prstGeom prst="round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nchor="ctr">
            <a:spAutoFit/>
          </a:bodyPr>
          <a:lstStyle/>
          <a:p>
            <a:r>
              <a:rPr lang="en-US" sz="1600" dirty="0">
                <a:solidFill>
                  <a:schemeClr val="tx1"/>
                </a:solidFill>
                <a:ea typeface="Calibri" panose="020F0502020204030204" pitchFamily="34" charset="0"/>
                <a:cs typeface="Algerian" panose="020F0502020204030204" pitchFamily="34" charset="0"/>
              </a:rPr>
              <a:t>To make sure Detroit is competitive in attracting Jobs and to improve our neighborhood by assisting with Redevelopment of Blighted or contaminated properties.</a:t>
            </a:r>
          </a:p>
        </p:txBody>
      </p:sp>
      <p:sp>
        <p:nvSpPr>
          <p:cNvPr id="32" name="TextBox 31">
            <a:extLst>
              <a:ext uri="{FF2B5EF4-FFF2-40B4-BE49-F238E27FC236}">
                <a16:creationId xmlns:a16="http://schemas.microsoft.com/office/drawing/2014/main" id="{F62901D5-CC28-6140-9494-360B5D9D6C39}"/>
              </a:ext>
            </a:extLst>
          </p:cNvPr>
          <p:cNvSpPr txBox="1"/>
          <p:nvPr/>
        </p:nvSpPr>
        <p:spPr>
          <a:xfrm>
            <a:off x="31350" y="6219207"/>
            <a:ext cx="2915434" cy="1123712"/>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lgn="r"/>
            <a:r>
              <a:rPr lang="en-US" sz="2000" b="1" dirty="0">
                <a:solidFill>
                  <a:srgbClr val="0C334F"/>
                </a:solidFill>
                <a:latin typeface="Avenir Book" panose="02000503020000020003" pitchFamily="2" charset="0"/>
                <a:cs typeface="Algerian" panose="020F0502020204030204" pitchFamily="34" charset="0"/>
              </a:rPr>
              <a:t>WHO HOLDS THESE COMPANIES ACCOUNTABLE?</a:t>
            </a:r>
          </a:p>
        </p:txBody>
      </p:sp>
      <p:sp>
        <p:nvSpPr>
          <p:cNvPr id="38" name="TextBox 37">
            <a:extLst>
              <a:ext uri="{FF2B5EF4-FFF2-40B4-BE49-F238E27FC236}">
                <a16:creationId xmlns:a16="http://schemas.microsoft.com/office/drawing/2014/main" id="{7905EE3E-1B32-E947-8EA9-6F0FF20B71C9}"/>
              </a:ext>
            </a:extLst>
          </p:cNvPr>
          <p:cNvSpPr txBox="1"/>
          <p:nvPr/>
        </p:nvSpPr>
        <p:spPr>
          <a:xfrm>
            <a:off x="3706606" y="6033421"/>
            <a:ext cx="6025060" cy="1464231"/>
          </a:xfrm>
          <a:custGeom>
            <a:avLst/>
            <a:gdLst>
              <a:gd name="connsiteX0" fmla="*/ 0 w 6025060"/>
              <a:gd name="connsiteY0" fmla="*/ 244043 h 1464231"/>
              <a:gd name="connsiteX1" fmla="*/ 244043 w 6025060"/>
              <a:gd name="connsiteY1" fmla="*/ 0 h 1464231"/>
              <a:gd name="connsiteX2" fmla="*/ 1046904 w 6025060"/>
              <a:gd name="connsiteY2" fmla="*/ 0 h 1464231"/>
              <a:gd name="connsiteX3" fmla="*/ 1683656 w 6025060"/>
              <a:gd name="connsiteY3" fmla="*/ 0 h 1464231"/>
              <a:gd name="connsiteX4" fmla="*/ 2486517 w 6025060"/>
              <a:gd name="connsiteY4" fmla="*/ 0 h 1464231"/>
              <a:gd name="connsiteX5" fmla="*/ 3012530 w 6025060"/>
              <a:gd name="connsiteY5" fmla="*/ 0 h 1464231"/>
              <a:gd name="connsiteX6" fmla="*/ 3815391 w 6025060"/>
              <a:gd name="connsiteY6" fmla="*/ 0 h 1464231"/>
              <a:gd name="connsiteX7" fmla="*/ 4507513 w 6025060"/>
              <a:gd name="connsiteY7" fmla="*/ 0 h 1464231"/>
              <a:gd name="connsiteX8" fmla="*/ 5781017 w 6025060"/>
              <a:gd name="connsiteY8" fmla="*/ 0 h 1464231"/>
              <a:gd name="connsiteX9" fmla="*/ 6025060 w 6025060"/>
              <a:gd name="connsiteY9" fmla="*/ 244043 h 1464231"/>
              <a:gd name="connsiteX10" fmla="*/ 6025060 w 6025060"/>
              <a:gd name="connsiteY10" fmla="*/ 751638 h 1464231"/>
              <a:gd name="connsiteX11" fmla="*/ 6025060 w 6025060"/>
              <a:gd name="connsiteY11" fmla="*/ 1220188 h 1464231"/>
              <a:gd name="connsiteX12" fmla="*/ 5781017 w 6025060"/>
              <a:gd name="connsiteY12" fmla="*/ 1464231 h 1464231"/>
              <a:gd name="connsiteX13" fmla="*/ 5144265 w 6025060"/>
              <a:gd name="connsiteY13" fmla="*/ 1464231 h 1464231"/>
              <a:gd name="connsiteX14" fmla="*/ 4396774 w 6025060"/>
              <a:gd name="connsiteY14" fmla="*/ 1464231 h 1464231"/>
              <a:gd name="connsiteX15" fmla="*/ 3760021 w 6025060"/>
              <a:gd name="connsiteY15" fmla="*/ 1464231 h 1464231"/>
              <a:gd name="connsiteX16" fmla="*/ 3067900 w 6025060"/>
              <a:gd name="connsiteY16" fmla="*/ 1464231 h 1464231"/>
              <a:gd name="connsiteX17" fmla="*/ 2431148 w 6025060"/>
              <a:gd name="connsiteY17" fmla="*/ 1464231 h 1464231"/>
              <a:gd name="connsiteX18" fmla="*/ 1739026 w 6025060"/>
              <a:gd name="connsiteY18" fmla="*/ 1464231 h 1464231"/>
              <a:gd name="connsiteX19" fmla="*/ 991534 w 6025060"/>
              <a:gd name="connsiteY19" fmla="*/ 1464231 h 1464231"/>
              <a:gd name="connsiteX20" fmla="*/ 244043 w 6025060"/>
              <a:gd name="connsiteY20" fmla="*/ 1464231 h 1464231"/>
              <a:gd name="connsiteX21" fmla="*/ 0 w 6025060"/>
              <a:gd name="connsiteY21" fmla="*/ 1220188 h 1464231"/>
              <a:gd name="connsiteX22" fmla="*/ 0 w 6025060"/>
              <a:gd name="connsiteY22" fmla="*/ 722354 h 1464231"/>
              <a:gd name="connsiteX23" fmla="*/ 0 w 6025060"/>
              <a:gd name="connsiteY23"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5060" h="1464231" fill="none" extrusionOk="0">
                <a:moveTo>
                  <a:pt x="0" y="244043"/>
                </a:moveTo>
                <a:cubicBezTo>
                  <a:pt x="-20698" y="97058"/>
                  <a:pt x="94747" y="21473"/>
                  <a:pt x="244043" y="0"/>
                </a:cubicBezTo>
                <a:cubicBezTo>
                  <a:pt x="450908" y="36192"/>
                  <a:pt x="754011" y="14964"/>
                  <a:pt x="1046904" y="0"/>
                </a:cubicBezTo>
                <a:cubicBezTo>
                  <a:pt x="1339797" y="-14964"/>
                  <a:pt x="1390869" y="17833"/>
                  <a:pt x="1683656" y="0"/>
                </a:cubicBezTo>
                <a:cubicBezTo>
                  <a:pt x="1976443" y="-17833"/>
                  <a:pt x="2258000" y="-25475"/>
                  <a:pt x="2486517" y="0"/>
                </a:cubicBezTo>
                <a:cubicBezTo>
                  <a:pt x="2715034" y="25475"/>
                  <a:pt x="2795155" y="21835"/>
                  <a:pt x="3012530" y="0"/>
                </a:cubicBezTo>
                <a:cubicBezTo>
                  <a:pt x="3229905" y="-21835"/>
                  <a:pt x="3488348" y="-32711"/>
                  <a:pt x="3815391" y="0"/>
                </a:cubicBezTo>
                <a:cubicBezTo>
                  <a:pt x="4142434" y="32711"/>
                  <a:pt x="4218327" y="32248"/>
                  <a:pt x="4507513" y="0"/>
                </a:cubicBezTo>
                <a:cubicBezTo>
                  <a:pt x="4796699" y="-32248"/>
                  <a:pt x="5309998" y="-34246"/>
                  <a:pt x="5781017" y="0"/>
                </a:cubicBezTo>
                <a:cubicBezTo>
                  <a:pt x="5932177" y="5549"/>
                  <a:pt x="6048764" y="102071"/>
                  <a:pt x="6025060" y="244043"/>
                </a:cubicBezTo>
                <a:cubicBezTo>
                  <a:pt x="6039566" y="381782"/>
                  <a:pt x="6034514" y="541150"/>
                  <a:pt x="6025060" y="751638"/>
                </a:cubicBezTo>
                <a:cubicBezTo>
                  <a:pt x="6015606" y="962126"/>
                  <a:pt x="6044335" y="1085988"/>
                  <a:pt x="6025060" y="1220188"/>
                </a:cubicBezTo>
                <a:cubicBezTo>
                  <a:pt x="6016754" y="1365041"/>
                  <a:pt x="5893916" y="1477386"/>
                  <a:pt x="5781017" y="1464231"/>
                </a:cubicBezTo>
                <a:cubicBezTo>
                  <a:pt x="5629476" y="1455010"/>
                  <a:pt x="5324964" y="1472171"/>
                  <a:pt x="5144265" y="1464231"/>
                </a:cubicBezTo>
                <a:cubicBezTo>
                  <a:pt x="4963566" y="1456291"/>
                  <a:pt x="4600042" y="1440111"/>
                  <a:pt x="4396774" y="1464231"/>
                </a:cubicBezTo>
                <a:cubicBezTo>
                  <a:pt x="4193506" y="1488351"/>
                  <a:pt x="3984765" y="1458431"/>
                  <a:pt x="3760021" y="1464231"/>
                </a:cubicBezTo>
                <a:cubicBezTo>
                  <a:pt x="3535277" y="1470031"/>
                  <a:pt x="3371916" y="1477308"/>
                  <a:pt x="3067900" y="1464231"/>
                </a:cubicBezTo>
                <a:cubicBezTo>
                  <a:pt x="2763884" y="1451154"/>
                  <a:pt x="2709765" y="1495589"/>
                  <a:pt x="2431148" y="1464231"/>
                </a:cubicBezTo>
                <a:cubicBezTo>
                  <a:pt x="2152531" y="1432873"/>
                  <a:pt x="2050226" y="1471870"/>
                  <a:pt x="1739026" y="1464231"/>
                </a:cubicBezTo>
                <a:cubicBezTo>
                  <a:pt x="1427826" y="1456592"/>
                  <a:pt x="1234183" y="1483942"/>
                  <a:pt x="991534" y="1464231"/>
                </a:cubicBezTo>
                <a:cubicBezTo>
                  <a:pt x="748885" y="1444520"/>
                  <a:pt x="436185" y="1486293"/>
                  <a:pt x="244043" y="1464231"/>
                </a:cubicBezTo>
                <a:cubicBezTo>
                  <a:pt x="103822" y="1481851"/>
                  <a:pt x="-7438" y="1354308"/>
                  <a:pt x="0" y="1220188"/>
                </a:cubicBezTo>
                <a:cubicBezTo>
                  <a:pt x="-15405" y="1049604"/>
                  <a:pt x="24654" y="875593"/>
                  <a:pt x="0" y="722354"/>
                </a:cubicBezTo>
                <a:cubicBezTo>
                  <a:pt x="-24654" y="569115"/>
                  <a:pt x="-3583" y="399708"/>
                  <a:pt x="0" y="244043"/>
                </a:cubicBezTo>
                <a:close/>
              </a:path>
              <a:path w="6025060" h="1464231" stroke="0" extrusionOk="0">
                <a:moveTo>
                  <a:pt x="0" y="244043"/>
                </a:moveTo>
                <a:cubicBezTo>
                  <a:pt x="3247" y="100270"/>
                  <a:pt x="104986" y="-25340"/>
                  <a:pt x="244043" y="0"/>
                </a:cubicBezTo>
                <a:cubicBezTo>
                  <a:pt x="574786" y="14691"/>
                  <a:pt x="698725" y="-18122"/>
                  <a:pt x="991534" y="0"/>
                </a:cubicBezTo>
                <a:cubicBezTo>
                  <a:pt x="1284343" y="18122"/>
                  <a:pt x="1312940" y="-17214"/>
                  <a:pt x="1517547" y="0"/>
                </a:cubicBezTo>
                <a:cubicBezTo>
                  <a:pt x="1722154" y="17214"/>
                  <a:pt x="2004917" y="25774"/>
                  <a:pt x="2154299" y="0"/>
                </a:cubicBezTo>
                <a:cubicBezTo>
                  <a:pt x="2303681" y="-25774"/>
                  <a:pt x="2577512" y="25376"/>
                  <a:pt x="2846421" y="0"/>
                </a:cubicBezTo>
                <a:cubicBezTo>
                  <a:pt x="3115330" y="-25376"/>
                  <a:pt x="3231935" y="13061"/>
                  <a:pt x="3427803" y="0"/>
                </a:cubicBezTo>
                <a:cubicBezTo>
                  <a:pt x="3623671" y="-13061"/>
                  <a:pt x="3729241" y="-14228"/>
                  <a:pt x="4009185" y="0"/>
                </a:cubicBezTo>
                <a:cubicBezTo>
                  <a:pt x="4289129" y="14228"/>
                  <a:pt x="4553604" y="-7137"/>
                  <a:pt x="4812047" y="0"/>
                </a:cubicBezTo>
                <a:cubicBezTo>
                  <a:pt x="5070490" y="7137"/>
                  <a:pt x="5441660" y="-46586"/>
                  <a:pt x="5781017" y="0"/>
                </a:cubicBezTo>
                <a:cubicBezTo>
                  <a:pt x="5919642" y="23554"/>
                  <a:pt x="6037829" y="112030"/>
                  <a:pt x="6025060" y="244043"/>
                </a:cubicBezTo>
                <a:cubicBezTo>
                  <a:pt x="6038271" y="467676"/>
                  <a:pt x="6014396" y="616191"/>
                  <a:pt x="6025060" y="722354"/>
                </a:cubicBezTo>
                <a:cubicBezTo>
                  <a:pt x="6035724" y="828517"/>
                  <a:pt x="6022308" y="1115864"/>
                  <a:pt x="6025060" y="1220188"/>
                </a:cubicBezTo>
                <a:cubicBezTo>
                  <a:pt x="6019429" y="1351516"/>
                  <a:pt x="5910238" y="1455186"/>
                  <a:pt x="5781017" y="1464231"/>
                </a:cubicBezTo>
                <a:cubicBezTo>
                  <a:pt x="5468529" y="1482299"/>
                  <a:pt x="5347548" y="1488220"/>
                  <a:pt x="5144265" y="1464231"/>
                </a:cubicBezTo>
                <a:cubicBezTo>
                  <a:pt x="4940982" y="1440242"/>
                  <a:pt x="4837799" y="1466474"/>
                  <a:pt x="4562883" y="1464231"/>
                </a:cubicBezTo>
                <a:cubicBezTo>
                  <a:pt x="4287967" y="1461988"/>
                  <a:pt x="4192377" y="1487527"/>
                  <a:pt x="3926131" y="1464231"/>
                </a:cubicBezTo>
                <a:cubicBezTo>
                  <a:pt x="3659885" y="1440935"/>
                  <a:pt x="3587989" y="1442711"/>
                  <a:pt x="3344748" y="1464231"/>
                </a:cubicBezTo>
                <a:cubicBezTo>
                  <a:pt x="3101507" y="1485751"/>
                  <a:pt x="2790432" y="1434194"/>
                  <a:pt x="2597257" y="1464231"/>
                </a:cubicBezTo>
                <a:cubicBezTo>
                  <a:pt x="2404082" y="1494268"/>
                  <a:pt x="2243146" y="1480287"/>
                  <a:pt x="2015875" y="1464231"/>
                </a:cubicBezTo>
                <a:cubicBezTo>
                  <a:pt x="1788604" y="1448175"/>
                  <a:pt x="1566456" y="1501043"/>
                  <a:pt x="1213013" y="1464231"/>
                </a:cubicBezTo>
                <a:cubicBezTo>
                  <a:pt x="859570" y="1427419"/>
                  <a:pt x="657066" y="1436276"/>
                  <a:pt x="244043" y="1464231"/>
                </a:cubicBezTo>
                <a:cubicBezTo>
                  <a:pt x="121605" y="1434479"/>
                  <a:pt x="-10312" y="1332744"/>
                  <a:pt x="0" y="1220188"/>
                </a:cubicBezTo>
                <a:cubicBezTo>
                  <a:pt x="22625" y="984628"/>
                  <a:pt x="8581" y="899270"/>
                  <a:pt x="0" y="722354"/>
                </a:cubicBezTo>
                <a:cubicBezTo>
                  <a:pt x="-8581" y="545438"/>
                  <a:pt x="10683" y="397545"/>
                  <a:pt x="0" y="244043"/>
                </a:cubicBezTo>
                <a:close/>
              </a:path>
            </a:pathLst>
          </a:custGeom>
          <a:solidFill>
            <a:schemeClr val="bg1">
              <a:lumMod val="95000"/>
            </a:schemeClr>
          </a:solidFill>
          <a:ln w="38100">
            <a:prstDash val="dashDot"/>
            <a:extLst>
              <a:ext uri="{C807C97D-BFC1-408E-A445-0C87EB9F89A2}">
                <ask:lineSketchStyleProps xmlns:ask="http://schemas.microsoft.com/office/drawing/2018/sketchyshapes" sd="119263004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r>
              <a:rPr lang="en-US" sz="1600" dirty="0">
                <a:solidFill>
                  <a:schemeClr val="tx1"/>
                </a:solidFill>
                <a:cs typeface="Algerian" panose="020F0502020204030204" pitchFamily="34" charset="0"/>
              </a:rPr>
              <a:t>Businesses are held accountable through:</a:t>
            </a:r>
          </a:p>
          <a:p>
            <a:pPr marL="285750" lvl="0" indent="-285750">
              <a:buFont typeface="Arial" panose="020B0604020202020204" pitchFamily="34" charset="0"/>
              <a:buChar char="•"/>
            </a:pPr>
            <a:r>
              <a:rPr lang="en-US" sz="1600" dirty="0" err="1">
                <a:solidFill>
                  <a:schemeClr val="tx1"/>
                </a:solidFill>
                <a:cs typeface="Algerian" panose="020F0502020204030204" pitchFamily="34" charset="0"/>
              </a:rPr>
              <a:t>Clawbacks</a:t>
            </a:r>
            <a:r>
              <a:rPr lang="en-US" sz="1600" dirty="0">
                <a:solidFill>
                  <a:schemeClr val="tx1"/>
                </a:solidFill>
                <a:cs typeface="Algerian" panose="020F0502020204030204" pitchFamily="34" charset="0"/>
              </a:rPr>
              <a:t> (type of legal provision)</a:t>
            </a:r>
          </a:p>
          <a:p>
            <a:pPr marL="285750" lvl="0" indent="-285750">
              <a:buFont typeface="Arial" panose="020B0604020202020204" pitchFamily="34" charset="0"/>
              <a:buChar char="•"/>
            </a:pPr>
            <a:r>
              <a:rPr lang="en-US" sz="1600" dirty="0">
                <a:solidFill>
                  <a:schemeClr val="tx1"/>
                </a:solidFill>
                <a:cs typeface="Algerian" panose="020F0502020204030204" pitchFamily="34" charset="0"/>
              </a:rPr>
              <a:t>Job quality standards in development agreements</a:t>
            </a:r>
          </a:p>
          <a:p>
            <a:pPr marL="285750" lvl="0" indent="-285750">
              <a:buFont typeface="Arial" panose="020B0604020202020204" pitchFamily="34" charset="0"/>
              <a:buChar char="•"/>
            </a:pPr>
            <a:r>
              <a:rPr lang="en-US" sz="1600" dirty="0">
                <a:solidFill>
                  <a:schemeClr val="tx1"/>
                </a:solidFill>
                <a:cs typeface="Algerian" panose="020F0502020204030204" pitchFamily="34" charset="0"/>
              </a:rPr>
              <a:t>Citizen participation via Detroit’s Community Benefits Ordinance (CBO) approval process</a:t>
            </a:r>
          </a:p>
        </p:txBody>
      </p:sp>
      <p:cxnSp>
        <p:nvCxnSpPr>
          <p:cNvPr id="18" name="Straight Connector 17">
            <a:extLst>
              <a:ext uri="{FF2B5EF4-FFF2-40B4-BE49-F238E27FC236}">
                <a16:creationId xmlns:a16="http://schemas.microsoft.com/office/drawing/2014/main" id="{3A42172E-B477-7949-B4E8-772752E79200}"/>
              </a:ext>
            </a:extLst>
          </p:cNvPr>
          <p:cNvCxnSpPr>
            <a:cxnSpLocks/>
          </p:cNvCxnSpPr>
          <p:nvPr/>
        </p:nvCxnSpPr>
        <p:spPr>
          <a:xfrm>
            <a:off x="-2622207" y="2419747"/>
            <a:ext cx="0" cy="614545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F25764AA-6BB2-2144-8225-1509554ED4FC}"/>
              </a:ext>
            </a:extLst>
          </p:cNvPr>
          <p:cNvPicPr>
            <a:picLocks noChangeAspect="1"/>
          </p:cNvPicPr>
          <p:nvPr/>
        </p:nvPicPr>
        <p:blipFill>
          <a:blip r:embed="rId2">
            <a:duotone>
              <a:schemeClr val="accent1">
                <a:shade val="45000"/>
                <a:satMod val="135000"/>
              </a:schemeClr>
              <a:prstClr val="white"/>
            </a:duotone>
          </a:blip>
          <a:stretch>
            <a:fillRect/>
          </a:stretch>
        </p:blipFill>
        <p:spPr>
          <a:xfrm>
            <a:off x="2830513" y="374922"/>
            <a:ext cx="702929" cy="666748"/>
          </a:xfrm>
          <a:prstGeom prst="rect">
            <a:avLst/>
          </a:prstGeom>
        </p:spPr>
      </p:pic>
      <p:pic>
        <p:nvPicPr>
          <p:cNvPr id="47" name="Picture 46">
            <a:extLst>
              <a:ext uri="{FF2B5EF4-FFF2-40B4-BE49-F238E27FC236}">
                <a16:creationId xmlns:a16="http://schemas.microsoft.com/office/drawing/2014/main" id="{3058B652-B6E3-5D45-AFA9-7B6E24C5CAA5}"/>
              </a:ext>
            </a:extLst>
          </p:cNvPr>
          <p:cNvPicPr>
            <a:picLocks noChangeAspect="1"/>
          </p:cNvPicPr>
          <p:nvPr/>
        </p:nvPicPr>
        <p:blipFill>
          <a:blip r:embed="rId2">
            <a:duotone>
              <a:schemeClr val="accent4">
                <a:shade val="45000"/>
                <a:satMod val="135000"/>
              </a:schemeClr>
              <a:prstClr val="white"/>
            </a:duotone>
          </a:blip>
          <a:stretch>
            <a:fillRect/>
          </a:stretch>
        </p:blipFill>
        <p:spPr>
          <a:xfrm>
            <a:off x="2857058" y="1617072"/>
            <a:ext cx="712103" cy="675450"/>
          </a:xfrm>
          <a:prstGeom prst="rect">
            <a:avLst/>
          </a:prstGeom>
        </p:spPr>
      </p:pic>
      <p:sp>
        <p:nvSpPr>
          <p:cNvPr id="27" name="TextBox 26">
            <a:extLst>
              <a:ext uri="{FF2B5EF4-FFF2-40B4-BE49-F238E27FC236}">
                <a16:creationId xmlns:a16="http://schemas.microsoft.com/office/drawing/2014/main" id="{EE6A7FEF-BF5D-3749-BE1D-8773FA5B82EC}"/>
              </a:ext>
            </a:extLst>
          </p:cNvPr>
          <p:cNvSpPr txBox="1"/>
          <p:nvPr/>
        </p:nvSpPr>
        <p:spPr>
          <a:xfrm>
            <a:off x="3673471" y="2699718"/>
            <a:ext cx="6056609" cy="1736646"/>
          </a:xfrm>
          <a:custGeom>
            <a:avLst/>
            <a:gdLst>
              <a:gd name="connsiteX0" fmla="*/ 0 w 6056609"/>
              <a:gd name="connsiteY0" fmla="*/ 289447 h 1736646"/>
              <a:gd name="connsiteX1" fmla="*/ 289447 w 6056609"/>
              <a:gd name="connsiteY1" fmla="*/ 0 h 1736646"/>
              <a:gd name="connsiteX2" fmla="*/ 1083716 w 6056609"/>
              <a:gd name="connsiteY2" fmla="*/ 0 h 1736646"/>
              <a:gd name="connsiteX3" fmla="*/ 1877984 w 6056609"/>
              <a:gd name="connsiteY3" fmla="*/ 0 h 1736646"/>
              <a:gd name="connsiteX4" fmla="*/ 2453144 w 6056609"/>
              <a:gd name="connsiteY4" fmla="*/ 0 h 1736646"/>
              <a:gd name="connsiteX5" fmla="*/ 3083082 w 6056609"/>
              <a:gd name="connsiteY5" fmla="*/ 0 h 1736646"/>
              <a:gd name="connsiteX6" fmla="*/ 3603465 w 6056609"/>
              <a:gd name="connsiteY6" fmla="*/ 0 h 1736646"/>
              <a:gd name="connsiteX7" fmla="*/ 4233402 w 6056609"/>
              <a:gd name="connsiteY7" fmla="*/ 0 h 1736646"/>
              <a:gd name="connsiteX8" fmla="*/ 5027670 w 6056609"/>
              <a:gd name="connsiteY8" fmla="*/ 0 h 1736646"/>
              <a:gd name="connsiteX9" fmla="*/ 5767162 w 6056609"/>
              <a:gd name="connsiteY9" fmla="*/ 0 h 1736646"/>
              <a:gd name="connsiteX10" fmla="*/ 6056609 w 6056609"/>
              <a:gd name="connsiteY10" fmla="*/ 289447 h 1736646"/>
              <a:gd name="connsiteX11" fmla="*/ 6056609 w 6056609"/>
              <a:gd name="connsiteY11" fmla="*/ 833590 h 1736646"/>
              <a:gd name="connsiteX12" fmla="*/ 6056609 w 6056609"/>
              <a:gd name="connsiteY12" fmla="*/ 1447199 h 1736646"/>
              <a:gd name="connsiteX13" fmla="*/ 5767162 w 6056609"/>
              <a:gd name="connsiteY13" fmla="*/ 1736646 h 1736646"/>
              <a:gd name="connsiteX14" fmla="*/ 5192002 w 6056609"/>
              <a:gd name="connsiteY14" fmla="*/ 1736646 h 1736646"/>
              <a:gd name="connsiteX15" fmla="*/ 4616842 w 6056609"/>
              <a:gd name="connsiteY15" fmla="*/ 1736646 h 1736646"/>
              <a:gd name="connsiteX16" fmla="*/ 3932127 w 6056609"/>
              <a:gd name="connsiteY16" fmla="*/ 1736646 h 1736646"/>
              <a:gd name="connsiteX17" fmla="*/ 3411745 w 6056609"/>
              <a:gd name="connsiteY17" fmla="*/ 1736646 h 1736646"/>
              <a:gd name="connsiteX18" fmla="*/ 2617476 w 6056609"/>
              <a:gd name="connsiteY18" fmla="*/ 1736646 h 1736646"/>
              <a:gd name="connsiteX19" fmla="*/ 1987539 w 6056609"/>
              <a:gd name="connsiteY19" fmla="*/ 1736646 h 1736646"/>
              <a:gd name="connsiteX20" fmla="*/ 1302824 w 6056609"/>
              <a:gd name="connsiteY20" fmla="*/ 1736646 h 1736646"/>
              <a:gd name="connsiteX21" fmla="*/ 289447 w 6056609"/>
              <a:gd name="connsiteY21" fmla="*/ 1736646 h 1736646"/>
              <a:gd name="connsiteX22" fmla="*/ 0 w 6056609"/>
              <a:gd name="connsiteY22" fmla="*/ 1447199 h 1736646"/>
              <a:gd name="connsiteX23" fmla="*/ 0 w 6056609"/>
              <a:gd name="connsiteY23" fmla="*/ 903056 h 1736646"/>
              <a:gd name="connsiteX24" fmla="*/ 0 w 6056609"/>
              <a:gd name="connsiteY24"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6609" h="1736646" fill="none" extrusionOk="0">
                <a:moveTo>
                  <a:pt x="0" y="289447"/>
                </a:moveTo>
                <a:cubicBezTo>
                  <a:pt x="-7500" y="161839"/>
                  <a:pt x="110447" y="28637"/>
                  <a:pt x="289447" y="0"/>
                </a:cubicBezTo>
                <a:cubicBezTo>
                  <a:pt x="577446" y="-35499"/>
                  <a:pt x="820936" y="30762"/>
                  <a:pt x="1083716" y="0"/>
                </a:cubicBezTo>
                <a:cubicBezTo>
                  <a:pt x="1346496" y="-30762"/>
                  <a:pt x="1496646" y="-35305"/>
                  <a:pt x="1877984" y="0"/>
                </a:cubicBezTo>
                <a:cubicBezTo>
                  <a:pt x="2259322" y="35305"/>
                  <a:pt x="2263645" y="5838"/>
                  <a:pt x="2453144" y="0"/>
                </a:cubicBezTo>
                <a:cubicBezTo>
                  <a:pt x="2642643" y="-5838"/>
                  <a:pt x="2916517" y="-24787"/>
                  <a:pt x="3083082" y="0"/>
                </a:cubicBezTo>
                <a:cubicBezTo>
                  <a:pt x="3249647" y="24787"/>
                  <a:pt x="3482165" y="22317"/>
                  <a:pt x="3603465" y="0"/>
                </a:cubicBezTo>
                <a:cubicBezTo>
                  <a:pt x="3724765" y="-22317"/>
                  <a:pt x="4007904" y="-6183"/>
                  <a:pt x="4233402" y="0"/>
                </a:cubicBezTo>
                <a:cubicBezTo>
                  <a:pt x="4458900" y="6183"/>
                  <a:pt x="4806842" y="-22564"/>
                  <a:pt x="5027670" y="0"/>
                </a:cubicBezTo>
                <a:cubicBezTo>
                  <a:pt x="5248498" y="22564"/>
                  <a:pt x="5545642" y="-17985"/>
                  <a:pt x="5767162" y="0"/>
                </a:cubicBezTo>
                <a:cubicBezTo>
                  <a:pt x="5917923" y="-3358"/>
                  <a:pt x="6058082" y="120653"/>
                  <a:pt x="6056609" y="289447"/>
                </a:cubicBezTo>
                <a:cubicBezTo>
                  <a:pt x="6072521" y="492610"/>
                  <a:pt x="6053970" y="600468"/>
                  <a:pt x="6056609" y="833590"/>
                </a:cubicBezTo>
                <a:cubicBezTo>
                  <a:pt x="6059248" y="1066712"/>
                  <a:pt x="6031742" y="1226711"/>
                  <a:pt x="6056609" y="1447199"/>
                </a:cubicBezTo>
                <a:cubicBezTo>
                  <a:pt x="6044660" y="1572390"/>
                  <a:pt x="5916973" y="1750785"/>
                  <a:pt x="5767162" y="1736646"/>
                </a:cubicBezTo>
                <a:cubicBezTo>
                  <a:pt x="5578787" y="1742850"/>
                  <a:pt x="5421534" y="1739092"/>
                  <a:pt x="5192002" y="1736646"/>
                </a:cubicBezTo>
                <a:cubicBezTo>
                  <a:pt x="4962470" y="1734200"/>
                  <a:pt x="4772502" y="1759830"/>
                  <a:pt x="4616842" y="1736646"/>
                </a:cubicBezTo>
                <a:cubicBezTo>
                  <a:pt x="4461182" y="1713462"/>
                  <a:pt x="4238945" y="1739041"/>
                  <a:pt x="3932127" y="1736646"/>
                </a:cubicBezTo>
                <a:cubicBezTo>
                  <a:pt x="3625309" y="1734251"/>
                  <a:pt x="3541527" y="1728925"/>
                  <a:pt x="3411745" y="1736646"/>
                </a:cubicBezTo>
                <a:cubicBezTo>
                  <a:pt x="3281963" y="1744367"/>
                  <a:pt x="3003083" y="1726763"/>
                  <a:pt x="2617476" y="1736646"/>
                </a:cubicBezTo>
                <a:cubicBezTo>
                  <a:pt x="2231869" y="1746529"/>
                  <a:pt x="2197094" y="1719977"/>
                  <a:pt x="1987539" y="1736646"/>
                </a:cubicBezTo>
                <a:cubicBezTo>
                  <a:pt x="1777984" y="1753315"/>
                  <a:pt x="1551622" y="1711218"/>
                  <a:pt x="1302824" y="1736646"/>
                </a:cubicBezTo>
                <a:cubicBezTo>
                  <a:pt x="1054026" y="1762074"/>
                  <a:pt x="733103" y="1740729"/>
                  <a:pt x="289447" y="1736646"/>
                </a:cubicBezTo>
                <a:cubicBezTo>
                  <a:pt x="128981" y="1748429"/>
                  <a:pt x="-24610" y="1612507"/>
                  <a:pt x="0" y="1447199"/>
                </a:cubicBezTo>
                <a:cubicBezTo>
                  <a:pt x="19218" y="1307283"/>
                  <a:pt x="-17833" y="1133762"/>
                  <a:pt x="0" y="903056"/>
                </a:cubicBezTo>
                <a:cubicBezTo>
                  <a:pt x="17833" y="672350"/>
                  <a:pt x="13140" y="458374"/>
                  <a:pt x="0" y="289447"/>
                </a:cubicBezTo>
                <a:close/>
              </a:path>
              <a:path w="6056609" h="1736646" stroke="0" extrusionOk="0">
                <a:moveTo>
                  <a:pt x="0" y="289447"/>
                </a:moveTo>
                <a:cubicBezTo>
                  <a:pt x="-3290" y="104508"/>
                  <a:pt x="128759" y="-11449"/>
                  <a:pt x="289447" y="0"/>
                </a:cubicBezTo>
                <a:cubicBezTo>
                  <a:pt x="482450" y="29060"/>
                  <a:pt x="690240" y="-33092"/>
                  <a:pt x="1083716" y="0"/>
                </a:cubicBezTo>
                <a:cubicBezTo>
                  <a:pt x="1477192" y="33092"/>
                  <a:pt x="1507550" y="-3959"/>
                  <a:pt x="1768430" y="0"/>
                </a:cubicBezTo>
                <a:cubicBezTo>
                  <a:pt x="2029310" y="3959"/>
                  <a:pt x="2165744" y="39639"/>
                  <a:pt x="2562699" y="0"/>
                </a:cubicBezTo>
                <a:cubicBezTo>
                  <a:pt x="2959654" y="-39639"/>
                  <a:pt x="2870915" y="-5106"/>
                  <a:pt x="3137859" y="0"/>
                </a:cubicBezTo>
                <a:cubicBezTo>
                  <a:pt x="3404803" y="5106"/>
                  <a:pt x="3613619" y="15514"/>
                  <a:pt x="3932127" y="0"/>
                </a:cubicBezTo>
                <a:cubicBezTo>
                  <a:pt x="4250635" y="-15514"/>
                  <a:pt x="4371927" y="17850"/>
                  <a:pt x="4616842" y="0"/>
                </a:cubicBezTo>
                <a:cubicBezTo>
                  <a:pt x="4861758" y="-17850"/>
                  <a:pt x="4996193" y="11841"/>
                  <a:pt x="5137225" y="0"/>
                </a:cubicBezTo>
                <a:cubicBezTo>
                  <a:pt x="5278257" y="-11841"/>
                  <a:pt x="5594635" y="-767"/>
                  <a:pt x="5767162" y="0"/>
                </a:cubicBezTo>
                <a:cubicBezTo>
                  <a:pt x="5946859" y="-16693"/>
                  <a:pt x="6047332" y="105382"/>
                  <a:pt x="6056609" y="289447"/>
                </a:cubicBezTo>
                <a:cubicBezTo>
                  <a:pt x="6046706" y="417264"/>
                  <a:pt x="6035751" y="706727"/>
                  <a:pt x="6056609" y="833590"/>
                </a:cubicBezTo>
                <a:cubicBezTo>
                  <a:pt x="6077467" y="960453"/>
                  <a:pt x="6032025" y="1255990"/>
                  <a:pt x="6056609" y="1447199"/>
                </a:cubicBezTo>
                <a:cubicBezTo>
                  <a:pt x="6059675" y="1602657"/>
                  <a:pt x="5919600" y="1774766"/>
                  <a:pt x="5767162" y="1736646"/>
                </a:cubicBezTo>
                <a:cubicBezTo>
                  <a:pt x="5638078" y="1747785"/>
                  <a:pt x="5430802" y="1722122"/>
                  <a:pt x="5192002" y="1736646"/>
                </a:cubicBezTo>
                <a:cubicBezTo>
                  <a:pt x="4953202" y="1751170"/>
                  <a:pt x="4690031" y="1698240"/>
                  <a:pt x="4397733" y="1736646"/>
                </a:cubicBezTo>
                <a:cubicBezTo>
                  <a:pt x="4105435" y="1775052"/>
                  <a:pt x="3807989" y="1736538"/>
                  <a:pt x="3658242" y="1736646"/>
                </a:cubicBezTo>
                <a:cubicBezTo>
                  <a:pt x="3508495" y="1736754"/>
                  <a:pt x="3224609" y="1736992"/>
                  <a:pt x="2918750" y="1736646"/>
                </a:cubicBezTo>
                <a:cubicBezTo>
                  <a:pt x="2612891" y="1736300"/>
                  <a:pt x="2654937" y="1747269"/>
                  <a:pt x="2398367" y="1736646"/>
                </a:cubicBezTo>
                <a:cubicBezTo>
                  <a:pt x="2141797" y="1726023"/>
                  <a:pt x="2050072" y="1736006"/>
                  <a:pt x="1877984" y="1736646"/>
                </a:cubicBezTo>
                <a:cubicBezTo>
                  <a:pt x="1705896" y="1737286"/>
                  <a:pt x="1382557" y="1758770"/>
                  <a:pt x="1248047" y="1736646"/>
                </a:cubicBezTo>
                <a:cubicBezTo>
                  <a:pt x="1113537" y="1714522"/>
                  <a:pt x="604759" y="1778547"/>
                  <a:pt x="289447" y="1736646"/>
                </a:cubicBezTo>
                <a:cubicBezTo>
                  <a:pt x="139196" y="1726159"/>
                  <a:pt x="3572" y="1635454"/>
                  <a:pt x="0" y="1447199"/>
                </a:cubicBezTo>
                <a:cubicBezTo>
                  <a:pt x="-15244" y="1299821"/>
                  <a:pt x="13974" y="1067000"/>
                  <a:pt x="0" y="868323"/>
                </a:cubicBezTo>
                <a:cubicBezTo>
                  <a:pt x="-13974" y="669646"/>
                  <a:pt x="1318" y="550599"/>
                  <a:pt x="0" y="289447"/>
                </a:cubicBezTo>
                <a:close/>
              </a:path>
            </a:pathLst>
          </a:custGeom>
          <a:solidFill>
            <a:schemeClr val="bg1">
              <a:lumMod val="95000"/>
            </a:schemeClr>
          </a:solidFill>
          <a:ln w="38100">
            <a:prstDash val="dashDot"/>
            <a:extLst>
              <a:ext uri="{C807C97D-BFC1-408E-A445-0C87EB9F89A2}">
                <ask:lineSketchStyleProps xmlns:ask="http://schemas.microsoft.com/office/drawing/2018/sketchyshapes" sd="414275742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US" sz="1600" dirty="0">
                <a:solidFill>
                  <a:schemeClr val="tx1"/>
                </a:solidFill>
                <a:cs typeface="Algerian" panose="020F0502020204030204" pitchFamily="34" charset="0"/>
              </a:rPr>
              <a:t>When a company receives a property tax abatement, its taxes are reduced by a certain percentage for the amount of time approved by Agreement between the Applicant and the City. If the site is contaminated and the company receives a Brownfield to Clean up site, the Applicant is reimbursed for those cost that are eligible.</a:t>
            </a:r>
          </a:p>
        </p:txBody>
      </p:sp>
      <p:sp>
        <p:nvSpPr>
          <p:cNvPr id="29" name="TextBox 28">
            <a:extLst>
              <a:ext uri="{FF2B5EF4-FFF2-40B4-BE49-F238E27FC236}">
                <a16:creationId xmlns:a16="http://schemas.microsoft.com/office/drawing/2014/main" id="{E2F6A600-93D3-484D-8375-4DBCDC278062}"/>
              </a:ext>
            </a:extLst>
          </p:cNvPr>
          <p:cNvSpPr txBox="1"/>
          <p:nvPr/>
        </p:nvSpPr>
        <p:spPr>
          <a:xfrm>
            <a:off x="3673469" y="154841"/>
            <a:ext cx="6056611" cy="919401"/>
          </a:xfrm>
          <a:custGeom>
            <a:avLst/>
            <a:gdLst>
              <a:gd name="connsiteX0" fmla="*/ 0 w 6056611"/>
              <a:gd name="connsiteY0" fmla="*/ 153237 h 919401"/>
              <a:gd name="connsiteX1" fmla="*/ 153237 w 6056611"/>
              <a:gd name="connsiteY1" fmla="*/ 0 h 919401"/>
              <a:gd name="connsiteX2" fmla="*/ 849642 w 6056611"/>
              <a:gd name="connsiteY2" fmla="*/ 0 h 919401"/>
              <a:gd name="connsiteX3" fmla="*/ 1373544 w 6056611"/>
              <a:gd name="connsiteY3" fmla="*/ 0 h 919401"/>
              <a:gd name="connsiteX4" fmla="*/ 2069949 w 6056611"/>
              <a:gd name="connsiteY4" fmla="*/ 0 h 919401"/>
              <a:gd name="connsiteX5" fmla="*/ 2536349 w 6056611"/>
              <a:gd name="connsiteY5" fmla="*/ 0 h 919401"/>
              <a:gd name="connsiteX6" fmla="*/ 3232755 w 6056611"/>
              <a:gd name="connsiteY6" fmla="*/ 0 h 919401"/>
              <a:gd name="connsiteX7" fmla="*/ 3756656 w 6056611"/>
              <a:gd name="connsiteY7" fmla="*/ 0 h 919401"/>
              <a:gd name="connsiteX8" fmla="*/ 4223056 w 6056611"/>
              <a:gd name="connsiteY8" fmla="*/ 0 h 919401"/>
              <a:gd name="connsiteX9" fmla="*/ 4746958 w 6056611"/>
              <a:gd name="connsiteY9" fmla="*/ 0 h 919401"/>
              <a:gd name="connsiteX10" fmla="*/ 5903374 w 6056611"/>
              <a:gd name="connsiteY10" fmla="*/ 0 h 919401"/>
              <a:gd name="connsiteX11" fmla="*/ 6056611 w 6056611"/>
              <a:gd name="connsiteY11" fmla="*/ 153237 h 919401"/>
              <a:gd name="connsiteX12" fmla="*/ 6056611 w 6056611"/>
              <a:gd name="connsiteY12" fmla="*/ 766164 h 919401"/>
              <a:gd name="connsiteX13" fmla="*/ 5903374 w 6056611"/>
              <a:gd name="connsiteY13" fmla="*/ 919401 h 919401"/>
              <a:gd name="connsiteX14" fmla="*/ 5436974 w 6056611"/>
              <a:gd name="connsiteY14" fmla="*/ 919401 h 919401"/>
              <a:gd name="connsiteX15" fmla="*/ 4683067 w 6056611"/>
              <a:gd name="connsiteY15" fmla="*/ 919401 h 919401"/>
              <a:gd name="connsiteX16" fmla="*/ 4044163 w 6056611"/>
              <a:gd name="connsiteY16" fmla="*/ 919401 h 919401"/>
              <a:gd name="connsiteX17" fmla="*/ 3290256 w 6056611"/>
              <a:gd name="connsiteY17" fmla="*/ 919401 h 919401"/>
              <a:gd name="connsiteX18" fmla="*/ 2593851 w 6056611"/>
              <a:gd name="connsiteY18" fmla="*/ 919401 h 919401"/>
              <a:gd name="connsiteX19" fmla="*/ 2012448 w 6056611"/>
              <a:gd name="connsiteY19" fmla="*/ 919401 h 919401"/>
              <a:gd name="connsiteX20" fmla="*/ 1316042 w 6056611"/>
              <a:gd name="connsiteY20" fmla="*/ 919401 h 919401"/>
              <a:gd name="connsiteX21" fmla="*/ 792141 w 6056611"/>
              <a:gd name="connsiteY21" fmla="*/ 919401 h 919401"/>
              <a:gd name="connsiteX22" fmla="*/ 153237 w 6056611"/>
              <a:gd name="connsiteY22" fmla="*/ 919401 h 919401"/>
              <a:gd name="connsiteX23" fmla="*/ 0 w 6056611"/>
              <a:gd name="connsiteY23" fmla="*/ 766164 h 919401"/>
              <a:gd name="connsiteX24" fmla="*/ 0 w 6056611"/>
              <a:gd name="connsiteY24" fmla="*/ 153237 h 91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6611" h="919401" fill="none" extrusionOk="0">
                <a:moveTo>
                  <a:pt x="0" y="153237"/>
                </a:moveTo>
                <a:cubicBezTo>
                  <a:pt x="-7422" y="83507"/>
                  <a:pt x="66281" y="-3086"/>
                  <a:pt x="153237" y="0"/>
                </a:cubicBezTo>
                <a:cubicBezTo>
                  <a:pt x="456607" y="-16920"/>
                  <a:pt x="508591" y="1648"/>
                  <a:pt x="849642" y="0"/>
                </a:cubicBezTo>
                <a:cubicBezTo>
                  <a:pt x="1190693" y="-1648"/>
                  <a:pt x="1229572" y="19947"/>
                  <a:pt x="1373544" y="0"/>
                </a:cubicBezTo>
                <a:cubicBezTo>
                  <a:pt x="1517516" y="-19947"/>
                  <a:pt x="1734575" y="18836"/>
                  <a:pt x="2069949" y="0"/>
                </a:cubicBezTo>
                <a:cubicBezTo>
                  <a:pt x="2405324" y="-18836"/>
                  <a:pt x="2313972" y="-13142"/>
                  <a:pt x="2536349" y="0"/>
                </a:cubicBezTo>
                <a:cubicBezTo>
                  <a:pt x="2758726" y="13142"/>
                  <a:pt x="3015188" y="-24539"/>
                  <a:pt x="3232755" y="0"/>
                </a:cubicBezTo>
                <a:cubicBezTo>
                  <a:pt x="3450322" y="24539"/>
                  <a:pt x="3628410" y="-15436"/>
                  <a:pt x="3756656" y="0"/>
                </a:cubicBezTo>
                <a:cubicBezTo>
                  <a:pt x="3884902" y="15436"/>
                  <a:pt x="4091624" y="21505"/>
                  <a:pt x="4223056" y="0"/>
                </a:cubicBezTo>
                <a:cubicBezTo>
                  <a:pt x="4354488" y="-21505"/>
                  <a:pt x="4573213" y="21558"/>
                  <a:pt x="4746958" y="0"/>
                </a:cubicBezTo>
                <a:cubicBezTo>
                  <a:pt x="4920703" y="-21558"/>
                  <a:pt x="5386289" y="27996"/>
                  <a:pt x="5903374" y="0"/>
                </a:cubicBezTo>
                <a:cubicBezTo>
                  <a:pt x="5993585" y="-1477"/>
                  <a:pt x="6056130" y="71936"/>
                  <a:pt x="6056611" y="153237"/>
                </a:cubicBezTo>
                <a:cubicBezTo>
                  <a:pt x="6026769" y="377167"/>
                  <a:pt x="6079425" y="595421"/>
                  <a:pt x="6056611" y="766164"/>
                </a:cubicBezTo>
                <a:cubicBezTo>
                  <a:pt x="6063932" y="868689"/>
                  <a:pt x="5999939" y="931208"/>
                  <a:pt x="5903374" y="919401"/>
                </a:cubicBezTo>
                <a:cubicBezTo>
                  <a:pt x="5750365" y="936148"/>
                  <a:pt x="5530945" y="927718"/>
                  <a:pt x="5436974" y="919401"/>
                </a:cubicBezTo>
                <a:cubicBezTo>
                  <a:pt x="5343003" y="911084"/>
                  <a:pt x="4953596" y="906640"/>
                  <a:pt x="4683067" y="919401"/>
                </a:cubicBezTo>
                <a:cubicBezTo>
                  <a:pt x="4412538" y="932162"/>
                  <a:pt x="4214735" y="929869"/>
                  <a:pt x="4044163" y="919401"/>
                </a:cubicBezTo>
                <a:cubicBezTo>
                  <a:pt x="3873591" y="908933"/>
                  <a:pt x="3477951" y="924116"/>
                  <a:pt x="3290256" y="919401"/>
                </a:cubicBezTo>
                <a:cubicBezTo>
                  <a:pt x="3102561" y="914686"/>
                  <a:pt x="2736454" y="907918"/>
                  <a:pt x="2593851" y="919401"/>
                </a:cubicBezTo>
                <a:cubicBezTo>
                  <a:pt x="2451249" y="930884"/>
                  <a:pt x="2184705" y="923350"/>
                  <a:pt x="2012448" y="919401"/>
                </a:cubicBezTo>
                <a:cubicBezTo>
                  <a:pt x="1840191" y="915452"/>
                  <a:pt x="1531626" y="914563"/>
                  <a:pt x="1316042" y="919401"/>
                </a:cubicBezTo>
                <a:cubicBezTo>
                  <a:pt x="1100458" y="924239"/>
                  <a:pt x="910026" y="924227"/>
                  <a:pt x="792141" y="919401"/>
                </a:cubicBezTo>
                <a:cubicBezTo>
                  <a:pt x="674256" y="914575"/>
                  <a:pt x="394808" y="910205"/>
                  <a:pt x="153237" y="919401"/>
                </a:cubicBezTo>
                <a:cubicBezTo>
                  <a:pt x="82515" y="924172"/>
                  <a:pt x="-3786" y="843281"/>
                  <a:pt x="0" y="766164"/>
                </a:cubicBezTo>
                <a:cubicBezTo>
                  <a:pt x="-4529" y="631423"/>
                  <a:pt x="2922" y="331528"/>
                  <a:pt x="0" y="153237"/>
                </a:cubicBezTo>
                <a:close/>
              </a:path>
              <a:path w="6056611" h="919401" stroke="0" extrusionOk="0">
                <a:moveTo>
                  <a:pt x="0" y="153237"/>
                </a:moveTo>
                <a:cubicBezTo>
                  <a:pt x="-9261" y="62894"/>
                  <a:pt x="58249" y="3888"/>
                  <a:pt x="153237" y="0"/>
                </a:cubicBezTo>
                <a:cubicBezTo>
                  <a:pt x="348618" y="-37102"/>
                  <a:pt x="723251" y="1151"/>
                  <a:pt x="907144" y="0"/>
                </a:cubicBezTo>
                <a:cubicBezTo>
                  <a:pt x="1091037" y="-1151"/>
                  <a:pt x="1210405" y="-1428"/>
                  <a:pt x="1488547" y="0"/>
                </a:cubicBezTo>
                <a:cubicBezTo>
                  <a:pt x="1766689" y="1428"/>
                  <a:pt x="1752662" y="12754"/>
                  <a:pt x="2012448" y="0"/>
                </a:cubicBezTo>
                <a:cubicBezTo>
                  <a:pt x="2272234" y="-12754"/>
                  <a:pt x="2395731" y="26334"/>
                  <a:pt x="2708853" y="0"/>
                </a:cubicBezTo>
                <a:cubicBezTo>
                  <a:pt x="3021975" y="-26334"/>
                  <a:pt x="3057576" y="24727"/>
                  <a:pt x="3290256" y="0"/>
                </a:cubicBezTo>
                <a:cubicBezTo>
                  <a:pt x="3522936" y="-24727"/>
                  <a:pt x="3745704" y="-22642"/>
                  <a:pt x="4044163" y="0"/>
                </a:cubicBezTo>
                <a:cubicBezTo>
                  <a:pt x="4342622" y="22642"/>
                  <a:pt x="4334746" y="14419"/>
                  <a:pt x="4568064" y="0"/>
                </a:cubicBezTo>
                <a:cubicBezTo>
                  <a:pt x="4801382" y="-14419"/>
                  <a:pt x="4993146" y="11186"/>
                  <a:pt x="5321971" y="0"/>
                </a:cubicBezTo>
                <a:cubicBezTo>
                  <a:pt x="5650796" y="-11186"/>
                  <a:pt x="5780464" y="-20469"/>
                  <a:pt x="5903374" y="0"/>
                </a:cubicBezTo>
                <a:cubicBezTo>
                  <a:pt x="5979226" y="-502"/>
                  <a:pt x="6061196" y="56035"/>
                  <a:pt x="6056611" y="153237"/>
                </a:cubicBezTo>
                <a:cubicBezTo>
                  <a:pt x="6070628" y="374893"/>
                  <a:pt x="6076926" y="504494"/>
                  <a:pt x="6056611" y="766164"/>
                </a:cubicBezTo>
                <a:cubicBezTo>
                  <a:pt x="6062083" y="857496"/>
                  <a:pt x="5990388" y="917313"/>
                  <a:pt x="5903374" y="919401"/>
                </a:cubicBezTo>
                <a:cubicBezTo>
                  <a:pt x="5608205" y="948462"/>
                  <a:pt x="5454078" y="890008"/>
                  <a:pt x="5264470" y="919401"/>
                </a:cubicBezTo>
                <a:cubicBezTo>
                  <a:pt x="5074862" y="948794"/>
                  <a:pt x="4776812" y="910889"/>
                  <a:pt x="4625566" y="919401"/>
                </a:cubicBezTo>
                <a:cubicBezTo>
                  <a:pt x="4474320" y="927913"/>
                  <a:pt x="4164964" y="886939"/>
                  <a:pt x="3871659" y="919401"/>
                </a:cubicBezTo>
                <a:cubicBezTo>
                  <a:pt x="3578354" y="951863"/>
                  <a:pt x="3399970" y="931041"/>
                  <a:pt x="3232755" y="919401"/>
                </a:cubicBezTo>
                <a:cubicBezTo>
                  <a:pt x="3065540" y="907761"/>
                  <a:pt x="2899627" y="932158"/>
                  <a:pt x="2766355" y="919401"/>
                </a:cubicBezTo>
                <a:cubicBezTo>
                  <a:pt x="2633083" y="906644"/>
                  <a:pt x="2462817" y="917738"/>
                  <a:pt x="2242453" y="919401"/>
                </a:cubicBezTo>
                <a:cubicBezTo>
                  <a:pt x="2022089" y="921064"/>
                  <a:pt x="1793428" y="905295"/>
                  <a:pt x="1488547" y="919401"/>
                </a:cubicBezTo>
                <a:cubicBezTo>
                  <a:pt x="1183666" y="933507"/>
                  <a:pt x="1155725" y="894643"/>
                  <a:pt x="849642" y="919401"/>
                </a:cubicBezTo>
                <a:cubicBezTo>
                  <a:pt x="543559" y="944159"/>
                  <a:pt x="312193" y="922642"/>
                  <a:pt x="153237" y="919401"/>
                </a:cubicBezTo>
                <a:cubicBezTo>
                  <a:pt x="68439" y="914873"/>
                  <a:pt x="15583" y="854043"/>
                  <a:pt x="0" y="766164"/>
                </a:cubicBezTo>
                <a:cubicBezTo>
                  <a:pt x="-14202" y="625869"/>
                  <a:pt x="-12897" y="317540"/>
                  <a:pt x="0" y="153237"/>
                </a:cubicBezTo>
                <a:close/>
              </a:path>
            </a:pathLst>
          </a:custGeom>
          <a:solidFill>
            <a:schemeClr val="bg1">
              <a:lumMod val="95000"/>
            </a:schemeClr>
          </a:solidFill>
          <a:ln w="38100">
            <a:prstDash val="dashDot"/>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US" sz="1600" dirty="0">
                <a:solidFill>
                  <a:schemeClr val="tx1"/>
                </a:solidFill>
                <a:ea typeface="Calibri" panose="020F0502020204030204" pitchFamily="34" charset="0"/>
                <a:cs typeface="Algerian" panose="020F0502020204030204" pitchFamily="34" charset="0"/>
              </a:rPr>
              <a:t>A tax abatement is a </a:t>
            </a:r>
            <a:r>
              <a:rPr lang="en-US" sz="1600" dirty="0">
                <a:solidFill>
                  <a:schemeClr val="tx1"/>
                </a:solidFill>
                <a:cs typeface="Algerian" panose="020F0502020204030204" pitchFamily="34" charset="0"/>
              </a:rPr>
              <a:t>subsidy that lowers the cost of owning real and personal property by reducing the taxes a company pays on it. </a:t>
            </a:r>
          </a:p>
        </p:txBody>
      </p:sp>
      <p:sp>
        <p:nvSpPr>
          <p:cNvPr id="34" name="TextBox 33">
            <a:extLst>
              <a:ext uri="{FF2B5EF4-FFF2-40B4-BE49-F238E27FC236}">
                <a16:creationId xmlns:a16="http://schemas.microsoft.com/office/drawing/2014/main" id="{50B2E1D4-AB64-384E-A5F7-0EE376FCA194}"/>
              </a:ext>
            </a:extLst>
          </p:cNvPr>
          <p:cNvSpPr txBox="1"/>
          <p:nvPr/>
        </p:nvSpPr>
        <p:spPr>
          <a:xfrm>
            <a:off x="31350" y="3218271"/>
            <a:ext cx="2915434" cy="78319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r>
              <a:rPr lang="en-US" sz="2000" b="1" dirty="0">
                <a:solidFill>
                  <a:srgbClr val="0C334F"/>
                </a:solidFill>
                <a:latin typeface="Avenir Book" panose="02000503020000020003" pitchFamily="2" charset="0"/>
                <a:cs typeface="Algerian" panose="020F0502020204030204" pitchFamily="34" charset="0"/>
              </a:rPr>
              <a:t>WHAT DOES THE COMPANY RECEIVE?</a:t>
            </a:r>
          </a:p>
        </p:txBody>
      </p:sp>
      <p:sp>
        <p:nvSpPr>
          <p:cNvPr id="40" name="TextBox 39">
            <a:extLst>
              <a:ext uri="{FF2B5EF4-FFF2-40B4-BE49-F238E27FC236}">
                <a16:creationId xmlns:a16="http://schemas.microsoft.com/office/drawing/2014/main" id="{B0C3C678-722D-7A42-8CE8-46D6C1A25B63}"/>
              </a:ext>
            </a:extLst>
          </p:cNvPr>
          <p:cNvSpPr txBox="1"/>
          <p:nvPr/>
        </p:nvSpPr>
        <p:spPr>
          <a:xfrm>
            <a:off x="3673470" y="4729482"/>
            <a:ext cx="6025062" cy="919401"/>
          </a:xfrm>
          <a:custGeom>
            <a:avLst/>
            <a:gdLst>
              <a:gd name="connsiteX0" fmla="*/ 0 w 6025062"/>
              <a:gd name="connsiteY0" fmla="*/ 153237 h 919401"/>
              <a:gd name="connsiteX1" fmla="*/ 153237 w 6025062"/>
              <a:gd name="connsiteY1" fmla="*/ 0 h 919401"/>
              <a:gd name="connsiteX2" fmla="*/ 903007 w 6025062"/>
              <a:gd name="connsiteY2" fmla="*/ 0 h 919401"/>
              <a:gd name="connsiteX3" fmla="*/ 1481220 w 6025062"/>
              <a:gd name="connsiteY3" fmla="*/ 0 h 919401"/>
              <a:gd name="connsiteX4" fmla="*/ 2002247 w 6025062"/>
              <a:gd name="connsiteY4" fmla="*/ 0 h 919401"/>
              <a:gd name="connsiteX5" fmla="*/ 2466088 w 6025062"/>
              <a:gd name="connsiteY5" fmla="*/ 0 h 919401"/>
              <a:gd name="connsiteX6" fmla="*/ 2929929 w 6025062"/>
              <a:gd name="connsiteY6" fmla="*/ 0 h 919401"/>
              <a:gd name="connsiteX7" fmla="*/ 3393770 w 6025062"/>
              <a:gd name="connsiteY7" fmla="*/ 0 h 919401"/>
              <a:gd name="connsiteX8" fmla="*/ 4086355 w 6025062"/>
              <a:gd name="connsiteY8" fmla="*/ 0 h 919401"/>
              <a:gd name="connsiteX9" fmla="*/ 4836125 w 6025062"/>
              <a:gd name="connsiteY9" fmla="*/ 0 h 919401"/>
              <a:gd name="connsiteX10" fmla="*/ 5871825 w 6025062"/>
              <a:gd name="connsiteY10" fmla="*/ 0 h 919401"/>
              <a:gd name="connsiteX11" fmla="*/ 6025062 w 6025062"/>
              <a:gd name="connsiteY11" fmla="*/ 153237 h 919401"/>
              <a:gd name="connsiteX12" fmla="*/ 6025062 w 6025062"/>
              <a:gd name="connsiteY12" fmla="*/ 766164 h 919401"/>
              <a:gd name="connsiteX13" fmla="*/ 5871825 w 6025062"/>
              <a:gd name="connsiteY13" fmla="*/ 919401 h 919401"/>
              <a:gd name="connsiteX14" fmla="*/ 5179240 w 6025062"/>
              <a:gd name="connsiteY14" fmla="*/ 919401 h 919401"/>
              <a:gd name="connsiteX15" fmla="*/ 4715399 w 6025062"/>
              <a:gd name="connsiteY15" fmla="*/ 919401 h 919401"/>
              <a:gd name="connsiteX16" fmla="*/ 4194373 w 6025062"/>
              <a:gd name="connsiteY16" fmla="*/ 919401 h 919401"/>
              <a:gd name="connsiteX17" fmla="*/ 3501788 w 6025062"/>
              <a:gd name="connsiteY17" fmla="*/ 919401 h 919401"/>
              <a:gd name="connsiteX18" fmla="*/ 2752018 w 6025062"/>
              <a:gd name="connsiteY18" fmla="*/ 919401 h 919401"/>
              <a:gd name="connsiteX19" fmla="*/ 2116619 w 6025062"/>
              <a:gd name="connsiteY19" fmla="*/ 919401 h 919401"/>
              <a:gd name="connsiteX20" fmla="*/ 1424034 w 6025062"/>
              <a:gd name="connsiteY20" fmla="*/ 919401 h 919401"/>
              <a:gd name="connsiteX21" fmla="*/ 153237 w 6025062"/>
              <a:gd name="connsiteY21" fmla="*/ 919401 h 919401"/>
              <a:gd name="connsiteX22" fmla="*/ 0 w 6025062"/>
              <a:gd name="connsiteY22" fmla="*/ 766164 h 919401"/>
              <a:gd name="connsiteX23" fmla="*/ 0 w 6025062"/>
              <a:gd name="connsiteY23" fmla="*/ 153237 h 91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5062" h="919401" fill="none" extrusionOk="0">
                <a:moveTo>
                  <a:pt x="0" y="153237"/>
                </a:moveTo>
                <a:cubicBezTo>
                  <a:pt x="-10906" y="63902"/>
                  <a:pt x="67275" y="-14688"/>
                  <a:pt x="153237" y="0"/>
                </a:cubicBezTo>
                <a:cubicBezTo>
                  <a:pt x="426327" y="20376"/>
                  <a:pt x="611388" y="17593"/>
                  <a:pt x="903007" y="0"/>
                </a:cubicBezTo>
                <a:cubicBezTo>
                  <a:pt x="1194626" y="-17593"/>
                  <a:pt x="1206476" y="-5648"/>
                  <a:pt x="1481220" y="0"/>
                </a:cubicBezTo>
                <a:cubicBezTo>
                  <a:pt x="1755964" y="5648"/>
                  <a:pt x="1860519" y="-23339"/>
                  <a:pt x="2002247" y="0"/>
                </a:cubicBezTo>
                <a:cubicBezTo>
                  <a:pt x="2143975" y="23339"/>
                  <a:pt x="2278598" y="-6709"/>
                  <a:pt x="2466088" y="0"/>
                </a:cubicBezTo>
                <a:cubicBezTo>
                  <a:pt x="2653578" y="6709"/>
                  <a:pt x="2785938" y="22295"/>
                  <a:pt x="2929929" y="0"/>
                </a:cubicBezTo>
                <a:cubicBezTo>
                  <a:pt x="3073920" y="-22295"/>
                  <a:pt x="3299472" y="-11103"/>
                  <a:pt x="3393770" y="0"/>
                </a:cubicBezTo>
                <a:cubicBezTo>
                  <a:pt x="3488068" y="11103"/>
                  <a:pt x="3788176" y="27308"/>
                  <a:pt x="4086355" y="0"/>
                </a:cubicBezTo>
                <a:cubicBezTo>
                  <a:pt x="4384534" y="-27308"/>
                  <a:pt x="4652009" y="21200"/>
                  <a:pt x="4836125" y="0"/>
                </a:cubicBezTo>
                <a:cubicBezTo>
                  <a:pt x="5020241" y="-21200"/>
                  <a:pt x="5555559" y="-38208"/>
                  <a:pt x="5871825" y="0"/>
                </a:cubicBezTo>
                <a:cubicBezTo>
                  <a:pt x="5952037" y="-8723"/>
                  <a:pt x="6030571" y="56327"/>
                  <a:pt x="6025062" y="153237"/>
                </a:cubicBezTo>
                <a:cubicBezTo>
                  <a:pt x="6014315" y="384991"/>
                  <a:pt x="6003438" y="581623"/>
                  <a:pt x="6025062" y="766164"/>
                </a:cubicBezTo>
                <a:cubicBezTo>
                  <a:pt x="6030919" y="856959"/>
                  <a:pt x="5962777" y="929232"/>
                  <a:pt x="5871825" y="919401"/>
                </a:cubicBezTo>
                <a:cubicBezTo>
                  <a:pt x="5726653" y="885713"/>
                  <a:pt x="5402234" y="894448"/>
                  <a:pt x="5179240" y="919401"/>
                </a:cubicBezTo>
                <a:cubicBezTo>
                  <a:pt x="4956246" y="944354"/>
                  <a:pt x="4853337" y="933139"/>
                  <a:pt x="4715399" y="919401"/>
                </a:cubicBezTo>
                <a:cubicBezTo>
                  <a:pt x="4577461" y="905663"/>
                  <a:pt x="4311742" y="899458"/>
                  <a:pt x="4194373" y="919401"/>
                </a:cubicBezTo>
                <a:cubicBezTo>
                  <a:pt x="4077004" y="939344"/>
                  <a:pt x="3845146" y="939988"/>
                  <a:pt x="3501788" y="919401"/>
                </a:cubicBezTo>
                <a:cubicBezTo>
                  <a:pt x="3158430" y="898814"/>
                  <a:pt x="2978336" y="912687"/>
                  <a:pt x="2752018" y="919401"/>
                </a:cubicBezTo>
                <a:cubicBezTo>
                  <a:pt x="2525700" y="926116"/>
                  <a:pt x="2401899" y="930571"/>
                  <a:pt x="2116619" y="919401"/>
                </a:cubicBezTo>
                <a:cubicBezTo>
                  <a:pt x="1831339" y="908231"/>
                  <a:pt x="1566663" y="913001"/>
                  <a:pt x="1424034" y="919401"/>
                </a:cubicBezTo>
                <a:cubicBezTo>
                  <a:pt x="1281406" y="925801"/>
                  <a:pt x="576914" y="981645"/>
                  <a:pt x="153237" y="919401"/>
                </a:cubicBezTo>
                <a:cubicBezTo>
                  <a:pt x="69150" y="910617"/>
                  <a:pt x="111" y="858576"/>
                  <a:pt x="0" y="766164"/>
                </a:cubicBezTo>
                <a:cubicBezTo>
                  <a:pt x="-1494" y="493927"/>
                  <a:pt x="-13883" y="330609"/>
                  <a:pt x="0" y="153237"/>
                </a:cubicBezTo>
                <a:close/>
              </a:path>
              <a:path w="6025062" h="919401" stroke="0" extrusionOk="0">
                <a:moveTo>
                  <a:pt x="0" y="153237"/>
                </a:moveTo>
                <a:cubicBezTo>
                  <a:pt x="-15332" y="77421"/>
                  <a:pt x="59972" y="-15025"/>
                  <a:pt x="153237" y="0"/>
                </a:cubicBezTo>
                <a:cubicBezTo>
                  <a:pt x="341320" y="-21002"/>
                  <a:pt x="497478" y="22037"/>
                  <a:pt x="731450" y="0"/>
                </a:cubicBezTo>
                <a:cubicBezTo>
                  <a:pt x="965422" y="-22037"/>
                  <a:pt x="1250609" y="9376"/>
                  <a:pt x="1424034" y="0"/>
                </a:cubicBezTo>
                <a:cubicBezTo>
                  <a:pt x="1597459" y="-9376"/>
                  <a:pt x="1774650" y="-16226"/>
                  <a:pt x="2059433" y="0"/>
                </a:cubicBezTo>
                <a:cubicBezTo>
                  <a:pt x="2344216" y="16226"/>
                  <a:pt x="2330009" y="16053"/>
                  <a:pt x="2580460" y="0"/>
                </a:cubicBezTo>
                <a:cubicBezTo>
                  <a:pt x="2830911" y="-16053"/>
                  <a:pt x="2971780" y="-30664"/>
                  <a:pt x="3330230" y="0"/>
                </a:cubicBezTo>
                <a:cubicBezTo>
                  <a:pt x="3688680" y="30664"/>
                  <a:pt x="3634311" y="-2814"/>
                  <a:pt x="3851257" y="0"/>
                </a:cubicBezTo>
                <a:cubicBezTo>
                  <a:pt x="4068203" y="2814"/>
                  <a:pt x="4278135" y="-13423"/>
                  <a:pt x="4601028" y="0"/>
                </a:cubicBezTo>
                <a:cubicBezTo>
                  <a:pt x="4923921" y="13423"/>
                  <a:pt x="5014049" y="-26199"/>
                  <a:pt x="5179240" y="0"/>
                </a:cubicBezTo>
                <a:cubicBezTo>
                  <a:pt x="5344431" y="26199"/>
                  <a:pt x="5664500" y="-6931"/>
                  <a:pt x="5871825" y="0"/>
                </a:cubicBezTo>
                <a:cubicBezTo>
                  <a:pt x="5941182" y="3400"/>
                  <a:pt x="6032008" y="77080"/>
                  <a:pt x="6025062" y="153237"/>
                </a:cubicBezTo>
                <a:cubicBezTo>
                  <a:pt x="6033100" y="279153"/>
                  <a:pt x="6022296" y="487415"/>
                  <a:pt x="6025062" y="766164"/>
                </a:cubicBezTo>
                <a:cubicBezTo>
                  <a:pt x="6024766" y="853966"/>
                  <a:pt x="5944399" y="930609"/>
                  <a:pt x="5871825" y="919401"/>
                </a:cubicBezTo>
                <a:cubicBezTo>
                  <a:pt x="5736965" y="931369"/>
                  <a:pt x="5535169" y="940783"/>
                  <a:pt x="5350798" y="919401"/>
                </a:cubicBezTo>
                <a:cubicBezTo>
                  <a:pt x="5166427" y="898019"/>
                  <a:pt x="4996618" y="927965"/>
                  <a:pt x="4772585" y="919401"/>
                </a:cubicBezTo>
                <a:cubicBezTo>
                  <a:pt x="4548552" y="910837"/>
                  <a:pt x="4461476" y="933715"/>
                  <a:pt x="4251558" y="919401"/>
                </a:cubicBezTo>
                <a:cubicBezTo>
                  <a:pt x="4041640" y="905087"/>
                  <a:pt x="3796944" y="943550"/>
                  <a:pt x="3558974" y="919401"/>
                </a:cubicBezTo>
                <a:cubicBezTo>
                  <a:pt x="3321004" y="895252"/>
                  <a:pt x="3023916" y="897251"/>
                  <a:pt x="2866389" y="919401"/>
                </a:cubicBezTo>
                <a:cubicBezTo>
                  <a:pt x="2708862" y="941551"/>
                  <a:pt x="2394754" y="913184"/>
                  <a:pt x="2230991" y="919401"/>
                </a:cubicBezTo>
                <a:cubicBezTo>
                  <a:pt x="2067228" y="925618"/>
                  <a:pt x="1781957" y="891232"/>
                  <a:pt x="1481220" y="919401"/>
                </a:cubicBezTo>
                <a:cubicBezTo>
                  <a:pt x="1180483" y="947570"/>
                  <a:pt x="1118623" y="889871"/>
                  <a:pt x="845822" y="919401"/>
                </a:cubicBezTo>
                <a:cubicBezTo>
                  <a:pt x="573021" y="948931"/>
                  <a:pt x="338745" y="894441"/>
                  <a:pt x="153237" y="919401"/>
                </a:cubicBezTo>
                <a:cubicBezTo>
                  <a:pt x="81919" y="920263"/>
                  <a:pt x="-13693" y="853889"/>
                  <a:pt x="0" y="766164"/>
                </a:cubicBezTo>
                <a:cubicBezTo>
                  <a:pt x="6715" y="473231"/>
                  <a:pt x="-11181" y="454157"/>
                  <a:pt x="0" y="153237"/>
                </a:cubicBezTo>
                <a:close/>
              </a:path>
            </a:pathLst>
          </a:custGeom>
          <a:solidFill>
            <a:schemeClr val="bg1">
              <a:lumMod val="95000"/>
            </a:schemeClr>
          </a:solidFill>
          <a:ln w="38100">
            <a:prstDash val="dashDot"/>
            <a:extLst>
              <a:ext uri="{C807C97D-BFC1-408E-A445-0C87EB9F89A2}">
                <ask:lineSketchStyleProps xmlns:ask="http://schemas.microsoft.com/office/drawing/2018/sketchyshapes" sd="3001123352">
                  <a:prstGeom prst="round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nchor="ctr">
            <a:spAutoFit/>
          </a:bodyPr>
          <a:lstStyle/>
          <a:p>
            <a:r>
              <a:rPr lang="en-US" sz="1600" dirty="0">
                <a:solidFill>
                  <a:schemeClr val="tx1"/>
                </a:solidFill>
                <a:cs typeface="Algerian" panose="020F0502020204030204" pitchFamily="34" charset="0"/>
              </a:rPr>
              <a:t>Tax abatements are not cash grants – there is no money exchanged. A business will not benefit from a tax abatement until the project is complete and taxes have increased.</a:t>
            </a:r>
          </a:p>
        </p:txBody>
      </p:sp>
      <p:pic>
        <p:nvPicPr>
          <p:cNvPr id="43" name="Picture 42">
            <a:extLst>
              <a:ext uri="{FF2B5EF4-FFF2-40B4-BE49-F238E27FC236}">
                <a16:creationId xmlns:a16="http://schemas.microsoft.com/office/drawing/2014/main" id="{DA0C60D8-4F0D-FC4D-A09E-9FF35794BB43}"/>
              </a:ext>
            </a:extLst>
          </p:cNvPr>
          <p:cNvPicPr>
            <a:picLocks noChangeAspect="1"/>
          </p:cNvPicPr>
          <p:nvPr/>
        </p:nvPicPr>
        <p:blipFill>
          <a:blip r:embed="rId2">
            <a:duotone>
              <a:schemeClr val="accent4">
                <a:shade val="45000"/>
                <a:satMod val="135000"/>
              </a:schemeClr>
              <a:prstClr val="white"/>
            </a:duotone>
          </a:blip>
          <a:stretch>
            <a:fillRect/>
          </a:stretch>
        </p:blipFill>
        <p:spPr>
          <a:xfrm>
            <a:off x="2830513" y="4909017"/>
            <a:ext cx="712103" cy="675450"/>
          </a:xfrm>
          <a:prstGeom prst="rect">
            <a:avLst/>
          </a:prstGeom>
        </p:spPr>
      </p:pic>
      <p:pic>
        <p:nvPicPr>
          <p:cNvPr id="48" name="Picture 47">
            <a:extLst>
              <a:ext uri="{FF2B5EF4-FFF2-40B4-BE49-F238E27FC236}">
                <a16:creationId xmlns:a16="http://schemas.microsoft.com/office/drawing/2014/main" id="{AA6545CB-A4AF-714C-A60F-31BDF0E3DB5A}"/>
              </a:ext>
            </a:extLst>
          </p:cNvPr>
          <p:cNvPicPr>
            <a:picLocks noChangeAspect="1"/>
          </p:cNvPicPr>
          <p:nvPr/>
        </p:nvPicPr>
        <p:blipFill>
          <a:blip r:embed="rId2">
            <a:duotone>
              <a:schemeClr val="accent1">
                <a:shade val="45000"/>
                <a:satMod val="135000"/>
              </a:schemeClr>
              <a:prstClr val="white"/>
            </a:duotone>
          </a:blip>
          <a:stretch>
            <a:fillRect/>
          </a:stretch>
        </p:blipFill>
        <p:spPr>
          <a:xfrm>
            <a:off x="2830513" y="3261033"/>
            <a:ext cx="702929" cy="666748"/>
          </a:xfrm>
          <a:prstGeom prst="rect">
            <a:avLst/>
          </a:prstGeom>
        </p:spPr>
      </p:pic>
      <p:pic>
        <p:nvPicPr>
          <p:cNvPr id="49" name="Picture 48">
            <a:extLst>
              <a:ext uri="{FF2B5EF4-FFF2-40B4-BE49-F238E27FC236}">
                <a16:creationId xmlns:a16="http://schemas.microsoft.com/office/drawing/2014/main" id="{B02A1AD3-8DC3-214D-A3A5-3D87A2B628BE}"/>
              </a:ext>
            </a:extLst>
          </p:cNvPr>
          <p:cNvPicPr>
            <a:picLocks noChangeAspect="1"/>
          </p:cNvPicPr>
          <p:nvPr/>
        </p:nvPicPr>
        <p:blipFill>
          <a:blip r:embed="rId2">
            <a:duotone>
              <a:schemeClr val="accent1">
                <a:shade val="45000"/>
                <a:satMod val="135000"/>
              </a:schemeClr>
              <a:prstClr val="white"/>
            </a:duotone>
          </a:blip>
          <a:stretch>
            <a:fillRect/>
          </a:stretch>
        </p:blipFill>
        <p:spPr>
          <a:xfrm>
            <a:off x="2830513" y="6487939"/>
            <a:ext cx="702929" cy="666748"/>
          </a:xfrm>
          <a:prstGeom prst="rect">
            <a:avLst/>
          </a:prstGeom>
        </p:spPr>
      </p:pic>
    </p:spTree>
    <p:extLst>
      <p:ext uri="{BB962C8B-B14F-4D97-AF65-F5344CB8AC3E}">
        <p14:creationId xmlns:p14="http://schemas.microsoft.com/office/powerpoint/2010/main" val="393114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7C8BD-6812-48F7-8DC9-7F7232BA42EF}"/>
              </a:ext>
            </a:extLst>
          </p:cNvPr>
          <p:cNvSpPr>
            <a:spLocks noGrp="1"/>
          </p:cNvSpPr>
          <p:nvPr>
            <p:ph type="sldNum" sz="quarter" idx="11"/>
          </p:nvPr>
        </p:nvSpPr>
        <p:spPr/>
        <p:txBody>
          <a:bodyPr/>
          <a:lstStyle/>
          <a:p>
            <a:fld id="{5C2B414C-DA30-D944-BF2B-85DF198CBB14}" type="slidenum">
              <a:rPr lang="en-US" smtClean="0"/>
              <a:pPr/>
              <a:t>4</a:t>
            </a:fld>
            <a:endParaRPr lang="en-US"/>
          </a:p>
        </p:txBody>
      </p:sp>
      <p:sp>
        <p:nvSpPr>
          <p:cNvPr id="21" name="Title 2">
            <a:extLst>
              <a:ext uri="{FF2B5EF4-FFF2-40B4-BE49-F238E27FC236}">
                <a16:creationId xmlns:a16="http://schemas.microsoft.com/office/drawing/2014/main" id="{2B825ACA-5877-DC4B-8A26-981C72BD72DB}"/>
              </a:ext>
            </a:extLst>
          </p:cNvPr>
          <p:cNvSpPr txBox="1">
            <a:spLocks/>
          </p:cNvSpPr>
          <p:nvPr/>
        </p:nvSpPr>
        <p:spPr>
          <a:xfrm>
            <a:off x="257708" y="114940"/>
            <a:ext cx="7612333" cy="522824"/>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2400" dirty="0">
                <a:solidFill>
                  <a:srgbClr val="003B48"/>
                </a:solidFill>
              </a:rPr>
              <a:t>HOW DO ABATEMENTS WORK?</a:t>
            </a:r>
          </a:p>
        </p:txBody>
      </p:sp>
      <p:graphicFrame>
        <p:nvGraphicFramePr>
          <p:cNvPr id="5" name="Chart 4">
            <a:extLst>
              <a:ext uri="{FF2B5EF4-FFF2-40B4-BE49-F238E27FC236}">
                <a16:creationId xmlns:a16="http://schemas.microsoft.com/office/drawing/2014/main" id="{611ED3D9-4AA2-4F6B-8901-F80D00A62BF2}"/>
              </a:ext>
            </a:extLst>
          </p:cNvPr>
          <p:cNvGraphicFramePr/>
          <p:nvPr>
            <p:extLst>
              <p:ext uri="{D42A27DB-BD31-4B8C-83A1-F6EECF244321}">
                <p14:modId xmlns:p14="http://schemas.microsoft.com/office/powerpoint/2010/main" val="4282861624"/>
              </p:ext>
            </p:extLst>
          </p:nvPr>
        </p:nvGraphicFramePr>
        <p:xfrm>
          <a:off x="1215495" y="291449"/>
          <a:ext cx="4990280" cy="5337374"/>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3648F513-CA5C-A74B-B2E1-7661FC328C8D}"/>
              </a:ext>
            </a:extLst>
          </p:cNvPr>
          <p:cNvGrpSpPr/>
          <p:nvPr/>
        </p:nvGrpSpPr>
        <p:grpSpPr>
          <a:xfrm>
            <a:off x="0" y="1750465"/>
            <a:ext cx="1618646" cy="3594751"/>
            <a:chOff x="1444226" y="600830"/>
            <a:chExt cx="1806016" cy="4024801"/>
          </a:xfrm>
        </p:grpSpPr>
        <p:sp>
          <p:nvSpPr>
            <p:cNvPr id="6" name="Left Brace 5">
              <a:extLst>
                <a:ext uri="{FF2B5EF4-FFF2-40B4-BE49-F238E27FC236}">
                  <a16:creationId xmlns:a16="http://schemas.microsoft.com/office/drawing/2014/main" id="{1D69E181-60BA-473E-876D-E8106C5B3DEE}"/>
                </a:ext>
              </a:extLst>
            </p:cNvPr>
            <p:cNvSpPr/>
            <p:nvPr/>
          </p:nvSpPr>
          <p:spPr>
            <a:xfrm>
              <a:off x="2792475" y="600830"/>
              <a:ext cx="457767" cy="4024801"/>
            </a:xfrm>
            <a:prstGeom prst="leftBrac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7451AD6C-DB5D-4E66-85D2-323EF6767EFC}"/>
                </a:ext>
              </a:extLst>
            </p:cNvPr>
            <p:cNvSpPr txBox="1"/>
            <p:nvPr/>
          </p:nvSpPr>
          <p:spPr>
            <a:xfrm>
              <a:off x="1444226" y="2148024"/>
              <a:ext cx="1534335" cy="930411"/>
            </a:xfrm>
            <a:prstGeom prst="rect">
              <a:avLst/>
            </a:prstGeom>
            <a:solidFill>
              <a:srgbClr val="FFCC66"/>
            </a:solidFill>
            <a:ln>
              <a:solidFill>
                <a:schemeClr val="tx1"/>
              </a:solidFill>
            </a:ln>
          </p:spPr>
          <p:txBody>
            <a:bodyPr wrap="square" rtlCol="0">
              <a:spAutoFit/>
            </a:bodyPr>
            <a:lstStyle/>
            <a:p>
              <a:pPr algn="ctr"/>
              <a:r>
                <a:rPr lang="en-US" sz="1200" dirty="0">
                  <a:latin typeface="+mj-lt"/>
                </a:rPr>
                <a:t>Total New Taxes Paid </a:t>
              </a:r>
            </a:p>
            <a:p>
              <a:pPr algn="ctr"/>
              <a:r>
                <a:rPr lang="en-US" sz="1200" b="1" dirty="0">
                  <a:latin typeface="Avenir Book" panose="02000503020000020003" pitchFamily="2" charset="0"/>
                </a:rPr>
                <a:t>W/O ABATEMENT</a:t>
              </a:r>
            </a:p>
            <a:p>
              <a:pPr algn="ctr"/>
              <a:r>
                <a:rPr lang="en-US" sz="1200" dirty="0">
                  <a:latin typeface="+mj-lt"/>
                </a:rPr>
                <a:t>= </a:t>
              </a:r>
              <a:r>
                <a:rPr lang="en-US" sz="1200" b="1" dirty="0">
                  <a:latin typeface="+mj-lt"/>
                </a:rPr>
                <a:t>$10,000</a:t>
              </a:r>
            </a:p>
          </p:txBody>
        </p:sp>
      </p:grpSp>
      <p:sp>
        <p:nvSpPr>
          <p:cNvPr id="8" name="TextBox 7">
            <a:extLst>
              <a:ext uri="{FF2B5EF4-FFF2-40B4-BE49-F238E27FC236}">
                <a16:creationId xmlns:a16="http://schemas.microsoft.com/office/drawing/2014/main" id="{D472A06B-3A05-4DF0-A023-8EBA90690D08}"/>
              </a:ext>
            </a:extLst>
          </p:cNvPr>
          <p:cNvSpPr txBox="1"/>
          <p:nvPr/>
        </p:nvSpPr>
        <p:spPr>
          <a:xfrm>
            <a:off x="5629959" y="1331850"/>
            <a:ext cx="4101707" cy="4431983"/>
          </a:xfrm>
          <a:prstGeom prst="rect">
            <a:avLst/>
          </a:prstGeom>
          <a:ln w="12700"/>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algn="ctr"/>
            <a:endParaRPr lang="en-US" sz="1400" u="sng" dirty="0">
              <a:latin typeface="+mj-lt"/>
              <a:cs typeface="Calibri" panose="020F0502020204030204" pitchFamily="34" charset="0"/>
            </a:endParaRPr>
          </a:p>
          <a:p>
            <a:pPr marL="0" lvl="1" algn="ctr"/>
            <a:r>
              <a:rPr lang="en-US" sz="1600" u="sng" dirty="0">
                <a:latin typeface="+mj-lt"/>
                <a:cs typeface="Calibri" panose="020F0502020204030204" pitchFamily="34" charset="0"/>
              </a:rPr>
              <a:t>WITHOUT AN ABATEMENT</a:t>
            </a:r>
          </a:p>
          <a:p>
            <a:pPr marL="0" lvl="1" algn="ctr"/>
            <a:r>
              <a:rPr lang="en-US" sz="1600" dirty="0">
                <a:latin typeface="+mj-lt"/>
                <a:cs typeface="Calibri" panose="020F0502020204030204" pitchFamily="34" charset="0"/>
              </a:rPr>
              <a:t>New Taxes Paid </a:t>
            </a:r>
          </a:p>
          <a:p>
            <a:pPr marL="0" lvl="1" algn="ctr"/>
            <a:r>
              <a:rPr lang="en-US" sz="1600" dirty="0">
                <a:latin typeface="+mj-lt"/>
                <a:cs typeface="Calibri" panose="020F0502020204030204" pitchFamily="34" charset="0"/>
              </a:rPr>
              <a:t>(based upon improved property value*)</a:t>
            </a:r>
          </a:p>
          <a:p>
            <a:pPr marL="0" lvl="1" algn="ctr"/>
            <a:r>
              <a:rPr lang="en-US" sz="1600" b="1" dirty="0">
                <a:latin typeface="+mj-lt"/>
                <a:cs typeface="Calibri" panose="020F0502020204030204" pitchFamily="34" charset="0"/>
              </a:rPr>
              <a:t>$10,000 </a:t>
            </a:r>
            <a:r>
              <a:rPr lang="en-US" sz="1600" b="1" dirty="0">
                <a:solidFill>
                  <a:srgbClr val="FFCC66"/>
                </a:solidFill>
                <a:latin typeface="+mj-lt"/>
                <a:cs typeface="Calibri" panose="020F0502020204030204" pitchFamily="34" charset="0"/>
              </a:rPr>
              <a:t>(yellow)</a:t>
            </a:r>
          </a:p>
          <a:p>
            <a:pPr marL="844905" lvl="2" indent="-285750" algn="ctr">
              <a:buFont typeface="Wingdings" pitchFamily="2" charset="2"/>
              <a:buChar char="§"/>
            </a:pPr>
            <a:endParaRPr lang="en-US" sz="1600" dirty="0">
              <a:latin typeface="+mj-lt"/>
              <a:cs typeface="Calibri" panose="020F0502020204030204" pitchFamily="34" charset="0"/>
            </a:endParaRPr>
          </a:p>
          <a:p>
            <a:pPr marL="0" lvl="1" algn="ctr"/>
            <a:r>
              <a:rPr lang="en-US" sz="1600" u="sng" dirty="0">
                <a:latin typeface="+mj-lt"/>
                <a:cs typeface="Calibri" panose="020F0502020204030204" pitchFamily="34" charset="0"/>
              </a:rPr>
              <a:t>WITH AN ABATEMENT</a:t>
            </a:r>
          </a:p>
          <a:p>
            <a:pPr marL="0" lvl="1" algn="ctr"/>
            <a:r>
              <a:rPr lang="en-US" sz="1600" dirty="0">
                <a:latin typeface="+mj-lt"/>
                <a:cs typeface="Calibri" panose="020F0502020204030204" pitchFamily="34" charset="0"/>
              </a:rPr>
              <a:t>Applicant continues to pay Current Taxes</a:t>
            </a:r>
          </a:p>
          <a:p>
            <a:pPr marL="0" lvl="1" algn="ctr"/>
            <a:r>
              <a:rPr lang="en-US" sz="1600" b="1" dirty="0">
                <a:latin typeface="+mj-lt"/>
                <a:cs typeface="Calibri" panose="020F0502020204030204" pitchFamily="34" charset="0"/>
              </a:rPr>
              <a:t>$1,500 </a:t>
            </a:r>
            <a:r>
              <a:rPr lang="en-US" sz="1600" b="1" dirty="0">
                <a:solidFill>
                  <a:schemeClr val="accent1"/>
                </a:solidFill>
                <a:latin typeface="+mj-lt"/>
                <a:cs typeface="Calibri" panose="020F0502020204030204" pitchFamily="34" charset="0"/>
              </a:rPr>
              <a:t>(teal)</a:t>
            </a:r>
          </a:p>
          <a:p>
            <a:pPr marL="0" lvl="1" algn="ctr"/>
            <a:endParaRPr lang="en-US" sz="1600" dirty="0">
              <a:latin typeface="+mj-lt"/>
              <a:cs typeface="Calibri" panose="020F0502020204030204" pitchFamily="34" charset="0"/>
            </a:endParaRPr>
          </a:p>
          <a:p>
            <a:pPr marL="0" lvl="1" algn="ctr"/>
            <a:r>
              <a:rPr lang="en-US" sz="1600" dirty="0">
                <a:latin typeface="+mj-lt"/>
                <a:cs typeface="Calibri" panose="020F0502020204030204" pitchFamily="34" charset="0"/>
              </a:rPr>
              <a:t>Applicant pays a Partial Increase in Taxes</a:t>
            </a:r>
          </a:p>
          <a:p>
            <a:pPr marL="0" lvl="1" algn="ctr"/>
            <a:r>
              <a:rPr lang="en-US" sz="1600" b="1" dirty="0">
                <a:latin typeface="+mj-lt"/>
                <a:cs typeface="Calibri" panose="020F0502020204030204" pitchFamily="34" charset="0"/>
              </a:rPr>
              <a:t>$2,000 </a:t>
            </a:r>
            <a:r>
              <a:rPr lang="en-US" sz="1600" b="1" dirty="0">
                <a:solidFill>
                  <a:schemeClr val="accent2"/>
                </a:solidFill>
                <a:latin typeface="+mj-lt"/>
                <a:cs typeface="Calibri" panose="020F0502020204030204" pitchFamily="34" charset="0"/>
              </a:rPr>
              <a:t>(light green)</a:t>
            </a:r>
          </a:p>
          <a:p>
            <a:pPr marL="0" lvl="1" algn="ctr"/>
            <a:endParaRPr lang="en-US" sz="1600" dirty="0">
              <a:solidFill>
                <a:schemeClr val="accent1"/>
              </a:solidFill>
              <a:latin typeface="+mj-lt"/>
              <a:cs typeface="Calibri" panose="020F0502020204030204" pitchFamily="34" charset="0"/>
            </a:endParaRPr>
          </a:p>
          <a:p>
            <a:pPr marL="0" lvl="1" algn="ctr"/>
            <a:r>
              <a:rPr lang="en-US" sz="1600" dirty="0">
                <a:latin typeface="+mj-lt"/>
                <a:cs typeface="Calibri" panose="020F0502020204030204" pitchFamily="34" charset="0"/>
              </a:rPr>
              <a:t>Only a portion of the new taxes are exempted with the approval of an abatement. </a:t>
            </a:r>
            <a:br>
              <a:rPr lang="en-US" sz="1600" dirty="0">
                <a:latin typeface="+mj-lt"/>
                <a:cs typeface="Calibri" panose="020F0502020204030204" pitchFamily="34" charset="0"/>
              </a:rPr>
            </a:br>
            <a:r>
              <a:rPr lang="en-US" sz="1600" b="1" dirty="0">
                <a:latin typeface="+mj-lt"/>
                <a:cs typeface="Calibri" panose="020F0502020204030204" pitchFamily="34" charset="0"/>
              </a:rPr>
              <a:t>$5,500 </a:t>
            </a:r>
            <a:r>
              <a:rPr lang="en-US" sz="1600" b="1" dirty="0">
                <a:solidFill>
                  <a:schemeClr val="accent4">
                    <a:lumMod val="60000"/>
                    <a:lumOff val="40000"/>
                  </a:schemeClr>
                </a:solidFill>
                <a:latin typeface="+mj-lt"/>
                <a:cs typeface="Calibri" panose="020F0502020204030204" pitchFamily="34" charset="0"/>
              </a:rPr>
              <a:t>(peach)</a:t>
            </a:r>
          </a:p>
          <a:p>
            <a:pPr marL="0" lvl="1" algn="ctr"/>
            <a:endParaRPr lang="en-US" sz="1200" b="1" dirty="0">
              <a:solidFill>
                <a:schemeClr val="accent4">
                  <a:lumMod val="60000"/>
                  <a:lumOff val="40000"/>
                </a:schemeClr>
              </a:solidFill>
              <a:latin typeface="+mj-lt"/>
              <a:cs typeface="Calibri" panose="020F0502020204030204" pitchFamily="34" charset="0"/>
            </a:endParaRPr>
          </a:p>
        </p:txBody>
      </p:sp>
      <p:sp>
        <p:nvSpPr>
          <p:cNvPr id="10" name="TextBox 9">
            <a:extLst>
              <a:ext uri="{FF2B5EF4-FFF2-40B4-BE49-F238E27FC236}">
                <a16:creationId xmlns:a16="http://schemas.microsoft.com/office/drawing/2014/main" id="{51AF102B-F7B3-D548-B189-E057F5112F9C}"/>
              </a:ext>
            </a:extLst>
          </p:cNvPr>
          <p:cNvSpPr txBox="1"/>
          <p:nvPr/>
        </p:nvSpPr>
        <p:spPr>
          <a:xfrm>
            <a:off x="257708" y="548204"/>
            <a:ext cx="8803165" cy="369332"/>
          </a:xfrm>
          <a:prstGeom prst="rect">
            <a:avLst/>
          </a:prstGeom>
          <a:noFill/>
        </p:spPr>
        <p:txBody>
          <a:bodyPr wrap="square" rtlCol="0" anchor="ctr">
            <a:spAutoFit/>
          </a:bodyPr>
          <a:lstStyle/>
          <a:p>
            <a:pPr marL="0" lvl="1"/>
            <a:r>
              <a:rPr lang="en-US" sz="1800" dirty="0">
                <a:latin typeface="Avenir Book" panose="02000503020000020003" pitchFamily="2" charset="0"/>
              </a:rPr>
              <a:t>Major investment in a property results in an increase in property taxes *</a:t>
            </a:r>
          </a:p>
        </p:txBody>
      </p:sp>
    </p:spTree>
    <p:extLst>
      <p:ext uri="{BB962C8B-B14F-4D97-AF65-F5344CB8AC3E}">
        <p14:creationId xmlns:p14="http://schemas.microsoft.com/office/powerpoint/2010/main" val="253985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F484F-EFA7-7C4D-8A98-9EF8516346F0}"/>
              </a:ext>
            </a:extLst>
          </p:cNvPr>
          <p:cNvSpPr>
            <a:spLocks noGrp="1"/>
          </p:cNvSpPr>
          <p:nvPr>
            <p:ph type="sldNum" sz="quarter" idx="11"/>
          </p:nvPr>
        </p:nvSpPr>
        <p:spPr/>
        <p:txBody>
          <a:bodyPr/>
          <a:lstStyle/>
          <a:p>
            <a:fld id="{5C2B414C-DA30-D944-BF2B-85DF198CBB14}" type="slidenum">
              <a:rPr lang="en-US" sz="1600" b="1" smtClean="0">
                <a:latin typeface="Calibri" panose="020F0502020204030204" pitchFamily="34" charset="0"/>
                <a:cs typeface="Calibri" panose="020F0502020204030204" pitchFamily="34" charset="0"/>
              </a:rPr>
              <a:pPr/>
              <a:t>5</a:t>
            </a:fld>
            <a:endParaRPr lang="en-US" sz="1600" b="1">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14BDE108-64D4-8D49-B710-2BED67D0CCCA}"/>
              </a:ext>
            </a:extLst>
          </p:cNvPr>
          <p:cNvGraphicFramePr>
            <a:graphicFrameLocks/>
          </p:cNvGraphicFramePr>
          <p:nvPr>
            <p:extLst>
              <p:ext uri="{D42A27DB-BD31-4B8C-83A1-F6EECF244321}">
                <p14:modId xmlns:p14="http://schemas.microsoft.com/office/powerpoint/2010/main" val="3715114628"/>
              </p:ext>
            </p:extLst>
          </p:nvPr>
        </p:nvGraphicFramePr>
        <p:xfrm>
          <a:off x="583301" y="1414947"/>
          <a:ext cx="3553239" cy="2777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35ED232-5B55-D445-8EBB-C84F03250DF8}"/>
              </a:ext>
            </a:extLst>
          </p:cNvPr>
          <p:cNvGraphicFramePr>
            <a:graphicFrameLocks/>
          </p:cNvGraphicFramePr>
          <p:nvPr>
            <p:extLst>
              <p:ext uri="{D42A27DB-BD31-4B8C-83A1-F6EECF244321}">
                <p14:modId xmlns:p14="http://schemas.microsoft.com/office/powerpoint/2010/main" val="1215913078"/>
              </p:ext>
            </p:extLst>
          </p:nvPr>
        </p:nvGraphicFramePr>
        <p:xfrm>
          <a:off x="515496" y="4984480"/>
          <a:ext cx="3553239" cy="27776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F61DC00A-A0B1-6D46-A337-4AF9E5CF079C}"/>
              </a:ext>
            </a:extLst>
          </p:cNvPr>
          <p:cNvGraphicFramePr>
            <a:graphicFrameLocks/>
          </p:cNvGraphicFramePr>
          <p:nvPr>
            <p:extLst>
              <p:ext uri="{D42A27DB-BD31-4B8C-83A1-F6EECF244321}">
                <p14:modId xmlns:p14="http://schemas.microsoft.com/office/powerpoint/2010/main" val="123323630"/>
              </p:ext>
            </p:extLst>
          </p:nvPr>
        </p:nvGraphicFramePr>
        <p:xfrm>
          <a:off x="5271025" y="1512593"/>
          <a:ext cx="3553239" cy="27776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B39744B5-623C-EF49-8982-D36EBD4DA676}"/>
              </a:ext>
            </a:extLst>
          </p:cNvPr>
          <p:cNvGraphicFramePr>
            <a:graphicFrameLocks/>
          </p:cNvGraphicFramePr>
          <p:nvPr>
            <p:extLst>
              <p:ext uri="{D42A27DB-BD31-4B8C-83A1-F6EECF244321}">
                <p14:modId xmlns:p14="http://schemas.microsoft.com/office/powerpoint/2010/main" val="2155270196"/>
              </p:ext>
            </p:extLst>
          </p:nvPr>
        </p:nvGraphicFramePr>
        <p:xfrm>
          <a:off x="5267314" y="4911237"/>
          <a:ext cx="3553239" cy="2777647"/>
        </p:xfrm>
        <a:graphic>
          <a:graphicData uri="http://schemas.openxmlformats.org/drawingml/2006/chart">
            <c:chart xmlns:c="http://schemas.openxmlformats.org/drawingml/2006/chart" xmlns:r="http://schemas.openxmlformats.org/officeDocument/2006/relationships" r:id="rId5"/>
          </a:graphicData>
        </a:graphic>
      </p:graphicFrame>
      <p:sp>
        <p:nvSpPr>
          <p:cNvPr id="9" name="Oval 8">
            <a:extLst>
              <a:ext uri="{FF2B5EF4-FFF2-40B4-BE49-F238E27FC236}">
                <a16:creationId xmlns:a16="http://schemas.microsoft.com/office/drawing/2014/main" id="{455ABB2A-DB2F-7643-809C-991929445278}"/>
              </a:ext>
            </a:extLst>
          </p:cNvPr>
          <p:cNvSpPr/>
          <p:nvPr/>
        </p:nvSpPr>
        <p:spPr>
          <a:xfrm rot="20729978">
            <a:off x="1145274" y="5801123"/>
            <a:ext cx="2293681" cy="7949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ED57DC"/>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84E8166-9035-7145-8236-098738132E21}"/>
              </a:ext>
            </a:extLst>
          </p:cNvPr>
          <p:cNvSpPr txBox="1"/>
          <p:nvPr/>
        </p:nvSpPr>
        <p:spPr>
          <a:xfrm>
            <a:off x="814521" y="5075741"/>
            <a:ext cx="2509517" cy="692497"/>
          </a:xfrm>
          <a:prstGeom prst="rect">
            <a:avLst/>
          </a:prstGeom>
          <a:noFill/>
        </p:spPr>
        <p:txBody>
          <a:bodyPr wrap="square" rtlCol="0">
            <a:spAutoFit/>
          </a:bodyPr>
          <a:lstStyle/>
          <a:p>
            <a:pPr algn="ctr"/>
            <a:r>
              <a:rPr lang="en-US" sz="1300" b="1" dirty="0">
                <a:solidFill>
                  <a:schemeClr val="accent4"/>
                </a:solidFill>
                <a:latin typeface="Calibri" panose="020F0502020204030204" pitchFamily="34" charset="0"/>
                <a:cs typeface="Calibri" panose="020F0502020204030204" pitchFamily="34" charset="0"/>
              </a:rPr>
              <a:t>Approved Abatement </a:t>
            </a:r>
          </a:p>
          <a:p>
            <a:pPr algn="ctr"/>
            <a:r>
              <a:rPr lang="en-US" sz="1300" b="1" dirty="0">
                <a:solidFill>
                  <a:schemeClr val="accent4"/>
                </a:solidFill>
                <a:latin typeface="Calibri" panose="020F0502020204030204" pitchFamily="34" charset="0"/>
                <a:cs typeface="Calibri" panose="020F0502020204030204" pitchFamily="34" charset="0"/>
              </a:rPr>
              <a:t>= </a:t>
            </a:r>
          </a:p>
          <a:p>
            <a:pPr algn="ctr"/>
            <a:r>
              <a:rPr lang="en-US" sz="1300" b="1" dirty="0">
                <a:solidFill>
                  <a:schemeClr val="accent4"/>
                </a:solidFill>
                <a:latin typeface="Calibri" panose="020F0502020204030204" pitchFamily="34" charset="0"/>
                <a:cs typeface="Calibri" panose="020F0502020204030204" pitchFamily="34" charset="0"/>
              </a:rPr>
              <a:t>Tax Savings Over Time</a:t>
            </a:r>
          </a:p>
        </p:txBody>
      </p:sp>
      <p:sp>
        <p:nvSpPr>
          <p:cNvPr id="12" name="TextBox 11">
            <a:extLst>
              <a:ext uri="{FF2B5EF4-FFF2-40B4-BE49-F238E27FC236}">
                <a16:creationId xmlns:a16="http://schemas.microsoft.com/office/drawing/2014/main" id="{A78614F1-00A0-B04D-914D-454EEAA4D0FE}"/>
              </a:ext>
            </a:extLst>
          </p:cNvPr>
          <p:cNvSpPr txBox="1"/>
          <p:nvPr/>
        </p:nvSpPr>
        <p:spPr>
          <a:xfrm>
            <a:off x="5619201" y="1606851"/>
            <a:ext cx="3133600" cy="523220"/>
          </a:xfrm>
          <a:prstGeom prst="rect">
            <a:avLst/>
          </a:prstGeom>
          <a:noFill/>
        </p:spPr>
        <p:txBody>
          <a:bodyPr wrap="square" rtlCol="0">
            <a:spAutoFit/>
          </a:bodyPr>
          <a:lstStyle/>
          <a:p>
            <a:pPr algn="ctr"/>
            <a:r>
              <a:rPr lang="en-US" sz="1400" b="1" dirty="0">
                <a:solidFill>
                  <a:schemeClr val="accent4"/>
                </a:solidFill>
                <a:latin typeface="Calibri" panose="020F0502020204030204" pitchFamily="34" charset="0"/>
                <a:cs typeface="Calibri" panose="020F0502020204030204" pitchFamily="34" charset="0"/>
              </a:rPr>
              <a:t>Est. Taxes Based Upon </a:t>
            </a:r>
          </a:p>
          <a:p>
            <a:pPr algn="ctr"/>
            <a:r>
              <a:rPr lang="en-US" sz="1400" b="1" dirty="0">
                <a:solidFill>
                  <a:schemeClr val="accent4"/>
                </a:solidFill>
                <a:latin typeface="Calibri" panose="020F0502020204030204" pitchFamily="34" charset="0"/>
                <a:cs typeface="Calibri" panose="020F0502020204030204" pitchFamily="34" charset="0"/>
              </a:rPr>
              <a:t>New Property Value = $200,000</a:t>
            </a:r>
          </a:p>
        </p:txBody>
      </p:sp>
      <p:sp>
        <p:nvSpPr>
          <p:cNvPr id="13" name="Right Bracket 12">
            <a:extLst>
              <a:ext uri="{FF2B5EF4-FFF2-40B4-BE49-F238E27FC236}">
                <a16:creationId xmlns:a16="http://schemas.microsoft.com/office/drawing/2014/main" id="{13EFA0F2-A8E1-D544-941E-E83C1F8ED59F}"/>
              </a:ext>
            </a:extLst>
          </p:cNvPr>
          <p:cNvSpPr/>
          <p:nvPr/>
        </p:nvSpPr>
        <p:spPr>
          <a:xfrm>
            <a:off x="8824264" y="1879503"/>
            <a:ext cx="123694" cy="1895971"/>
          </a:xfrm>
          <a:prstGeom prst="righ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rgbClr val="ED57DC"/>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B7EB626E-03C9-2F4A-AAF6-810B218CACAE}"/>
              </a:ext>
            </a:extLst>
          </p:cNvPr>
          <p:cNvSpPr/>
          <p:nvPr/>
        </p:nvSpPr>
        <p:spPr>
          <a:xfrm rot="20669175">
            <a:off x="5930814" y="5634023"/>
            <a:ext cx="3290128" cy="171225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ED57DC"/>
              </a:solidFill>
              <a:latin typeface="Calibri" panose="020F0502020204030204" pitchFamily="34" charset="0"/>
              <a:cs typeface="Calibri" panose="020F0502020204030204" pitchFamily="34" charset="0"/>
            </a:endParaRPr>
          </a:p>
        </p:txBody>
      </p:sp>
      <p:sp>
        <p:nvSpPr>
          <p:cNvPr id="16" name="Right Bracket 15">
            <a:extLst>
              <a:ext uri="{FF2B5EF4-FFF2-40B4-BE49-F238E27FC236}">
                <a16:creationId xmlns:a16="http://schemas.microsoft.com/office/drawing/2014/main" id="{C1D8B3A2-8D5B-DD45-AEBF-631CE74B7143}"/>
              </a:ext>
            </a:extLst>
          </p:cNvPr>
          <p:cNvSpPr/>
          <p:nvPr/>
        </p:nvSpPr>
        <p:spPr>
          <a:xfrm>
            <a:off x="4122792" y="3139537"/>
            <a:ext cx="63880" cy="496256"/>
          </a:xfrm>
          <a:prstGeom prst="rightBracket">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0CDCBF3-9FB5-C041-B3A6-A952A60D58CD}"/>
              </a:ext>
            </a:extLst>
          </p:cNvPr>
          <p:cNvSpPr txBox="1"/>
          <p:nvPr/>
        </p:nvSpPr>
        <p:spPr>
          <a:xfrm>
            <a:off x="971944" y="2188692"/>
            <a:ext cx="3360221" cy="523220"/>
          </a:xfrm>
          <a:prstGeom prst="rect">
            <a:avLst/>
          </a:prstGeom>
          <a:noFill/>
        </p:spPr>
        <p:txBody>
          <a:bodyPr wrap="square" rtlCol="0">
            <a:spAutoFit/>
          </a:bodyPr>
          <a:lstStyle/>
          <a:p>
            <a:pPr algn="ctr"/>
            <a:r>
              <a:rPr lang="en-US" sz="1400" b="1" dirty="0">
                <a:solidFill>
                  <a:schemeClr val="accent4"/>
                </a:solidFill>
                <a:latin typeface="Calibri" panose="020F0502020204030204" pitchFamily="34" charset="0"/>
                <a:cs typeface="Calibri" panose="020F0502020204030204" pitchFamily="34" charset="0"/>
              </a:rPr>
              <a:t>Taxes Based Upon </a:t>
            </a:r>
          </a:p>
          <a:p>
            <a:pPr algn="ctr"/>
            <a:r>
              <a:rPr lang="en-US" sz="1400" b="1" dirty="0">
                <a:solidFill>
                  <a:schemeClr val="accent4"/>
                </a:solidFill>
                <a:latin typeface="Calibri" panose="020F0502020204030204" pitchFamily="34" charset="0"/>
                <a:cs typeface="Calibri" panose="020F0502020204030204" pitchFamily="34" charset="0"/>
              </a:rPr>
              <a:t>Old Property Value = $50,000</a:t>
            </a:r>
          </a:p>
        </p:txBody>
      </p:sp>
      <p:sp>
        <p:nvSpPr>
          <p:cNvPr id="18" name="TextBox 17">
            <a:extLst>
              <a:ext uri="{FF2B5EF4-FFF2-40B4-BE49-F238E27FC236}">
                <a16:creationId xmlns:a16="http://schemas.microsoft.com/office/drawing/2014/main" id="{89F33D7A-4412-4D4E-935B-7F5C1318DF1E}"/>
              </a:ext>
            </a:extLst>
          </p:cNvPr>
          <p:cNvSpPr txBox="1"/>
          <p:nvPr/>
        </p:nvSpPr>
        <p:spPr>
          <a:xfrm>
            <a:off x="4991473" y="4909762"/>
            <a:ext cx="3236414" cy="738664"/>
          </a:xfrm>
          <a:prstGeom prst="rect">
            <a:avLst/>
          </a:prstGeom>
          <a:noFill/>
        </p:spPr>
        <p:txBody>
          <a:bodyPr wrap="square" rtlCol="0">
            <a:spAutoFit/>
          </a:bodyPr>
          <a:lstStyle/>
          <a:p>
            <a:pPr algn="ctr"/>
            <a:r>
              <a:rPr lang="en-US" sz="1400" b="1" dirty="0">
                <a:solidFill>
                  <a:schemeClr val="accent4"/>
                </a:solidFill>
                <a:latin typeface="Calibri" panose="020F0502020204030204" pitchFamily="34" charset="0"/>
                <a:cs typeface="Calibri" panose="020F0502020204030204" pitchFamily="34" charset="0"/>
              </a:rPr>
              <a:t>Old Tax Payment </a:t>
            </a:r>
          </a:p>
          <a:p>
            <a:pPr algn="ctr"/>
            <a:r>
              <a:rPr lang="en-US" sz="1400" b="1" dirty="0">
                <a:solidFill>
                  <a:schemeClr val="accent4"/>
                </a:solidFill>
                <a:latin typeface="Calibri" panose="020F0502020204030204" pitchFamily="34" charset="0"/>
                <a:cs typeface="Calibri" panose="020F0502020204030204" pitchFamily="34" charset="0"/>
              </a:rPr>
              <a:t>+ </a:t>
            </a:r>
          </a:p>
          <a:p>
            <a:pPr algn="ctr"/>
            <a:r>
              <a:rPr lang="en-US" sz="1400" b="1" dirty="0">
                <a:solidFill>
                  <a:schemeClr val="accent4"/>
                </a:solidFill>
                <a:latin typeface="Calibri" panose="020F0502020204030204" pitchFamily="34" charset="0"/>
                <a:cs typeface="Calibri" panose="020F0502020204030204" pitchFamily="34" charset="0"/>
              </a:rPr>
              <a:t>Slight INCREASE </a:t>
            </a:r>
          </a:p>
        </p:txBody>
      </p:sp>
      <p:cxnSp>
        <p:nvCxnSpPr>
          <p:cNvPr id="19" name="Straight Connector 18">
            <a:extLst>
              <a:ext uri="{FF2B5EF4-FFF2-40B4-BE49-F238E27FC236}">
                <a16:creationId xmlns:a16="http://schemas.microsoft.com/office/drawing/2014/main" id="{8B0976B6-D5C1-3C48-B4E9-97CCEDAA3B98}"/>
              </a:ext>
            </a:extLst>
          </p:cNvPr>
          <p:cNvCxnSpPr>
            <a:cxnSpLocks/>
          </p:cNvCxnSpPr>
          <p:nvPr/>
        </p:nvCxnSpPr>
        <p:spPr>
          <a:xfrm>
            <a:off x="4991473" y="773368"/>
            <a:ext cx="0" cy="674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4B2802-4DE2-6D44-A68C-71AFBDA9E559}"/>
              </a:ext>
            </a:extLst>
          </p:cNvPr>
          <p:cNvCxnSpPr>
            <a:cxnSpLocks/>
          </p:cNvCxnSpPr>
          <p:nvPr/>
        </p:nvCxnSpPr>
        <p:spPr>
          <a:xfrm flipH="1">
            <a:off x="471137" y="4180149"/>
            <a:ext cx="9059651" cy="366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9549A2-27AB-1443-A417-3FEB5056B9B8}"/>
              </a:ext>
            </a:extLst>
          </p:cNvPr>
          <p:cNvSpPr txBox="1"/>
          <p:nvPr/>
        </p:nvSpPr>
        <p:spPr>
          <a:xfrm>
            <a:off x="2196479" y="3790714"/>
            <a:ext cx="625032" cy="215444"/>
          </a:xfrm>
          <a:prstGeom prst="rect">
            <a:avLst/>
          </a:prstGeom>
          <a:noFill/>
        </p:spPr>
        <p:txBody>
          <a:bodyPr wrap="square" rtlCol="0">
            <a:spAutoFit/>
          </a:bodyPr>
          <a:lstStyle/>
          <a:p>
            <a:r>
              <a:rPr lang="en-US" sz="800" dirty="0">
                <a:latin typeface="+mj-lt"/>
                <a:cs typeface="Calibri" panose="020F0502020204030204" pitchFamily="34" charset="0"/>
              </a:rPr>
              <a:t>Year</a:t>
            </a:r>
          </a:p>
        </p:txBody>
      </p:sp>
      <p:sp>
        <p:nvSpPr>
          <p:cNvPr id="22" name="TextBox 21">
            <a:extLst>
              <a:ext uri="{FF2B5EF4-FFF2-40B4-BE49-F238E27FC236}">
                <a16:creationId xmlns:a16="http://schemas.microsoft.com/office/drawing/2014/main" id="{67FD2B74-8846-6240-BA4C-8D58284721B8}"/>
              </a:ext>
            </a:extLst>
          </p:cNvPr>
          <p:cNvSpPr txBox="1"/>
          <p:nvPr/>
        </p:nvSpPr>
        <p:spPr>
          <a:xfrm>
            <a:off x="7263362" y="7354870"/>
            <a:ext cx="625032" cy="215444"/>
          </a:xfrm>
          <a:prstGeom prst="rect">
            <a:avLst/>
          </a:prstGeom>
          <a:noFill/>
        </p:spPr>
        <p:txBody>
          <a:bodyPr wrap="square" rtlCol="0">
            <a:spAutoFit/>
          </a:bodyPr>
          <a:lstStyle/>
          <a:p>
            <a:r>
              <a:rPr lang="en-US" sz="800" dirty="0">
                <a:latin typeface="+mj-lt"/>
                <a:cs typeface="Calibri" panose="020F0502020204030204" pitchFamily="34" charset="0"/>
              </a:rPr>
              <a:t>Year</a:t>
            </a:r>
          </a:p>
        </p:txBody>
      </p:sp>
      <p:sp>
        <p:nvSpPr>
          <p:cNvPr id="23" name="TextBox 22">
            <a:extLst>
              <a:ext uri="{FF2B5EF4-FFF2-40B4-BE49-F238E27FC236}">
                <a16:creationId xmlns:a16="http://schemas.microsoft.com/office/drawing/2014/main" id="{39CEFC0E-6712-584F-B8A8-F4380A01FAEB}"/>
              </a:ext>
            </a:extLst>
          </p:cNvPr>
          <p:cNvSpPr txBox="1"/>
          <p:nvPr/>
        </p:nvSpPr>
        <p:spPr>
          <a:xfrm>
            <a:off x="2157443" y="7410109"/>
            <a:ext cx="625032" cy="215444"/>
          </a:xfrm>
          <a:prstGeom prst="rect">
            <a:avLst/>
          </a:prstGeom>
          <a:noFill/>
        </p:spPr>
        <p:txBody>
          <a:bodyPr wrap="square" rtlCol="0">
            <a:spAutoFit/>
          </a:bodyPr>
          <a:lstStyle/>
          <a:p>
            <a:r>
              <a:rPr lang="en-US" sz="800" dirty="0">
                <a:latin typeface="+mj-lt"/>
                <a:cs typeface="Calibri" panose="020F0502020204030204" pitchFamily="34" charset="0"/>
              </a:rPr>
              <a:t>Year</a:t>
            </a:r>
          </a:p>
        </p:txBody>
      </p:sp>
      <p:sp>
        <p:nvSpPr>
          <p:cNvPr id="24" name="TextBox 23">
            <a:extLst>
              <a:ext uri="{FF2B5EF4-FFF2-40B4-BE49-F238E27FC236}">
                <a16:creationId xmlns:a16="http://schemas.microsoft.com/office/drawing/2014/main" id="{97E064E4-51C8-B140-B329-811AD0E18166}"/>
              </a:ext>
            </a:extLst>
          </p:cNvPr>
          <p:cNvSpPr txBox="1"/>
          <p:nvPr/>
        </p:nvSpPr>
        <p:spPr>
          <a:xfrm>
            <a:off x="7043933" y="3917555"/>
            <a:ext cx="625032" cy="215444"/>
          </a:xfrm>
          <a:prstGeom prst="rect">
            <a:avLst/>
          </a:prstGeom>
          <a:noFill/>
        </p:spPr>
        <p:txBody>
          <a:bodyPr wrap="square" rtlCol="0">
            <a:spAutoFit/>
          </a:bodyPr>
          <a:lstStyle/>
          <a:p>
            <a:r>
              <a:rPr lang="en-US" sz="800" dirty="0">
                <a:latin typeface="+mj-lt"/>
                <a:cs typeface="Calibri" panose="020F0502020204030204" pitchFamily="34" charset="0"/>
              </a:rPr>
              <a:t>Year</a:t>
            </a:r>
          </a:p>
        </p:txBody>
      </p:sp>
      <p:sp>
        <p:nvSpPr>
          <p:cNvPr id="28" name="TextBox 27">
            <a:extLst>
              <a:ext uri="{FF2B5EF4-FFF2-40B4-BE49-F238E27FC236}">
                <a16:creationId xmlns:a16="http://schemas.microsoft.com/office/drawing/2014/main" id="{93FD3A7F-66AB-ED40-8B0A-AE7DA69DC4C1}"/>
              </a:ext>
            </a:extLst>
          </p:cNvPr>
          <p:cNvSpPr txBox="1"/>
          <p:nvPr/>
        </p:nvSpPr>
        <p:spPr>
          <a:xfrm>
            <a:off x="515496" y="943743"/>
            <a:ext cx="4117158" cy="523220"/>
          </a:xfrm>
          <a:prstGeom prst="rect">
            <a:avLst/>
          </a:prstGeom>
          <a:solidFill>
            <a:srgbClr val="003B48"/>
          </a:solidFill>
          <a:ln>
            <a:noFill/>
          </a:ln>
        </p:spPr>
        <p:txBody>
          <a:bodyPr wrap="square" rtlCol="0">
            <a:spAutoFit/>
          </a:bodyPr>
          <a:lstStyle/>
          <a:p>
            <a:pPr algn="ctr"/>
            <a:r>
              <a:rPr lang="en-US" sz="1400" b="1" u="sng" dirty="0">
                <a:solidFill>
                  <a:srgbClr val="FFCC66"/>
                </a:solidFill>
              </a:rPr>
              <a:t>Old</a:t>
            </a:r>
            <a:r>
              <a:rPr lang="en-US" sz="1400" b="1" dirty="0">
                <a:solidFill>
                  <a:srgbClr val="FFCC66"/>
                </a:solidFill>
              </a:rPr>
              <a:t> Tax Payment </a:t>
            </a:r>
            <a:endParaRPr lang="en-US" sz="1400" b="1" dirty="0">
              <a:solidFill>
                <a:schemeClr val="bg1"/>
              </a:solidFill>
            </a:endParaRPr>
          </a:p>
          <a:p>
            <a:pPr algn="ctr"/>
            <a:r>
              <a:rPr lang="en-US" sz="1400" dirty="0">
                <a:solidFill>
                  <a:schemeClr val="bg1"/>
                </a:solidFill>
              </a:rPr>
              <a:t>(Before Construction)</a:t>
            </a:r>
          </a:p>
        </p:txBody>
      </p:sp>
      <p:sp>
        <p:nvSpPr>
          <p:cNvPr id="29" name="TextBox 28">
            <a:extLst>
              <a:ext uri="{FF2B5EF4-FFF2-40B4-BE49-F238E27FC236}">
                <a16:creationId xmlns:a16="http://schemas.microsoft.com/office/drawing/2014/main" id="{9E3DA230-2624-CA47-98F5-43E31EEAA3C8}"/>
              </a:ext>
            </a:extLst>
          </p:cNvPr>
          <p:cNvSpPr txBox="1"/>
          <p:nvPr/>
        </p:nvSpPr>
        <p:spPr>
          <a:xfrm>
            <a:off x="5267314" y="4375947"/>
            <a:ext cx="4243497" cy="523220"/>
          </a:xfrm>
          <a:prstGeom prst="rect">
            <a:avLst/>
          </a:prstGeom>
          <a:solidFill>
            <a:srgbClr val="003B48"/>
          </a:solidFill>
          <a:ln>
            <a:noFill/>
          </a:ln>
        </p:spPr>
        <p:txBody>
          <a:bodyPr wrap="square" rtlCol="0">
            <a:spAutoFit/>
          </a:bodyPr>
          <a:lstStyle/>
          <a:p>
            <a:pPr algn="ctr"/>
            <a:r>
              <a:rPr lang="en-US" sz="1400" b="1" u="sng" dirty="0">
                <a:solidFill>
                  <a:srgbClr val="FFCC66"/>
                </a:solidFill>
              </a:rPr>
              <a:t>New</a:t>
            </a:r>
            <a:r>
              <a:rPr lang="en-US" sz="1400" b="1" dirty="0">
                <a:solidFill>
                  <a:srgbClr val="FFCC66"/>
                </a:solidFill>
              </a:rPr>
              <a:t> Tax Payment </a:t>
            </a:r>
            <a:r>
              <a:rPr lang="en-US" sz="1400" b="1" dirty="0">
                <a:solidFill>
                  <a:schemeClr val="bg1"/>
                </a:solidFill>
              </a:rPr>
              <a:t>| with Abatement</a:t>
            </a:r>
          </a:p>
          <a:p>
            <a:pPr algn="ctr"/>
            <a:r>
              <a:rPr lang="en-US" sz="1400" dirty="0">
                <a:solidFill>
                  <a:schemeClr val="bg1"/>
                </a:solidFill>
              </a:rPr>
              <a:t>(12 Year Term +)</a:t>
            </a:r>
          </a:p>
        </p:txBody>
      </p:sp>
      <p:sp>
        <p:nvSpPr>
          <p:cNvPr id="30" name="TextBox 29">
            <a:extLst>
              <a:ext uri="{FF2B5EF4-FFF2-40B4-BE49-F238E27FC236}">
                <a16:creationId xmlns:a16="http://schemas.microsoft.com/office/drawing/2014/main" id="{E816FAB8-90D8-954A-BB98-4AB5894CBBA4}"/>
              </a:ext>
            </a:extLst>
          </p:cNvPr>
          <p:cNvSpPr txBox="1"/>
          <p:nvPr/>
        </p:nvSpPr>
        <p:spPr>
          <a:xfrm>
            <a:off x="515496" y="4371711"/>
            <a:ext cx="4155433" cy="523220"/>
          </a:xfrm>
          <a:prstGeom prst="rect">
            <a:avLst/>
          </a:prstGeom>
          <a:solidFill>
            <a:srgbClr val="003B48"/>
          </a:solidFill>
          <a:ln>
            <a:noFill/>
          </a:ln>
        </p:spPr>
        <p:txBody>
          <a:bodyPr wrap="square" rtlCol="0">
            <a:spAutoFit/>
          </a:bodyPr>
          <a:lstStyle/>
          <a:p>
            <a:pPr algn="ctr"/>
            <a:r>
              <a:rPr lang="en-US" sz="1400" b="1" dirty="0">
                <a:solidFill>
                  <a:schemeClr val="bg1"/>
                </a:solidFill>
              </a:rPr>
              <a:t>Abated Tax Amount (</a:t>
            </a:r>
            <a:r>
              <a:rPr lang="en-US" sz="1400" b="1" u="sng" dirty="0">
                <a:solidFill>
                  <a:srgbClr val="FFCC66"/>
                </a:solidFill>
              </a:rPr>
              <a:t>SAVINGS</a:t>
            </a:r>
            <a:r>
              <a:rPr lang="en-US" sz="1400" b="1" dirty="0">
                <a:solidFill>
                  <a:schemeClr val="bg1"/>
                </a:solidFill>
              </a:rPr>
              <a:t>)</a:t>
            </a:r>
          </a:p>
          <a:p>
            <a:pPr algn="ctr"/>
            <a:r>
              <a:rPr lang="en-US" sz="1400" dirty="0">
                <a:solidFill>
                  <a:schemeClr val="bg1"/>
                </a:solidFill>
              </a:rPr>
              <a:t>Over 12 Year Term</a:t>
            </a:r>
          </a:p>
        </p:txBody>
      </p:sp>
      <p:sp>
        <p:nvSpPr>
          <p:cNvPr id="31" name="TextBox 30">
            <a:extLst>
              <a:ext uri="{FF2B5EF4-FFF2-40B4-BE49-F238E27FC236}">
                <a16:creationId xmlns:a16="http://schemas.microsoft.com/office/drawing/2014/main" id="{5AAA4370-42A9-914B-979E-C0E0FD09B64E}"/>
              </a:ext>
            </a:extLst>
          </p:cNvPr>
          <p:cNvSpPr txBox="1"/>
          <p:nvPr/>
        </p:nvSpPr>
        <p:spPr>
          <a:xfrm>
            <a:off x="5241334" y="945770"/>
            <a:ext cx="4355418" cy="523220"/>
          </a:xfrm>
          <a:prstGeom prst="rect">
            <a:avLst/>
          </a:prstGeom>
          <a:solidFill>
            <a:srgbClr val="003B48"/>
          </a:solidFill>
          <a:ln>
            <a:noFill/>
          </a:ln>
        </p:spPr>
        <p:txBody>
          <a:bodyPr wrap="square" rtlCol="0">
            <a:spAutoFit/>
          </a:bodyPr>
          <a:lstStyle/>
          <a:p>
            <a:pPr algn="ctr"/>
            <a:r>
              <a:rPr lang="en-US" sz="1400" b="1" u="sng" dirty="0">
                <a:solidFill>
                  <a:srgbClr val="FFCC66"/>
                </a:solidFill>
              </a:rPr>
              <a:t>Est. Future</a:t>
            </a:r>
            <a:r>
              <a:rPr lang="en-US" sz="1400" b="1" dirty="0">
                <a:solidFill>
                  <a:srgbClr val="FFCC66"/>
                </a:solidFill>
              </a:rPr>
              <a:t> Taxes </a:t>
            </a:r>
            <a:r>
              <a:rPr lang="en-US" sz="1400" b="1" dirty="0">
                <a:solidFill>
                  <a:schemeClr val="bg1"/>
                </a:solidFill>
              </a:rPr>
              <a:t>| Based Upon </a:t>
            </a:r>
            <a:r>
              <a:rPr lang="en-US" sz="1400" b="1" u="sng" dirty="0">
                <a:solidFill>
                  <a:schemeClr val="bg1"/>
                </a:solidFill>
              </a:rPr>
              <a:t>Improved Value</a:t>
            </a:r>
          </a:p>
          <a:p>
            <a:pPr algn="ctr"/>
            <a:r>
              <a:rPr lang="en-US" sz="1400" dirty="0">
                <a:solidFill>
                  <a:schemeClr val="bg1"/>
                </a:solidFill>
              </a:rPr>
              <a:t>(After Construction)</a:t>
            </a:r>
          </a:p>
        </p:txBody>
      </p:sp>
      <p:sp>
        <p:nvSpPr>
          <p:cNvPr id="32" name="Title 2">
            <a:extLst>
              <a:ext uri="{FF2B5EF4-FFF2-40B4-BE49-F238E27FC236}">
                <a16:creationId xmlns:a16="http://schemas.microsoft.com/office/drawing/2014/main" id="{A67B9BFB-F53D-E84C-9503-FCB24B55D0DF}"/>
              </a:ext>
            </a:extLst>
          </p:cNvPr>
          <p:cNvSpPr txBox="1">
            <a:spLocks/>
          </p:cNvSpPr>
          <p:nvPr/>
        </p:nvSpPr>
        <p:spPr>
          <a:xfrm>
            <a:off x="461648" y="148712"/>
            <a:ext cx="7612333" cy="1068899"/>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2800" dirty="0">
                <a:solidFill>
                  <a:srgbClr val="003B48"/>
                </a:solidFill>
              </a:rPr>
              <a:t>HOW DO ABATEMENTS WORK?</a:t>
            </a:r>
          </a:p>
        </p:txBody>
      </p:sp>
      <p:cxnSp>
        <p:nvCxnSpPr>
          <p:cNvPr id="35" name="Straight Arrow Connector 34">
            <a:extLst>
              <a:ext uri="{FF2B5EF4-FFF2-40B4-BE49-F238E27FC236}">
                <a16:creationId xmlns:a16="http://schemas.microsoft.com/office/drawing/2014/main" id="{351E3B72-E94E-8543-B221-2AD3DD13A827}"/>
              </a:ext>
            </a:extLst>
          </p:cNvPr>
          <p:cNvCxnSpPr>
            <a:cxnSpLocks/>
          </p:cNvCxnSpPr>
          <p:nvPr/>
        </p:nvCxnSpPr>
        <p:spPr>
          <a:xfrm flipH="1">
            <a:off x="7334577" y="4946763"/>
            <a:ext cx="739404" cy="324480"/>
          </a:xfrm>
          <a:prstGeom prst="straightConnector1">
            <a:avLst/>
          </a:prstGeom>
          <a:ln w="9525">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626F8AC-D70B-0648-B4E9-3367CAEA5904}"/>
              </a:ext>
            </a:extLst>
          </p:cNvPr>
          <p:cNvCxnSpPr>
            <a:cxnSpLocks/>
          </p:cNvCxnSpPr>
          <p:nvPr/>
        </p:nvCxnSpPr>
        <p:spPr>
          <a:xfrm>
            <a:off x="3686175" y="1512593"/>
            <a:ext cx="428771" cy="1513638"/>
          </a:xfrm>
          <a:prstGeom prst="straightConnector1">
            <a:avLst/>
          </a:prstGeom>
          <a:ln>
            <a:solidFill>
              <a:schemeClr val="accent4"/>
            </a:solidFill>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3B850489-1CB6-E54D-A858-1CD860F96536}"/>
              </a:ext>
            </a:extLst>
          </p:cNvPr>
          <p:cNvCxnSpPr>
            <a:cxnSpLocks/>
          </p:cNvCxnSpPr>
          <p:nvPr/>
        </p:nvCxnSpPr>
        <p:spPr>
          <a:xfrm>
            <a:off x="8818399" y="1553602"/>
            <a:ext cx="67712" cy="228801"/>
          </a:xfrm>
          <a:prstGeom prst="straightConnector1">
            <a:avLst/>
          </a:prstGeom>
          <a:ln>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3EE1A4FA-5C10-1945-B553-F1E913D88982}"/>
              </a:ext>
            </a:extLst>
          </p:cNvPr>
          <p:cNvSpPr txBox="1"/>
          <p:nvPr/>
        </p:nvSpPr>
        <p:spPr>
          <a:xfrm>
            <a:off x="1024232" y="6049676"/>
            <a:ext cx="2509517" cy="307777"/>
          </a:xfrm>
          <a:prstGeom prst="rect">
            <a:avLst/>
          </a:prstGeom>
          <a:noFill/>
        </p:spPr>
        <p:txBody>
          <a:bodyPr wrap="square" rtlCol="0">
            <a:spAutoFit/>
          </a:bodyPr>
          <a:lstStyle/>
          <a:p>
            <a:pPr algn="ctr"/>
            <a:r>
              <a:rPr lang="en-US" sz="1400" b="1" dirty="0">
                <a:solidFill>
                  <a:schemeClr val="accent4"/>
                </a:solidFill>
                <a:latin typeface="Calibri" panose="020F0502020204030204" pitchFamily="34" charset="0"/>
                <a:cs typeface="Calibri" panose="020F0502020204030204" pitchFamily="34" charset="0"/>
              </a:rPr>
              <a:t>ABATEMENT</a:t>
            </a:r>
          </a:p>
        </p:txBody>
      </p:sp>
      <p:sp>
        <p:nvSpPr>
          <p:cNvPr id="58" name="TextBox 57">
            <a:extLst>
              <a:ext uri="{FF2B5EF4-FFF2-40B4-BE49-F238E27FC236}">
                <a16:creationId xmlns:a16="http://schemas.microsoft.com/office/drawing/2014/main" id="{B6F998C9-F13F-BA47-9F3F-C311308A4500}"/>
              </a:ext>
            </a:extLst>
          </p:cNvPr>
          <p:cNvSpPr txBox="1"/>
          <p:nvPr/>
        </p:nvSpPr>
        <p:spPr>
          <a:xfrm>
            <a:off x="8843957" y="2447336"/>
            <a:ext cx="1028913" cy="646331"/>
          </a:xfrm>
          <a:prstGeom prst="rect">
            <a:avLst/>
          </a:prstGeom>
          <a:noFill/>
        </p:spPr>
        <p:txBody>
          <a:bodyPr wrap="square" rtlCol="0">
            <a:spAutoFit/>
          </a:bodyPr>
          <a:lstStyle/>
          <a:p>
            <a:pPr algn="ctr"/>
            <a:r>
              <a:rPr lang="en-US" sz="1200" b="1" dirty="0">
                <a:solidFill>
                  <a:schemeClr val="accent4"/>
                </a:solidFill>
                <a:latin typeface="Calibri" panose="020F0502020204030204" pitchFamily="34" charset="0"/>
                <a:cs typeface="Calibri" panose="020F0502020204030204" pitchFamily="34" charset="0"/>
              </a:rPr>
              <a:t>No Abatement Applied</a:t>
            </a:r>
          </a:p>
        </p:txBody>
      </p:sp>
    </p:spTree>
    <p:extLst>
      <p:ext uri="{BB962C8B-B14F-4D97-AF65-F5344CB8AC3E}">
        <p14:creationId xmlns:p14="http://schemas.microsoft.com/office/powerpoint/2010/main" val="409960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7C8BD-6812-48F7-8DC9-7F7232BA42EF}"/>
              </a:ext>
            </a:extLst>
          </p:cNvPr>
          <p:cNvSpPr>
            <a:spLocks noGrp="1"/>
          </p:cNvSpPr>
          <p:nvPr>
            <p:ph type="sldNum" sz="quarter" idx="11"/>
          </p:nvPr>
        </p:nvSpPr>
        <p:spPr/>
        <p:txBody>
          <a:bodyPr/>
          <a:lstStyle/>
          <a:p>
            <a:fld id="{5C2B414C-DA30-D944-BF2B-85DF198CBB14}" type="slidenum">
              <a:rPr lang="en-US" smtClean="0"/>
              <a:pPr/>
              <a:t>6</a:t>
            </a:fld>
            <a:endParaRPr lang="en-US"/>
          </a:p>
        </p:txBody>
      </p:sp>
      <p:sp>
        <p:nvSpPr>
          <p:cNvPr id="21" name="Title 2">
            <a:extLst>
              <a:ext uri="{FF2B5EF4-FFF2-40B4-BE49-F238E27FC236}">
                <a16:creationId xmlns:a16="http://schemas.microsoft.com/office/drawing/2014/main" id="{2B825ACA-5877-DC4B-8A26-981C72BD72DB}"/>
              </a:ext>
            </a:extLst>
          </p:cNvPr>
          <p:cNvSpPr txBox="1">
            <a:spLocks/>
          </p:cNvSpPr>
          <p:nvPr/>
        </p:nvSpPr>
        <p:spPr>
          <a:xfrm>
            <a:off x="453982" y="208372"/>
            <a:ext cx="9150435" cy="1068899"/>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003B48"/>
                </a:solidFill>
              </a:rPr>
              <a:t>WHY ARE ABATEMENTS NEEDED?</a:t>
            </a:r>
          </a:p>
        </p:txBody>
      </p:sp>
      <p:sp>
        <p:nvSpPr>
          <p:cNvPr id="5" name="TextBox 4">
            <a:extLst>
              <a:ext uri="{FF2B5EF4-FFF2-40B4-BE49-F238E27FC236}">
                <a16:creationId xmlns:a16="http://schemas.microsoft.com/office/drawing/2014/main" id="{FCA84A71-6908-4FBD-870E-427DCB459E1B}"/>
              </a:ext>
            </a:extLst>
          </p:cNvPr>
          <p:cNvSpPr txBox="1"/>
          <p:nvPr/>
        </p:nvSpPr>
        <p:spPr>
          <a:xfrm>
            <a:off x="713694" y="2356025"/>
            <a:ext cx="3977573" cy="5404902"/>
          </a:xfrm>
          <a:prstGeom prst="round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Wingdings" pitchFamily="2" charset="2"/>
              <a:buChar char="ü"/>
            </a:pPr>
            <a:r>
              <a:rPr lang="en-US" sz="2000" dirty="0">
                <a:solidFill>
                  <a:srgbClr val="003B48"/>
                </a:solidFill>
              </a:rPr>
              <a:t>Abatements partially reduce taxes and reduce a business’ expenses for a period time</a:t>
            </a:r>
          </a:p>
          <a:p>
            <a:pPr marL="342900" indent="-342900">
              <a:buFont typeface="Wingdings" pitchFamily="2" charset="2"/>
              <a:buChar char="ü"/>
            </a:pPr>
            <a:endParaRPr lang="en-US" sz="2000" dirty="0">
              <a:solidFill>
                <a:srgbClr val="003B48"/>
              </a:solidFill>
            </a:endParaRPr>
          </a:p>
          <a:p>
            <a:pPr marL="342900" indent="-342900">
              <a:buFont typeface="Wingdings" pitchFamily="2" charset="2"/>
              <a:buChar char="ü"/>
            </a:pPr>
            <a:r>
              <a:rPr lang="en-US" sz="2000" dirty="0">
                <a:solidFill>
                  <a:srgbClr val="003B48"/>
                </a:solidFill>
              </a:rPr>
              <a:t>Reduced expenses allow the business to offer affordable rents, provide increased wages and pay on their loan (funding the new investment)</a:t>
            </a:r>
          </a:p>
          <a:p>
            <a:pPr marL="342900" indent="-342900">
              <a:buFont typeface="Wingdings" pitchFamily="2" charset="2"/>
              <a:buChar char="ü"/>
            </a:pPr>
            <a:endParaRPr lang="en-US" sz="2000" dirty="0">
              <a:solidFill>
                <a:srgbClr val="003B48"/>
              </a:solidFill>
            </a:endParaRPr>
          </a:p>
          <a:p>
            <a:pPr marL="342900" indent="-342900">
              <a:buFont typeface="Wingdings" pitchFamily="2" charset="2"/>
              <a:buChar char="ü"/>
            </a:pPr>
            <a:r>
              <a:rPr lang="en-US" sz="2000" dirty="0">
                <a:solidFill>
                  <a:srgbClr val="003B48"/>
                </a:solidFill>
              </a:rPr>
              <a:t>Detroit is competing against properties in other communities where taxes are lower</a:t>
            </a:r>
          </a:p>
        </p:txBody>
      </p:sp>
      <p:sp>
        <p:nvSpPr>
          <p:cNvPr id="3" name="Down Arrow Callout 2">
            <a:extLst>
              <a:ext uri="{FF2B5EF4-FFF2-40B4-BE49-F238E27FC236}">
                <a16:creationId xmlns:a16="http://schemas.microsoft.com/office/drawing/2014/main" id="{89796EF1-0FE9-1A4F-80A1-A444E00F33EC}"/>
              </a:ext>
            </a:extLst>
          </p:cNvPr>
          <p:cNvSpPr/>
          <p:nvPr/>
        </p:nvSpPr>
        <p:spPr>
          <a:xfrm>
            <a:off x="5367134" y="1134337"/>
            <a:ext cx="4229723" cy="1231113"/>
          </a:xfrm>
          <a:prstGeom prst="downArrow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The City can use incentives to secure Community Benefits </a:t>
            </a:r>
          </a:p>
        </p:txBody>
      </p:sp>
      <p:sp>
        <p:nvSpPr>
          <p:cNvPr id="8" name="Down Arrow Callout 7">
            <a:extLst>
              <a:ext uri="{FF2B5EF4-FFF2-40B4-BE49-F238E27FC236}">
                <a16:creationId xmlns:a16="http://schemas.microsoft.com/office/drawing/2014/main" id="{30A506DB-EA5A-9940-BCDB-F15B3062E85C}"/>
              </a:ext>
            </a:extLst>
          </p:cNvPr>
          <p:cNvSpPr/>
          <p:nvPr/>
        </p:nvSpPr>
        <p:spPr>
          <a:xfrm>
            <a:off x="544729" y="1124911"/>
            <a:ext cx="4315504" cy="1231114"/>
          </a:xfrm>
          <a:prstGeom prst="downArrowCallout">
            <a:avLst>
              <a:gd name="adj1" fmla="val 25000"/>
              <a:gd name="adj2" fmla="val 25000"/>
              <a:gd name="adj3" fmla="val 25000"/>
              <a:gd name="adj4" fmla="val 6497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Abatements help reduce the high </a:t>
            </a:r>
          </a:p>
          <a:p>
            <a:pPr algn="ctr"/>
            <a:r>
              <a:rPr lang="en-US" sz="2000" b="1" dirty="0"/>
              <a:t>cost of investment</a:t>
            </a:r>
          </a:p>
        </p:txBody>
      </p:sp>
      <p:sp>
        <p:nvSpPr>
          <p:cNvPr id="9" name="TextBox 8">
            <a:extLst>
              <a:ext uri="{FF2B5EF4-FFF2-40B4-BE49-F238E27FC236}">
                <a16:creationId xmlns:a16="http://schemas.microsoft.com/office/drawing/2014/main" id="{B63B2410-47D6-504A-AA39-1D3A7BD0E98F}"/>
              </a:ext>
            </a:extLst>
          </p:cNvPr>
          <p:cNvSpPr txBox="1"/>
          <p:nvPr/>
        </p:nvSpPr>
        <p:spPr>
          <a:xfrm>
            <a:off x="5367134" y="3556148"/>
            <a:ext cx="4229723" cy="646986"/>
          </a:xfrm>
          <a:prstGeom prst="roundRect">
            <a:avLst/>
          </a:prstGeom>
          <a:solidFill>
            <a:srgbClr val="003B48"/>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dirty="0">
                <a:solidFill>
                  <a:srgbClr val="FFCC66"/>
                </a:solidFill>
              </a:rPr>
              <a:t>Job Creation + Employment </a:t>
            </a:r>
          </a:p>
          <a:p>
            <a:pPr algn="ctr"/>
            <a:r>
              <a:rPr lang="en-US" sz="1600" dirty="0">
                <a:solidFill>
                  <a:srgbClr val="FFCC66"/>
                </a:solidFill>
              </a:rPr>
              <a:t>for Detroiters</a:t>
            </a:r>
          </a:p>
        </p:txBody>
      </p:sp>
      <p:sp>
        <p:nvSpPr>
          <p:cNvPr id="10" name="TextBox 9">
            <a:extLst>
              <a:ext uri="{FF2B5EF4-FFF2-40B4-BE49-F238E27FC236}">
                <a16:creationId xmlns:a16="http://schemas.microsoft.com/office/drawing/2014/main" id="{DB179A98-05A0-7643-A4F3-186A40E53AA5}"/>
              </a:ext>
            </a:extLst>
          </p:cNvPr>
          <p:cNvSpPr txBox="1"/>
          <p:nvPr/>
        </p:nvSpPr>
        <p:spPr>
          <a:xfrm>
            <a:off x="5367134" y="6494156"/>
            <a:ext cx="4229723" cy="646986"/>
          </a:xfrm>
          <a:prstGeom prst="roundRect">
            <a:avLst/>
          </a:prstGeom>
          <a:solidFill>
            <a:srgbClr val="003B48"/>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dirty="0">
                <a:solidFill>
                  <a:srgbClr val="FFCC66"/>
                </a:solidFill>
              </a:rPr>
              <a:t>Affordable </a:t>
            </a:r>
          </a:p>
          <a:p>
            <a:pPr algn="ctr"/>
            <a:r>
              <a:rPr lang="en-US" sz="1600" dirty="0">
                <a:solidFill>
                  <a:srgbClr val="FFCC66"/>
                </a:solidFill>
              </a:rPr>
              <a:t>Homeownership</a:t>
            </a:r>
          </a:p>
        </p:txBody>
      </p:sp>
      <p:sp>
        <p:nvSpPr>
          <p:cNvPr id="11" name="TextBox 10">
            <a:extLst>
              <a:ext uri="{FF2B5EF4-FFF2-40B4-BE49-F238E27FC236}">
                <a16:creationId xmlns:a16="http://schemas.microsoft.com/office/drawing/2014/main" id="{E54C12E9-43F8-3040-99D9-7301EB608454}"/>
              </a:ext>
            </a:extLst>
          </p:cNvPr>
          <p:cNvSpPr txBox="1"/>
          <p:nvPr/>
        </p:nvSpPr>
        <p:spPr>
          <a:xfrm>
            <a:off x="5367134" y="4519674"/>
            <a:ext cx="4229723" cy="646986"/>
          </a:xfrm>
          <a:prstGeom prst="roundRect">
            <a:avLst/>
          </a:prstGeom>
          <a:solidFill>
            <a:srgbClr val="003B48"/>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dirty="0">
                <a:solidFill>
                  <a:srgbClr val="FFCC66"/>
                </a:solidFill>
              </a:rPr>
              <a:t>Affordable </a:t>
            </a:r>
          </a:p>
          <a:p>
            <a:pPr algn="ctr"/>
            <a:r>
              <a:rPr lang="en-US" sz="1600" dirty="0">
                <a:solidFill>
                  <a:srgbClr val="FFCC66"/>
                </a:solidFill>
              </a:rPr>
              <a:t>Rental Housing</a:t>
            </a:r>
          </a:p>
        </p:txBody>
      </p:sp>
      <p:sp>
        <p:nvSpPr>
          <p:cNvPr id="12" name="TextBox 11">
            <a:extLst>
              <a:ext uri="{FF2B5EF4-FFF2-40B4-BE49-F238E27FC236}">
                <a16:creationId xmlns:a16="http://schemas.microsoft.com/office/drawing/2014/main" id="{9CD98220-3359-C545-A18D-388D88FD1329}"/>
              </a:ext>
            </a:extLst>
          </p:cNvPr>
          <p:cNvSpPr txBox="1"/>
          <p:nvPr/>
        </p:nvSpPr>
        <p:spPr>
          <a:xfrm>
            <a:off x="5367134" y="5506915"/>
            <a:ext cx="4229723" cy="646986"/>
          </a:xfrm>
          <a:prstGeom prst="roundRect">
            <a:avLst/>
          </a:prstGeom>
          <a:solidFill>
            <a:srgbClr val="003B48"/>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dirty="0">
                <a:solidFill>
                  <a:srgbClr val="FFCC66"/>
                </a:solidFill>
              </a:rPr>
              <a:t>New </a:t>
            </a:r>
          </a:p>
          <a:p>
            <a:pPr algn="ctr"/>
            <a:r>
              <a:rPr lang="en-US" sz="1600" dirty="0">
                <a:solidFill>
                  <a:srgbClr val="FFCC66"/>
                </a:solidFill>
              </a:rPr>
              <a:t>Retail Space</a:t>
            </a:r>
          </a:p>
        </p:txBody>
      </p:sp>
      <p:sp>
        <p:nvSpPr>
          <p:cNvPr id="13" name="TextBox 12">
            <a:extLst>
              <a:ext uri="{FF2B5EF4-FFF2-40B4-BE49-F238E27FC236}">
                <a16:creationId xmlns:a16="http://schemas.microsoft.com/office/drawing/2014/main" id="{2DE0A9B1-8D7F-344A-B544-8699DA2719F3}"/>
              </a:ext>
            </a:extLst>
          </p:cNvPr>
          <p:cNvSpPr txBox="1"/>
          <p:nvPr/>
        </p:nvSpPr>
        <p:spPr>
          <a:xfrm>
            <a:off x="5367134" y="2546687"/>
            <a:ext cx="4229723" cy="646986"/>
          </a:xfrm>
          <a:prstGeom prst="roundRect">
            <a:avLst/>
          </a:prstGeom>
          <a:solidFill>
            <a:srgbClr val="003B48"/>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dirty="0">
                <a:solidFill>
                  <a:srgbClr val="FFCC66"/>
                </a:solidFill>
              </a:rPr>
              <a:t>Renovation of </a:t>
            </a:r>
          </a:p>
          <a:p>
            <a:pPr algn="ctr"/>
            <a:r>
              <a:rPr lang="en-US" sz="1600" dirty="0">
                <a:solidFill>
                  <a:srgbClr val="FFCC66"/>
                </a:solidFill>
              </a:rPr>
              <a:t>Blighted and Vacant Structures</a:t>
            </a:r>
          </a:p>
        </p:txBody>
      </p:sp>
    </p:spTree>
    <p:extLst>
      <p:ext uri="{BB962C8B-B14F-4D97-AF65-F5344CB8AC3E}">
        <p14:creationId xmlns:p14="http://schemas.microsoft.com/office/powerpoint/2010/main" val="171206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0B7EFD-EB67-4364-834D-1F2D12B48E65}"/>
              </a:ext>
            </a:extLst>
          </p:cNvPr>
          <p:cNvSpPr/>
          <p:nvPr/>
        </p:nvSpPr>
        <p:spPr>
          <a:xfrm>
            <a:off x="409497" y="157871"/>
            <a:ext cx="7052178" cy="437940"/>
          </a:xfrm>
          <a:prstGeom prst="rect">
            <a:avLst/>
          </a:prstGeom>
        </p:spPr>
        <p:txBody>
          <a:bodyPr wrap="square">
            <a:spAutoFit/>
          </a:bodyPr>
          <a:lstStyle/>
          <a:p>
            <a:r>
              <a:rPr lang="en-US" b="1" dirty="0">
                <a:solidFill>
                  <a:srgbClr val="0C334F"/>
                </a:solidFill>
              </a:rPr>
              <a:t>HOW DO I GET AN ABATEMENT?</a:t>
            </a:r>
          </a:p>
        </p:txBody>
      </p:sp>
      <p:sp>
        <p:nvSpPr>
          <p:cNvPr id="7" name="Slide Number Placeholder 6">
            <a:extLst>
              <a:ext uri="{FF2B5EF4-FFF2-40B4-BE49-F238E27FC236}">
                <a16:creationId xmlns:a16="http://schemas.microsoft.com/office/drawing/2014/main" id="{B2E215CF-8C07-45E7-86E5-E3DD261577F0}"/>
              </a:ext>
            </a:extLst>
          </p:cNvPr>
          <p:cNvSpPr>
            <a:spLocks noGrp="1"/>
          </p:cNvSpPr>
          <p:nvPr>
            <p:ph type="sldNum" sz="quarter" idx="12"/>
          </p:nvPr>
        </p:nvSpPr>
        <p:spPr>
          <a:xfrm>
            <a:off x="9271557" y="7257302"/>
            <a:ext cx="586740" cy="413809"/>
          </a:xfrm>
        </p:spPr>
        <p:txBody>
          <a:bodyPr/>
          <a:lstStyle/>
          <a:p>
            <a:fld id="{5C2B414C-DA30-D944-BF2B-85DF198CBB14}" type="slidenum">
              <a:rPr lang="en-US" smtClean="0"/>
              <a:t>7</a:t>
            </a:fld>
            <a:endParaRPr lang="en-US"/>
          </a:p>
        </p:txBody>
      </p:sp>
      <p:graphicFrame>
        <p:nvGraphicFramePr>
          <p:cNvPr id="4" name="Diagram 3">
            <a:extLst>
              <a:ext uri="{FF2B5EF4-FFF2-40B4-BE49-F238E27FC236}">
                <a16:creationId xmlns:a16="http://schemas.microsoft.com/office/drawing/2014/main" id="{39E4B85C-FABC-5743-A572-093C5B81D4CB}"/>
              </a:ext>
            </a:extLst>
          </p:cNvPr>
          <p:cNvGraphicFramePr/>
          <p:nvPr>
            <p:extLst>
              <p:ext uri="{D42A27DB-BD31-4B8C-83A1-F6EECF244321}">
                <p14:modId xmlns:p14="http://schemas.microsoft.com/office/powerpoint/2010/main" val="3954825583"/>
              </p:ext>
            </p:extLst>
          </p:nvPr>
        </p:nvGraphicFramePr>
        <p:xfrm>
          <a:off x="409497" y="722977"/>
          <a:ext cx="9448800" cy="6453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4006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7C8BD-6812-48F7-8DC9-7F7232BA42EF}"/>
              </a:ext>
            </a:extLst>
          </p:cNvPr>
          <p:cNvSpPr>
            <a:spLocks noGrp="1"/>
          </p:cNvSpPr>
          <p:nvPr>
            <p:ph type="sldNum" sz="quarter" idx="11"/>
          </p:nvPr>
        </p:nvSpPr>
        <p:spPr/>
        <p:txBody>
          <a:bodyPr/>
          <a:lstStyle/>
          <a:p>
            <a:fld id="{5C2B414C-DA30-D944-BF2B-85DF198CBB14}" type="slidenum">
              <a:rPr lang="en-US" smtClean="0"/>
              <a:pPr/>
              <a:t>8</a:t>
            </a:fld>
            <a:endParaRPr lang="en-US"/>
          </a:p>
        </p:txBody>
      </p:sp>
      <p:sp>
        <p:nvSpPr>
          <p:cNvPr id="17" name="TextBox 16">
            <a:extLst>
              <a:ext uri="{FF2B5EF4-FFF2-40B4-BE49-F238E27FC236}">
                <a16:creationId xmlns:a16="http://schemas.microsoft.com/office/drawing/2014/main" id="{6B8A0947-D3EF-4FC9-99BB-1B7F20C5E925}"/>
              </a:ext>
            </a:extLst>
          </p:cNvPr>
          <p:cNvSpPr txBox="1"/>
          <p:nvPr/>
        </p:nvSpPr>
        <p:spPr>
          <a:xfrm>
            <a:off x="4852544" y="1057916"/>
            <a:ext cx="4807119" cy="1736646"/>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a:solidFill>
                  <a:schemeClr val="accent6"/>
                </a:solidFill>
                <a:cs typeface="Calibri" panose="020F0502020204030204" pitchFamily="34" charset="0"/>
              </a:rPr>
              <a:t>       </a:t>
            </a:r>
            <a:r>
              <a:rPr lang="en-US" sz="1600" u="sng" dirty="0">
                <a:solidFill>
                  <a:schemeClr val="accent6"/>
                </a:solidFill>
                <a:cs typeface="Calibri" panose="020F0502020204030204" pitchFamily="34" charset="0"/>
              </a:rPr>
              <a:t>A project must demonstrate that without the approval of the abatement, the project will not occur. </a:t>
            </a:r>
          </a:p>
          <a:p>
            <a:endParaRPr lang="en-US" sz="1600" b="1" dirty="0">
              <a:solidFill>
                <a:schemeClr val="accent4"/>
              </a:solidFill>
              <a:cs typeface="Calibri" panose="020F0502020204030204" pitchFamily="34" charset="0"/>
            </a:endParaRPr>
          </a:p>
          <a:p>
            <a:r>
              <a:rPr lang="en-US" sz="1600" i="1" dirty="0">
                <a:solidFill>
                  <a:schemeClr val="tx1"/>
                </a:solidFill>
                <a:cs typeface="Calibri" panose="020F0502020204030204" pitchFamily="34" charset="0"/>
              </a:rPr>
              <a:t>In economic development evaluation, we call this a </a:t>
            </a:r>
            <a:r>
              <a:rPr lang="en-US" sz="1600" i="1" dirty="0">
                <a:solidFill>
                  <a:schemeClr val="accent6"/>
                </a:solidFill>
                <a:cs typeface="Calibri" panose="020F0502020204030204" pitchFamily="34" charset="0"/>
              </a:rPr>
              <a:t>“but for” analysis</a:t>
            </a:r>
          </a:p>
        </p:txBody>
      </p:sp>
      <p:sp>
        <p:nvSpPr>
          <p:cNvPr id="21" name="Title 2">
            <a:extLst>
              <a:ext uri="{FF2B5EF4-FFF2-40B4-BE49-F238E27FC236}">
                <a16:creationId xmlns:a16="http://schemas.microsoft.com/office/drawing/2014/main" id="{2B825ACA-5877-DC4B-8A26-981C72BD72DB}"/>
              </a:ext>
            </a:extLst>
          </p:cNvPr>
          <p:cNvSpPr txBox="1">
            <a:spLocks/>
          </p:cNvSpPr>
          <p:nvPr/>
        </p:nvSpPr>
        <p:spPr>
          <a:xfrm>
            <a:off x="453980" y="395012"/>
            <a:ext cx="9150435" cy="1068899"/>
          </a:xfrm>
          <a:prstGeom prst="rect">
            <a:avLst/>
          </a:prstGeom>
        </p:spPr>
        <p:txBody>
          <a:bodyPr>
            <a:normAutofit fontScale="97500"/>
          </a:bodyPr>
          <a:lstStyle>
            <a:lvl1pPr algn="l" defTabSz="502920" rtl="0" eaLnBrk="1" latinLnBrk="0" hangingPunct="1">
              <a:spcBef>
                <a:spcPct val="0"/>
              </a:spcBef>
              <a:buNone/>
              <a:defRPr lang="en-US" sz="3080" b="1" i="0" kern="1200" cap="none" baseline="0" dirty="0">
                <a:solidFill>
                  <a:schemeClr val="tx1"/>
                </a:solidFill>
                <a:latin typeface="Arial" panose="020B0604020202020204" pitchFamily="34" charset="0"/>
                <a:ea typeface="+mj-ea"/>
                <a:cs typeface="Arial" panose="020B0604020202020204" pitchFamily="34" charset="0"/>
              </a:defRPr>
            </a:lvl1pPr>
          </a:lstStyle>
          <a:p>
            <a:r>
              <a:rPr lang="en-US" sz="2400" dirty="0">
                <a:solidFill>
                  <a:srgbClr val="003B48"/>
                </a:solidFill>
              </a:rPr>
              <a:t>EVALUATING TAX INCENTIVE REQUESTS</a:t>
            </a:r>
          </a:p>
        </p:txBody>
      </p:sp>
      <p:graphicFrame>
        <p:nvGraphicFramePr>
          <p:cNvPr id="5" name="Diagram 4">
            <a:extLst>
              <a:ext uri="{FF2B5EF4-FFF2-40B4-BE49-F238E27FC236}">
                <a16:creationId xmlns:a16="http://schemas.microsoft.com/office/drawing/2014/main" id="{A67A9E2F-F7B8-45AC-95AA-32AE9BD5D947}"/>
              </a:ext>
            </a:extLst>
          </p:cNvPr>
          <p:cNvGraphicFramePr/>
          <p:nvPr>
            <p:extLst>
              <p:ext uri="{D42A27DB-BD31-4B8C-83A1-F6EECF244321}">
                <p14:modId xmlns:p14="http://schemas.microsoft.com/office/powerpoint/2010/main" val="3580604661"/>
              </p:ext>
            </p:extLst>
          </p:nvPr>
        </p:nvGraphicFramePr>
        <p:xfrm>
          <a:off x="581993" y="2875441"/>
          <a:ext cx="8894407" cy="4501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E57111C7-55E2-204D-BE36-B883201DFD5E}"/>
              </a:ext>
            </a:extLst>
          </p:cNvPr>
          <p:cNvSpPr txBox="1"/>
          <p:nvPr/>
        </p:nvSpPr>
        <p:spPr>
          <a:xfrm>
            <a:off x="697171" y="1057916"/>
            <a:ext cx="3933847" cy="715089"/>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1800" dirty="0">
                <a:solidFill>
                  <a:schemeClr val="tx1"/>
                </a:solidFill>
                <a:cs typeface="Calibri" panose="020F0502020204030204" pitchFamily="34" charset="0"/>
              </a:rPr>
              <a:t>DEGC reviews and evaluates each project against five (5) criteria. </a:t>
            </a:r>
          </a:p>
        </p:txBody>
      </p:sp>
      <p:sp>
        <p:nvSpPr>
          <p:cNvPr id="12" name="TextBox 11">
            <a:extLst>
              <a:ext uri="{FF2B5EF4-FFF2-40B4-BE49-F238E27FC236}">
                <a16:creationId xmlns:a16="http://schemas.microsoft.com/office/drawing/2014/main" id="{1A5336B1-2414-CB40-AC99-C3B84E43E57D}"/>
              </a:ext>
            </a:extLst>
          </p:cNvPr>
          <p:cNvSpPr txBox="1"/>
          <p:nvPr/>
        </p:nvSpPr>
        <p:spPr>
          <a:xfrm>
            <a:off x="697172" y="2119912"/>
            <a:ext cx="3933846" cy="715089"/>
          </a:xfrm>
          <a:prstGeom prst="round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r>
              <a:rPr lang="en-US" sz="1800" u="sng" dirty="0">
                <a:solidFill>
                  <a:schemeClr val="tx1"/>
                </a:solidFill>
                <a:cs typeface="Calibri" panose="020F0502020204030204" pitchFamily="34" charset="0"/>
              </a:rPr>
              <a:t>All</a:t>
            </a:r>
            <a:r>
              <a:rPr lang="en-US" sz="1800" dirty="0">
                <a:solidFill>
                  <a:schemeClr val="tx1"/>
                </a:solidFill>
                <a:cs typeface="Calibri" panose="020F0502020204030204" pitchFamily="34" charset="0"/>
              </a:rPr>
              <a:t> projects must demonstrate benefit.</a:t>
            </a:r>
          </a:p>
        </p:txBody>
      </p:sp>
      <p:sp>
        <p:nvSpPr>
          <p:cNvPr id="14" name="Pentagon 13">
            <a:extLst>
              <a:ext uri="{FF2B5EF4-FFF2-40B4-BE49-F238E27FC236}">
                <a16:creationId xmlns:a16="http://schemas.microsoft.com/office/drawing/2014/main" id="{E7FD118F-260A-A043-A293-3AEA87566F37}"/>
              </a:ext>
            </a:extLst>
          </p:cNvPr>
          <p:cNvSpPr/>
          <p:nvPr/>
        </p:nvSpPr>
        <p:spPr>
          <a:xfrm>
            <a:off x="5029196" y="1282130"/>
            <a:ext cx="329239" cy="131330"/>
          </a:xfrm>
          <a:prstGeom prst="homePlate">
            <a:avLst/>
          </a:prstGeom>
          <a:solidFill>
            <a:schemeClr val="accent4"/>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19050">
                <a:solidFill>
                  <a:srgbClr val="013B48"/>
                </a:solidFill>
              </a:ln>
            </a:endParaRPr>
          </a:p>
        </p:txBody>
      </p:sp>
      <p:sp>
        <p:nvSpPr>
          <p:cNvPr id="15" name="Pentagon 14">
            <a:extLst>
              <a:ext uri="{FF2B5EF4-FFF2-40B4-BE49-F238E27FC236}">
                <a16:creationId xmlns:a16="http://schemas.microsoft.com/office/drawing/2014/main" id="{3710E192-4086-A34B-A63C-44F11BF42B91}"/>
              </a:ext>
            </a:extLst>
          </p:cNvPr>
          <p:cNvSpPr/>
          <p:nvPr/>
        </p:nvSpPr>
        <p:spPr>
          <a:xfrm>
            <a:off x="293030" y="1282130"/>
            <a:ext cx="329239" cy="131330"/>
          </a:xfrm>
          <a:prstGeom prst="homePlate">
            <a:avLst/>
          </a:prstGeom>
          <a:solidFill>
            <a:schemeClr val="accent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19050">
                <a:solidFill>
                  <a:srgbClr val="013B48"/>
                </a:solidFill>
              </a:ln>
            </a:endParaRPr>
          </a:p>
        </p:txBody>
      </p:sp>
      <p:sp>
        <p:nvSpPr>
          <p:cNvPr id="16" name="Pentagon 15">
            <a:extLst>
              <a:ext uri="{FF2B5EF4-FFF2-40B4-BE49-F238E27FC236}">
                <a16:creationId xmlns:a16="http://schemas.microsoft.com/office/drawing/2014/main" id="{E78052BE-5D96-2D4F-BA17-6B013193177B}"/>
              </a:ext>
            </a:extLst>
          </p:cNvPr>
          <p:cNvSpPr/>
          <p:nvPr/>
        </p:nvSpPr>
        <p:spPr>
          <a:xfrm>
            <a:off x="257170" y="2326750"/>
            <a:ext cx="329239" cy="131330"/>
          </a:xfrm>
          <a:prstGeom prst="homePlate">
            <a:avLst/>
          </a:prstGeom>
          <a:solidFill>
            <a:schemeClr val="accent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19050">
                <a:solidFill>
                  <a:srgbClr val="013B48"/>
                </a:solidFill>
              </a:ln>
            </a:endParaRPr>
          </a:p>
        </p:txBody>
      </p:sp>
    </p:spTree>
    <p:extLst>
      <p:ext uri="{BB962C8B-B14F-4D97-AF65-F5344CB8AC3E}">
        <p14:creationId xmlns:p14="http://schemas.microsoft.com/office/powerpoint/2010/main" val="337257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C9B0-FEBC-4A1D-9D50-274D51D90D6F}"/>
              </a:ext>
            </a:extLst>
          </p:cNvPr>
          <p:cNvSpPr>
            <a:spLocks noGrp="1"/>
          </p:cNvSpPr>
          <p:nvPr>
            <p:ph type="title"/>
          </p:nvPr>
        </p:nvSpPr>
        <p:spPr>
          <a:xfrm>
            <a:off x="691515" y="515940"/>
            <a:ext cx="8675370" cy="925511"/>
          </a:xfrm>
        </p:spPr>
        <p:txBody>
          <a:bodyPr>
            <a:normAutofit/>
          </a:bodyPr>
          <a:lstStyle/>
          <a:p>
            <a:pPr algn="ctr"/>
            <a:r>
              <a:rPr lang="en-US" sz="2640" dirty="0">
                <a:latin typeface="+mn-lt"/>
              </a:rPr>
              <a:t>COMMONLY USED INCENTIVES</a:t>
            </a:r>
          </a:p>
        </p:txBody>
      </p:sp>
      <p:sp>
        <p:nvSpPr>
          <p:cNvPr id="3" name="Content Placeholder 2">
            <a:extLst>
              <a:ext uri="{FF2B5EF4-FFF2-40B4-BE49-F238E27FC236}">
                <a16:creationId xmlns:a16="http://schemas.microsoft.com/office/drawing/2014/main" id="{DE5BE114-0D87-460B-BBA9-2FC813658535}"/>
              </a:ext>
            </a:extLst>
          </p:cNvPr>
          <p:cNvSpPr>
            <a:spLocks noGrp="1"/>
          </p:cNvSpPr>
          <p:nvPr>
            <p:ph idx="1"/>
          </p:nvPr>
        </p:nvSpPr>
        <p:spPr>
          <a:xfrm>
            <a:off x="691515" y="1891983"/>
            <a:ext cx="8675370" cy="4557713"/>
          </a:xfrm>
        </p:spPr>
        <p:txBody>
          <a:bodyPr>
            <a:normAutofit/>
          </a:bodyPr>
          <a:lstStyle/>
          <a:p>
            <a:r>
              <a:rPr lang="en-US" sz="2640" dirty="0"/>
              <a:t>Commercial Rehabilitation Act – PA 210</a:t>
            </a:r>
          </a:p>
          <a:p>
            <a:r>
              <a:rPr lang="en-US" sz="2640" dirty="0"/>
              <a:t>Commercial Facilities Exemption – PA 255</a:t>
            </a:r>
          </a:p>
          <a:p>
            <a:r>
              <a:rPr lang="en-US" sz="2640" dirty="0"/>
              <a:t>Obsolete Property Rehabilitation – PA 146</a:t>
            </a:r>
          </a:p>
          <a:p>
            <a:r>
              <a:rPr lang="en-US" sz="2640" dirty="0"/>
              <a:t>Industrial Facilities Exemption – PA 198</a:t>
            </a:r>
          </a:p>
          <a:p>
            <a:r>
              <a:rPr lang="en-US" sz="2640" dirty="0"/>
              <a:t>New Personal Property – PA 328 </a:t>
            </a:r>
          </a:p>
          <a:p>
            <a:r>
              <a:rPr lang="en-US" sz="2640" dirty="0"/>
              <a:t>Next Michigan Development Renaissance Zone</a:t>
            </a:r>
          </a:p>
        </p:txBody>
      </p:sp>
      <p:cxnSp>
        <p:nvCxnSpPr>
          <p:cNvPr id="4" name="Straight Connector 3">
            <a:extLst>
              <a:ext uri="{FF2B5EF4-FFF2-40B4-BE49-F238E27FC236}">
                <a16:creationId xmlns:a16="http://schemas.microsoft.com/office/drawing/2014/main" id="{887104B9-9014-49B5-8773-054DA036ECE2}"/>
              </a:ext>
            </a:extLst>
          </p:cNvPr>
          <p:cNvCxnSpPr>
            <a:cxnSpLocks/>
          </p:cNvCxnSpPr>
          <p:nvPr/>
        </p:nvCxnSpPr>
        <p:spPr>
          <a:xfrm>
            <a:off x="691515" y="1378586"/>
            <a:ext cx="86753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756955"/>
      </p:ext>
    </p:extLst>
  </p:cSld>
  <p:clrMapOvr>
    <a:masterClrMapping/>
  </p:clrMapOvr>
</p:sld>
</file>

<file path=ppt/theme/theme1.xml><?xml version="1.0" encoding="utf-8"?>
<a:theme xmlns:a="http://schemas.openxmlformats.org/drawingml/2006/main" name="DEGC_Master_2019">
  <a:themeElements>
    <a:clrScheme name="DEGC_Colors">
      <a:dk1>
        <a:srgbClr val="000000"/>
      </a:dk1>
      <a:lt1>
        <a:srgbClr val="FFFFFF"/>
      </a:lt1>
      <a:dk2>
        <a:srgbClr val="003B49"/>
      </a:dk2>
      <a:lt2>
        <a:srgbClr val="B7CDC2"/>
      </a:lt2>
      <a:accent1>
        <a:srgbClr val="279989"/>
      </a:accent1>
      <a:accent2>
        <a:srgbClr val="B7CDC2"/>
      </a:accent2>
      <a:accent3>
        <a:srgbClr val="A7A8AA"/>
      </a:accent3>
      <a:accent4>
        <a:srgbClr val="C66E4E"/>
      </a:accent4>
      <a:accent5>
        <a:srgbClr val="71B2C9"/>
      </a:accent5>
      <a:accent6>
        <a:srgbClr val="41748D"/>
      </a:accent6>
      <a:hlink>
        <a:srgbClr val="279989"/>
      </a:hlink>
      <a:folHlink>
        <a:srgbClr val="A7A8AA"/>
      </a:folHlink>
    </a:clrScheme>
    <a:fontScheme name="DEGC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troit economic growth corporation.pptx" id="{33AD9CA9-3B85-46D1-BCFD-14AD761DF1E3}" vid="{9C4EA7CD-E835-4919-A643-86ED3A2FD58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GC_Master_2019">
  <a:themeElements>
    <a:clrScheme name="DEGC_Colors">
      <a:dk1>
        <a:srgbClr val="000000"/>
      </a:dk1>
      <a:lt1>
        <a:srgbClr val="FFFFFF"/>
      </a:lt1>
      <a:dk2>
        <a:srgbClr val="003B49"/>
      </a:dk2>
      <a:lt2>
        <a:srgbClr val="B7CDC2"/>
      </a:lt2>
      <a:accent1>
        <a:srgbClr val="279989"/>
      </a:accent1>
      <a:accent2>
        <a:srgbClr val="B7CDC2"/>
      </a:accent2>
      <a:accent3>
        <a:srgbClr val="A7A8AA"/>
      </a:accent3>
      <a:accent4>
        <a:srgbClr val="C66E4E"/>
      </a:accent4>
      <a:accent5>
        <a:srgbClr val="71B2C9"/>
      </a:accent5>
      <a:accent6>
        <a:srgbClr val="41748D"/>
      </a:accent6>
      <a:hlink>
        <a:srgbClr val="279989"/>
      </a:hlink>
      <a:folHlink>
        <a:srgbClr val="A7A8AA"/>
      </a:folHlink>
    </a:clrScheme>
    <a:fontScheme name="DEGC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troit economic growth corporation.pptx" id="{33AD9CA9-3B85-46D1-BCFD-14AD761DF1E3}" vid="{9C4EA7CD-E835-4919-A643-86ED3A2FD58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A647E93985204C836D2303094D875D" ma:contentTypeVersion="13" ma:contentTypeDescription="Create a new document." ma:contentTypeScope="" ma:versionID="bc56dda1d1f8d7bfe704b03be64413df">
  <xsd:schema xmlns:xsd="http://www.w3.org/2001/XMLSchema" xmlns:xs="http://www.w3.org/2001/XMLSchema" xmlns:p="http://schemas.microsoft.com/office/2006/metadata/properties" xmlns:ns2="35c37516-7a64-4fc5-a9bf-c8819b8ef1d4" xmlns:ns3="312dda96-870d-4b9d-886f-04bde054c845" targetNamespace="http://schemas.microsoft.com/office/2006/metadata/properties" ma:root="true" ma:fieldsID="854c1c0a124f59e033d34111cfbb8a0d" ns2:_="" ns3:_="">
    <xsd:import namespace="35c37516-7a64-4fc5-a9bf-c8819b8ef1d4"/>
    <xsd:import namespace="312dda96-870d-4b9d-886f-04bde054c845"/>
    <xsd:element name="properties">
      <xsd:complexType>
        <xsd:sequence>
          <xsd:element name="documentManagement">
            <xsd:complexType>
              <xsd:all>
                <xsd:element ref="ns2:MediaServiceMetadata" minOccurs="0"/>
                <xsd:element ref="ns2:MediaServiceFastMetadata" minOccurs="0"/>
                <xsd:element ref="ns2:Divisio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c37516-7a64-4fc5-a9bf-c8819b8ef1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ivision" ma:index="10" nillable="true" ma:displayName="Division" ma:format="Dropdown" ma:internalName="Division">
      <xsd:simpleType>
        <xsd:restriction base="dms:Choice">
          <xsd:enumeration value="Operations &amp; Strategy"/>
          <xsd:enumeration value="Development Services"/>
          <xsd:enumeration value="Business Development"/>
          <xsd:enumeration value="Project Management"/>
          <xsd:enumeration value="Interns"/>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2dda96-870d-4b9d-886f-04bde054c84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vision xmlns="35c37516-7a64-4fc5-a9bf-c8819b8ef1d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814B3D-DEA0-4A3D-989E-79B72825AF0A}">
  <ds:schemaRefs>
    <ds:schemaRef ds:uri="312dda96-870d-4b9d-886f-04bde054c845"/>
    <ds:schemaRef ds:uri="35c37516-7a64-4fc5-a9bf-c8819b8ef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2D9A5D-E747-4BE9-96F4-37D72975ED3D}">
  <ds:schemaRefs>
    <ds:schemaRef ds:uri="http://purl.org/dc/terms/"/>
    <ds:schemaRef ds:uri="http://schemas.openxmlformats.org/package/2006/metadata/core-properties"/>
    <ds:schemaRef ds:uri="http://schemas.microsoft.com/office/2006/metadata/properties"/>
    <ds:schemaRef ds:uri="312dda96-870d-4b9d-886f-04bde054c845"/>
    <ds:schemaRef ds:uri="http://www.w3.org/XML/1998/namespace"/>
    <ds:schemaRef ds:uri="http://schemas.microsoft.com/office/2006/documentManagement/types"/>
    <ds:schemaRef ds:uri="http://schemas.microsoft.com/office/infopath/2007/PartnerControls"/>
    <ds:schemaRef ds:uri="http://purl.org/dc/dcmitype/"/>
    <ds:schemaRef ds:uri="35c37516-7a64-4fc5-a9bf-c8819b8ef1d4"/>
    <ds:schemaRef ds:uri="http://purl.org/dc/elements/1.1/"/>
  </ds:schemaRefs>
</ds:datastoreItem>
</file>

<file path=customXml/itemProps3.xml><?xml version="1.0" encoding="utf-8"?>
<ds:datastoreItem xmlns:ds="http://schemas.openxmlformats.org/officeDocument/2006/customXml" ds:itemID="{AF790C7B-3766-4742-9144-09E90C4BC7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448</TotalTime>
  <Words>1464</Words>
  <Application>Microsoft Macintosh PowerPoint</Application>
  <PresentationFormat>Custom</PresentationFormat>
  <Paragraphs>228</Paragraphs>
  <Slides>20</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Arial Black</vt:lpstr>
      <vt:lpstr>Avenir Book</vt:lpstr>
      <vt:lpstr>Calibri</vt:lpstr>
      <vt:lpstr>Calibri Light</vt:lpstr>
      <vt:lpstr>Gill Sans MT</vt:lpstr>
      <vt:lpstr>Wingdings</vt:lpstr>
      <vt:lpstr>DEGC_Master_2019</vt:lpstr>
      <vt:lpstr>Custom Design</vt:lpstr>
      <vt:lpstr>1_DEGC_Master_2019</vt:lpstr>
      <vt:lpstr>Office Theme</vt:lpstr>
      <vt:lpstr>TAX INCENTIVES</vt:lpstr>
      <vt:lpstr>TAX INCENTIVES</vt:lpstr>
      <vt:lpstr>PowerPoint Presentation</vt:lpstr>
      <vt:lpstr>PowerPoint Presentation</vt:lpstr>
      <vt:lpstr>PowerPoint Presentation</vt:lpstr>
      <vt:lpstr>PowerPoint Presentation</vt:lpstr>
      <vt:lpstr>PowerPoint Presentation</vt:lpstr>
      <vt:lpstr>PowerPoint Presentation</vt:lpstr>
      <vt:lpstr>COMMONLY USED INCENTIVES</vt:lpstr>
      <vt:lpstr>OBSOLETE PROPERTY REHABILITATION ACT</vt:lpstr>
      <vt:lpstr>PowerPoint Presentation</vt:lpstr>
      <vt:lpstr>PowerPoint Presentation</vt:lpstr>
      <vt:lpstr>PowerPoint Presentation</vt:lpstr>
      <vt:lpstr>EXAMPLE PROJECT</vt:lpstr>
      <vt:lpstr>Obsolete Property Rehabilitation Act</vt:lpstr>
      <vt:lpstr>Iconic Downtown Property</vt:lpstr>
      <vt:lpstr>SITE LOCATION</vt:lpstr>
      <vt:lpstr>EXISTING CONDITION</vt:lpstr>
      <vt:lpstr>CURRENT CONDITION</vt:lpstr>
      <vt:lpstr>THANK YOU</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Detroit economic growth corporation</dc:title>
  <dc:creator>Koo, Claire</dc:creator>
  <cp:lastModifiedBy>Reginald Alexander</cp:lastModifiedBy>
  <cp:revision>17</cp:revision>
  <cp:lastPrinted>2020-02-12T20:40:55Z</cp:lastPrinted>
  <dcterms:created xsi:type="dcterms:W3CDTF">2017-03-01T17:47:57Z</dcterms:created>
  <dcterms:modified xsi:type="dcterms:W3CDTF">2021-04-19T21:11:07Z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0x010100FEA647E93985204C836D2303094D875D</vt:lpwstr>
  </property>
</Properties>
</file>