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66"/>
  </p:normalViewPr>
  <p:slideViewPr>
    <p:cSldViewPr snapToGrid="0" snapToObjects="1">
      <p:cViewPr varScale="1">
        <p:scale>
          <a:sx n="110" d="100"/>
          <a:sy n="110" d="100"/>
        </p:scale>
        <p:origin x="558"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121408-34D9-5A49-AB23-FC6B689DAD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80BFEE7-F88D-334B-A16A-4B2CE5906F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189A629-D7E0-3E43-B927-3D74C35238F8}"/>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5" name="Footer Placeholder 4">
            <a:extLst>
              <a:ext uri="{FF2B5EF4-FFF2-40B4-BE49-F238E27FC236}">
                <a16:creationId xmlns:a16="http://schemas.microsoft.com/office/drawing/2014/main" xmlns="" id="{783FA9EC-B40D-C041-8071-C1DCD7169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C795577-85E1-A44F-87B3-A4C8987F73DA}"/>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2382612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CE6E97-5EDE-F04C-9136-79AC61EA41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0FFDC90-7C88-EE42-9CCC-9F21325834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69CF582-238C-5749-A815-360666A2EC50}"/>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5" name="Footer Placeholder 4">
            <a:extLst>
              <a:ext uri="{FF2B5EF4-FFF2-40B4-BE49-F238E27FC236}">
                <a16:creationId xmlns:a16="http://schemas.microsoft.com/office/drawing/2014/main" xmlns="" id="{C37EFEBD-4584-8E49-B038-EBE679526B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A873921-851F-984B-B2C6-0654C466EE37}"/>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2089749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44F441D-D46C-814D-8B8F-3D1B50C5A9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EBAEE3C-7B3E-1946-872F-FEE7FEBA45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1A183D4-1649-184A-BDD3-FDF22E8F71AF}"/>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5" name="Footer Placeholder 4">
            <a:extLst>
              <a:ext uri="{FF2B5EF4-FFF2-40B4-BE49-F238E27FC236}">
                <a16:creationId xmlns:a16="http://schemas.microsoft.com/office/drawing/2014/main" xmlns="" id="{E52B00CD-6418-3A41-A6C3-C0C8D027E5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F76939B-D721-1B42-A978-6873A882B6A2}"/>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1540992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7B17C0-3DF9-CB43-BA66-CC1D153641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FBC45F5-BE34-7145-B6EC-2D0370145A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A17B4E5-BF52-BA48-AA01-43CFDCA1A5C0}"/>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5" name="Footer Placeholder 4">
            <a:extLst>
              <a:ext uri="{FF2B5EF4-FFF2-40B4-BE49-F238E27FC236}">
                <a16:creationId xmlns:a16="http://schemas.microsoft.com/office/drawing/2014/main" xmlns="" id="{F66BB1E5-C090-8C41-963C-40110AAA79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02CAF6D-9DF3-AB4D-A34E-B59B084A4DBD}"/>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226768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0CD611-BB1D-344E-B10C-2E651C0E3E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7B30F29C-2174-0F44-B36D-06E4F6416B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2164FE4-F200-A446-9E48-CFFF75A9E4EF}"/>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5" name="Footer Placeholder 4">
            <a:extLst>
              <a:ext uri="{FF2B5EF4-FFF2-40B4-BE49-F238E27FC236}">
                <a16:creationId xmlns:a16="http://schemas.microsoft.com/office/drawing/2014/main" xmlns="" id="{31EC5181-C795-1D4D-AB97-B8B44FF864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F0E4A0C-3981-2240-BFB3-2DDF4DB18B61}"/>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272831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885698-F036-884A-BE54-729DA045E5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04B2402-4DB8-FB49-B45B-0567645749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11815EB-11C8-9942-853C-E159B21DAE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36757D5-9D1B-CC48-A8F3-D3A7EA4A311D}"/>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6" name="Footer Placeholder 5">
            <a:extLst>
              <a:ext uri="{FF2B5EF4-FFF2-40B4-BE49-F238E27FC236}">
                <a16:creationId xmlns:a16="http://schemas.microsoft.com/office/drawing/2014/main" xmlns="" id="{9647A489-B2A1-5441-B185-6A542CCA59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BE097BB-84A5-984C-B892-9316F8962F0E}"/>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529624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80E7B6-6DDF-FA47-96ED-3EB6A10851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2F19ED2-6FDA-9047-A579-CF65DEFDDF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77DA55A-048D-9949-81A3-8F1CD5BB0F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CA309D31-5730-EA4A-BAB3-BDB2807487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3EB7F27-BD81-ED4E-A50D-D3FB1712C0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AE84026-A1E8-6143-84B3-4F17DC79A4D2}"/>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8" name="Footer Placeholder 7">
            <a:extLst>
              <a:ext uri="{FF2B5EF4-FFF2-40B4-BE49-F238E27FC236}">
                <a16:creationId xmlns:a16="http://schemas.microsoft.com/office/drawing/2014/main" xmlns="" id="{D39CEDDD-B363-0A47-99E4-ED5BA77ABA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337A214-7FF8-A040-88DE-70C657A1541C}"/>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3692206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B2FED6-048A-6D45-B330-0BF25F053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7F97E0D-6589-CC49-BF2B-5E757F8EADE3}"/>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4" name="Footer Placeholder 3">
            <a:extLst>
              <a:ext uri="{FF2B5EF4-FFF2-40B4-BE49-F238E27FC236}">
                <a16:creationId xmlns:a16="http://schemas.microsoft.com/office/drawing/2014/main" xmlns="" id="{9E2CB38E-CD48-7247-BD9A-145C768ED9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4F41D1C1-5814-C74C-B946-5C0DCCCBADEA}"/>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125517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F63B057-DCC1-C449-A753-CDEB7ECFBE5F}"/>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3" name="Footer Placeholder 2">
            <a:extLst>
              <a:ext uri="{FF2B5EF4-FFF2-40B4-BE49-F238E27FC236}">
                <a16:creationId xmlns:a16="http://schemas.microsoft.com/office/drawing/2014/main" xmlns="" id="{B756B00A-8AFF-6742-A866-0C6C07CFCF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C1C50DC-6186-1340-AB01-49BD8F0C04BC}"/>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4152348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EDF9F6-3BAE-1E47-BF38-DF4D674031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EF0B8BD-6F81-464E-B2B9-8E68A03EDA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C8CDC9B-FE10-5C43-BC70-83EFCD3D50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685E10A-10B0-4144-BBE6-A31B9D35ABC7}"/>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6" name="Footer Placeholder 5">
            <a:extLst>
              <a:ext uri="{FF2B5EF4-FFF2-40B4-BE49-F238E27FC236}">
                <a16:creationId xmlns:a16="http://schemas.microsoft.com/office/drawing/2014/main" xmlns="" id="{C6E7D3BA-8115-294A-A9B9-2F9E5E13C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3AC5F9B-D6E1-4643-A9AA-84AC5C2F96FD}"/>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58944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27EA55-C39F-CA47-BC64-C3F515AC1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1140A8B-D515-5D4F-9839-988EF91996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D57F794-B06B-B84A-9378-FE267B2F48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1C69046-B012-FF40-844E-BC8F52655651}"/>
              </a:ext>
            </a:extLst>
          </p:cNvPr>
          <p:cNvSpPr>
            <a:spLocks noGrp="1"/>
          </p:cNvSpPr>
          <p:nvPr>
            <p:ph type="dt" sz="half" idx="10"/>
          </p:nvPr>
        </p:nvSpPr>
        <p:spPr/>
        <p:txBody>
          <a:bodyPr/>
          <a:lstStyle/>
          <a:p>
            <a:fld id="{2FA2186D-ABDF-E645-AE69-E26BD902B5E5}" type="datetimeFigureOut">
              <a:rPr lang="en-US" smtClean="0"/>
              <a:t>3/20/2023</a:t>
            </a:fld>
            <a:endParaRPr lang="en-US"/>
          </a:p>
        </p:txBody>
      </p:sp>
      <p:sp>
        <p:nvSpPr>
          <p:cNvPr id="6" name="Footer Placeholder 5">
            <a:extLst>
              <a:ext uri="{FF2B5EF4-FFF2-40B4-BE49-F238E27FC236}">
                <a16:creationId xmlns:a16="http://schemas.microsoft.com/office/drawing/2014/main" xmlns="" id="{A17C65B3-B4A5-7C48-BD3B-6E2A55EA1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2D67F36-F2B5-6A4D-9985-3EE13BDDF70A}"/>
              </a:ext>
            </a:extLst>
          </p:cNvPr>
          <p:cNvSpPr>
            <a:spLocks noGrp="1"/>
          </p:cNvSpPr>
          <p:nvPr>
            <p:ph type="sldNum" sz="quarter" idx="12"/>
          </p:nvPr>
        </p:nvSpPr>
        <p:spPr/>
        <p:txBody>
          <a:bodyPr/>
          <a:lstStyle/>
          <a:p>
            <a:fld id="{85684957-D361-0640-A519-AE37FCA00E4C}" type="slidenum">
              <a:rPr lang="en-US" smtClean="0"/>
              <a:t>‹#›</a:t>
            </a:fld>
            <a:endParaRPr lang="en-US"/>
          </a:p>
        </p:txBody>
      </p:sp>
    </p:spTree>
    <p:extLst>
      <p:ext uri="{BB962C8B-B14F-4D97-AF65-F5344CB8AC3E}">
        <p14:creationId xmlns:p14="http://schemas.microsoft.com/office/powerpoint/2010/main" val="355349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7C583FA-173B-0B40-B9A0-2B7DD5CFA7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CB03FD4-DEC4-7144-99B9-40D27BC0C0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2DC8F3A-CB9E-4F40-8976-EC5079C5E1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2186D-ABDF-E645-AE69-E26BD902B5E5}" type="datetimeFigureOut">
              <a:rPr lang="en-US" smtClean="0"/>
              <a:t>3/20/2023</a:t>
            </a:fld>
            <a:endParaRPr lang="en-US"/>
          </a:p>
        </p:txBody>
      </p:sp>
      <p:sp>
        <p:nvSpPr>
          <p:cNvPr id="5" name="Footer Placeholder 4">
            <a:extLst>
              <a:ext uri="{FF2B5EF4-FFF2-40B4-BE49-F238E27FC236}">
                <a16:creationId xmlns:a16="http://schemas.microsoft.com/office/drawing/2014/main" xmlns="" id="{B6666A2D-A5BF-824C-8D97-7ADDB9846D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1C4FF84-516D-E244-8249-A101037938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684957-D361-0640-A519-AE37FCA00E4C}" type="slidenum">
              <a:rPr lang="en-US" smtClean="0"/>
              <a:t>‹#›</a:t>
            </a:fld>
            <a:endParaRPr lang="en-US"/>
          </a:p>
        </p:txBody>
      </p:sp>
    </p:spTree>
    <p:extLst>
      <p:ext uri="{BB962C8B-B14F-4D97-AF65-F5344CB8AC3E}">
        <p14:creationId xmlns:p14="http://schemas.microsoft.com/office/powerpoint/2010/main" val="2662936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ityofdetroit.zoom.us/j/3631409738"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mailto:completestreets@detroitmi.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imeline&#10;&#10;Description automatically generated">
            <a:extLst>
              <a:ext uri="{FF2B5EF4-FFF2-40B4-BE49-F238E27FC236}">
                <a16:creationId xmlns:a16="http://schemas.microsoft.com/office/drawing/2014/main" xmlns="" id="{98190B84-F547-3C45-AB13-68516CF41F3F}"/>
              </a:ext>
            </a:extLst>
          </p:cNvPr>
          <p:cNvPicPr>
            <a:picLocks noChangeAspect="1"/>
          </p:cNvPicPr>
          <p:nvPr/>
        </p:nvPicPr>
        <p:blipFill>
          <a:blip r:embed="rId2"/>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xmlns="" id="{FFBCCD55-C4D4-C34A-AC18-4B465B115DB9}"/>
              </a:ext>
            </a:extLst>
          </p:cNvPr>
          <p:cNvSpPr txBox="1"/>
          <p:nvPr/>
        </p:nvSpPr>
        <p:spPr>
          <a:xfrm>
            <a:off x="3691054" y="1070517"/>
            <a:ext cx="7783551" cy="461665"/>
          </a:xfrm>
          <a:prstGeom prst="rect">
            <a:avLst/>
          </a:prstGeom>
          <a:noFill/>
        </p:spPr>
        <p:txBody>
          <a:bodyPr wrap="square" rtlCol="0">
            <a:spAutoFit/>
          </a:bodyPr>
          <a:lstStyle/>
          <a:p>
            <a:pPr algn="ctr"/>
            <a:r>
              <a:rPr lang="en-US" sz="2400" b="1"/>
              <a:t>2023 </a:t>
            </a:r>
            <a:r>
              <a:rPr lang="en-US" sz="2400" b="1" dirty="0"/>
              <a:t>Sidewalk Repair Program (Class D Proposal)</a:t>
            </a:r>
          </a:p>
        </p:txBody>
      </p:sp>
      <p:sp>
        <p:nvSpPr>
          <p:cNvPr id="9" name="TextBox 8">
            <a:extLst>
              <a:ext uri="{FF2B5EF4-FFF2-40B4-BE49-F238E27FC236}">
                <a16:creationId xmlns:a16="http://schemas.microsoft.com/office/drawing/2014/main" xmlns="" id="{9631898E-BA92-414C-B143-0BD45293E950}"/>
              </a:ext>
            </a:extLst>
          </p:cNvPr>
          <p:cNvSpPr txBox="1"/>
          <p:nvPr/>
        </p:nvSpPr>
        <p:spPr>
          <a:xfrm>
            <a:off x="3302001" y="2805852"/>
            <a:ext cx="4351866" cy="2062103"/>
          </a:xfrm>
          <a:prstGeom prst="rect">
            <a:avLst/>
          </a:prstGeom>
          <a:noFill/>
        </p:spPr>
        <p:txBody>
          <a:bodyPr wrap="square" rtlCol="0">
            <a:spAutoFit/>
          </a:bodyPr>
          <a:lstStyle/>
          <a:p>
            <a:pPr lvl="1" algn="ctr"/>
            <a:r>
              <a:rPr lang="en-US" sz="1600" b="1" dirty="0"/>
              <a:t>Weekly </a:t>
            </a:r>
            <a:r>
              <a:rPr lang="en-US" sz="1600" b="1" dirty="0" err="1"/>
              <a:t>DONcast</a:t>
            </a:r>
            <a:r>
              <a:rPr lang="en-US" sz="1600" b="1" dirty="0"/>
              <a:t> Meeting</a:t>
            </a:r>
          </a:p>
          <a:p>
            <a:pPr lvl="1" algn="ctr"/>
            <a:r>
              <a:rPr lang="en-US" sz="1600" b="1" dirty="0"/>
              <a:t>Monday, March 20, 2023, at 5:00 p.m. </a:t>
            </a:r>
            <a:r>
              <a:rPr lang="en-US" sz="1600" b="1" dirty="0">
                <a:hlinkClick r:id="rId3"/>
              </a:rPr>
              <a:t>http://cityofdetroit.zoom.us/j/3631409738</a:t>
            </a:r>
            <a:endParaRPr lang="en-US" sz="1600" b="1" dirty="0"/>
          </a:p>
          <a:p>
            <a:pPr lvl="1" algn="ctr"/>
            <a:endParaRPr lang="en-US" sz="1600" b="1" dirty="0"/>
          </a:p>
          <a:p>
            <a:pPr lvl="1" algn="ctr"/>
            <a:r>
              <a:rPr lang="en-US" sz="1600" b="1" dirty="0"/>
              <a:t>Weekly </a:t>
            </a:r>
            <a:r>
              <a:rPr lang="en-US" sz="1600" b="1" dirty="0" err="1"/>
              <a:t>DONcast</a:t>
            </a:r>
            <a:r>
              <a:rPr lang="en-US" sz="1600" b="1" dirty="0"/>
              <a:t> Meeting</a:t>
            </a:r>
          </a:p>
          <a:p>
            <a:pPr lvl="1" algn="ctr"/>
            <a:r>
              <a:rPr lang="en-US" sz="1600" b="1" dirty="0"/>
              <a:t>Monday, April 3, 2023, at 5:00 p.m. </a:t>
            </a:r>
            <a:r>
              <a:rPr lang="en-US" sz="1600" b="1" dirty="0">
                <a:hlinkClick r:id="rId3"/>
              </a:rPr>
              <a:t>http://cityofdetroit.zoom.us/j/3631409738</a:t>
            </a:r>
            <a:endParaRPr lang="en-US" sz="1600" b="1" dirty="0"/>
          </a:p>
          <a:p>
            <a:pPr lvl="1" algn="ctr"/>
            <a:endParaRPr lang="en-US" sz="1600" dirty="0"/>
          </a:p>
        </p:txBody>
      </p:sp>
      <p:sp>
        <p:nvSpPr>
          <p:cNvPr id="10" name="TextBox 9">
            <a:extLst>
              <a:ext uri="{FF2B5EF4-FFF2-40B4-BE49-F238E27FC236}">
                <a16:creationId xmlns:a16="http://schemas.microsoft.com/office/drawing/2014/main" xmlns="" id="{24EE3EFF-10F1-0148-860E-2A60827A343D}"/>
              </a:ext>
            </a:extLst>
          </p:cNvPr>
          <p:cNvSpPr txBox="1"/>
          <p:nvPr/>
        </p:nvSpPr>
        <p:spPr>
          <a:xfrm>
            <a:off x="7636211" y="2439433"/>
            <a:ext cx="4549904" cy="2883866"/>
          </a:xfrm>
          <a:prstGeom prst="rect">
            <a:avLst/>
          </a:prstGeom>
          <a:noFill/>
        </p:spPr>
        <p:txBody>
          <a:bodyPr wrap="square" rtlCol="0">
            <a:spAutoFit/>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city of Detroit is now taking applications from neighborhood block clubs requesting replacement of sidewalks in their community. Thanks to an additional $20 million in budget surplus funds approved by Detroit City Council, the city will spend a total of $25 million. Repairs would be primarily for sidewalks that have been damaged by city trees located between the curb and sidewalk.  Priority will be given to replacing broken sidewalks that are near schools, churches and parks as well as: </a:t>
            </a:r>
          </a:p>
          <a:p>
            <a:pPr marL="171450" marR="0" indent="-171450">
              <a:spcBef>
                <a:spcPts val="0"/>
              </a:spcBef>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Identified by neighborhood block clubs</a:t>
            </a:r>
          </a:p>
          <a:p>
            <a:pPr marL="171450" marR="0" indent="-171450">
              <a:spcBef>
                <a:spcPts val="0"/>
              </a:spcBef>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Adjacent to city road resurfacing projects</a:t>
            </a:r>
          </a:p>
          <a:p>
            <a:pPr marL="171450" marR="0" indent="-171450">
              <a:spcBef>
                <a:spcPts val="0"/>
              </a:spcBef>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Requested by elderly and disabled residents</a:t>
            </a:r>
          </a:p>
          <a:p>
            <a:pPr marL="171450" marR="0" indent="-171450">
              <a:spcBef>
                <a:spcPts val="0"/>
              </a:spcBef>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Along a city commercial corridor</a:t>
            </a:r>
          </a:p>
          <a:p>
            <a:pPr marL="171450" marR="0" indent="-171450">
              <a:spcBef>
                <a:spcPts val="0"/>
              </a:spcBef>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Part of an existing backlog of requests from prior years</a:t>
            </a:r>
          </a:p>
          <a:p>
            <a:pPr marR="0" lvl="0">
              <a:spcBef>
                <a:spcPts val="0"/>
              </a:spcBef>
              <a:spcAft>
                <a:spcPts val="0"/>
              </a:spcAft>
            </a:pPr>
            <a:endParaRPr lang="en-US" sz="1200" dirty="0"/>
          </a:p>
        </p:txBody>
      </p:sp>
      <p:sp>
        <p:nvSpPr>
          <p:cNvPr id="11" name="TextBox 10">
            <a:extLst>
              <a:ext uri="{FF2B5EF4-FFF2-40B4-BE49-F238E27FC236}">
                <a16:creationId xmlns:a16="http://schemas.microsoft.com/office/drawing/2014/main" xmlns="" id="{A9F74DD5-15E8-C341-B15A-0C92C56217C9}"/>
              </a:ext>
            </a:extLst>
          </p:cNvPr>
          <p:cNvSpPr txBox="1"/>
          <p:nvPr/>
        </p:nvSpPr>
        <p:spPr>
          <a:xfrm>
            <a:off x="3691054" y="5609062"/>
            <a:ext cx="7950819" cy="646331"/>
          </a:xfrm>
          <a:prstGeom prst="rect">
            <a:avLst/>
          </a:prstGeom>
          <a:noFill/>
        </p:spPr>
        <p:txBody>
          <a:bodyPr wrap="square" rtlCol="0">
            <a:spAutoFit/>
          </a:bodyPr>
          <a:lstStyle/>
          <a:p>
            <a:pPr algn="ctr"/>
            <a:r>
              <a:rPr lang="en-US" dirty="0"/>
              <a:t>Additional questions and comments can be directed to </a:t>
            </a:r>
            <a:r>
              <a:rPr lang="en-US" dirty="0">
                <a:hlinkClick r:id="rId4"/>
              </a:rPr>
              <a:t>completestreets@detroitmi.gov</a:t>
            </a:r>
            <a:r>
              <a:rPr lang="en-US" dirty="0"/>
              <a:t> </a:t>
            </a:r>
          </a:p>
        </p:txBody>
      </p:sp>
    </p:spTree>
    <p:extLst>
      <p:ext uri="{BB962C8B-B14F-4D97-AF65-F5344CB8AC3E}">
        <p14:creationId xmlns:p14="http://schemas.microsoft.com/office/powerpoint/2010/main" val="1112784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172</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Rose Love</cp:lastModifiedBy>
  <cp:revision>7</cp:revision>
  <dcterms:created xsi:type="dcterms:W3CDTF">2022-02-24T16:32:43Z</dcterms:created>
  <dcterms:modified xsi:type="dcterms:W3CDTF">2023-03-20T20:45:09Z</dcterms:modified>
</cp:coreProperties>
</file>