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9" r:id="rId6"/>
    <p:sldId id="258" r:id="rId7"/>
    <p:sldId id="257" r:id="rId8"/>
  </p:sldIdLst>
  <p:sldSz cx="12192000" cy="35661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D5B3"/>
    <a:srgbClr val="0247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9DDF5F-1691-4A0D-8276-5C26B110C592}" v="46" dt="2024-01-16T19:20:33.1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2" d="100"/>
          <a:sy n="62" d="100"/>
        </p:scale>
        <p:origin x="2472" y="-24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hra Seblini" userId="585a7dad-47c4-4758-9108-beffb0c2ccf4" providerId="ADAL" clId="{D19DDF5F-1691-4A0D-8276-5C26B110C592}"/>
    <pc:docChg chg="undo redo custSel addSld modSld sldOrd">
      <pc:chgData name="Zahra Seblini" userId="585a7dad-47c4-4758-9108-beffb0c2ccf4" providerId="ADAL" clId="{D19DDF5F-1691-4A0D-8276-5C26B110C592}" dt="2024-01-25T19:25:42.047" v="6619" actId="1076"/>
      <pc:docMkLst>
        <pc:docMk/>
      </pc:docMkLst>
      <pc:sldChg chg="addSp delSp modSp mod">
        <pc:chgData name="Zahra Seblini" userId="585a7dad-47c4-4758-9108-beffb0c2ccf4" providerId="ADAL" clId="{D19DDF5F-1691-4A0D-8276-5C26B110C592}" dt="2024-01-16T19:25:14.606" v="6616" actId="313"/>
        <pc:sldMkLst>
          <pc:docMk/>
          <pc:sldMk cId="1224085458" sldId="256"/>
        </pc:sldMkLst>
        <pc:spChg chg="add mod">
          <ac:chgData name="Zahra Seblini" userId="585a7dad-47c4-4758-9108-beffb0c2ccf4" providerId="ADAL" clId="{D19DDF5F-1691-4A0D-8276-5C26B110C592}" dt="2024-01-16T19:20:53.091" v="6614" actId="1035"/>
          <ac:spMkLst>
            <pc:docMk/>
            <pc:sldMk cId="1224085458" sldId="256"/>
            <ac:spMk id="2" creationId="{7BE9BFA4-3EED-51A8-B235-9C17BF3CB3A4}"/>
          </ac:spMkLst>
        </pc:spChg>
        <pc:spChg chg="mod">
          <ac:chgData name="Zahra Seblini" userId="585a7dad-47c4-4758-9108-beffb0c2ccf4" providerId="ADAL" clId="{D19DDF5F-1691-4A0D-8276-5C26B110C592}" dt="2024-01-16T19:17:03.604" v="6584" actId="1037"/>
          <ac:spMkLst>
            <pc:docMk/>
            <pc:sldMk cId="1224085458" sldId="256"/>
            <ac:spMk id="10" creationId="{9E16933F-8C63-313B-1CF4-E0D3768ACCB4}"/>
          </ac:spMkLst>
        </pc:spChg>
        <pc:spChg chg="mod">
          <ac:chgData name="Zahra Seblini" userId="585a7dad-47c4-4758-9108-beffb0c2ccf4" providerId="ADAL" clId="{D19DDF5F-1691-4A0D-8276-5C26B110C592}" dt="2024-01-11T15:56:01.585" v="6292" actId="1076"/>
          <ac:spMkLst>
            <pc:docMk/>
            <pc:sldMk cId="1224085458" sldId="256"/>
            <ac:spMk id="17" creationId="{0369CEB4-F653-94CA-A565-3BC5570BA5C9}"/>
          </ac:spMkLst>
        </pc:spChg>
        <pc:spChg chg="mod">
          <ac:chgData name="Zahra Seblini" userId="585a7dad-47c4-4758-9108-beffb0c2ccf4" providerId="ADAL" clId="{D19DDF5F-1691-4A0D-8276-5C26B110C592}" dt="2024-01-11T15:56:01.585" v="6292" actId="1076"/>
          <ac:spMkLst>
            <pc:docMk/>
            <pc:sldMk cId="1224085458" sldId="256"/>
            <ac:spMk id="19" creationId="{B3BD3A51-11C0-8A56-341B-D5B6CC936E01}"/>
          </ac:spMkLst>
        </pc:spChg>
        <pc:spChg chg="mod">
          <ac:chgData name="Zahra Seblini" userId="585a7dad-47c4-4758-9108-beffb0c2ccf4" providerId="ADAL" clId="{D19DDF5F-1691-4A0D-8276-5C26B110C592}" dt="2024-01-11T15:56:01.585" v="6292" actId="1076"/>
          <ac:spMkLst>
            <pc:docMk/>
            <pc:sldMk cId="1224085458" sldId="256"/>
            <ac:spMk id="20" creationId="{4C5FF5A5-A7F9-A010-720C-51631157EE11}"/>
          </ac:spMkLst>
        </pc:spChg>
        <pc:spChg chg="mod">
          <ac:chgData name="Zahra Seblini" userId="585a7dad-47c4-4758-9108-beffb0c2ccf4" providerId="ADAL" clId="{D19DDF5F-1691-4A0D-8276-5C26B110C592}" dt="2024-01-11T15:56:01.585" v="6292" actId="1076"/>
          <ac:spMkLst>
            <pc:docMk/>
            <pc:sldMk cId="1224085458" sldId="256"/>
            <ac:spMk id="21" creationId="{3714E22A-CAD6-CE90-86C7-74B37A933F97}"/>
          </ac:spMkLst>
        </pc:spChg>
        <pc:spChg chg="mod">
          <ac:chgData name="Zahra Seblini" userId="585a7dad-47c4-4758-9108-beffb0c2ccf4" providerId="ADAL" clId="{D19DDF5F-1691-4A0D-8276-5C26B110C592}" dt="2024-01-11T15:55:56.039" v="6291" actId="1076"/>
          <ac:spMkLst>
            <pc:docMk/>
            <pc:sldMk cId="1224085458" sldId="256"/>
            <ac:spMk id="22" creationId="{AE71637D-E19E-DD16-8DF7-3BD003F4CD50}"/>
          </ac:spMkLst>
        </pc:spChg>
        <pc:spChg chg="mod">
          <ac:chgData name="Zahra Seblini" userId="585a7dad-47c4-4758-9108-beffb0c2ccf4" providerId="ADAL" clId="{D19DDF5F-1691-4A0D-8276-5C26B110C592}" dt="2024-01-11T15:55:56.039" v="6291" actId="1076"/>
          <ac:spMkLst>
            <pc:docMk/>
            <pc:sldMk cId="1224085458" sldId="256"/>
            <ac:spMk id="23" creationId="{F564CB99-53E7-1BDC-5BE7-70C64217F65E}"/>
          </ac:spMkLst>
        </pc:spChg>
        <pc:spChg chg="mod">
          <ac:chgData name="Zahra Seblini" userId="585a7dad-47c4-4758-9108-beffb0c2ccf4" providerId="ADAL" clId="{D19DDF5F-1691-4A0D-8276-5C26B110C592}" dt="2024-01-11T15:55:56.039" v="6291" actId="1076"/>
          <ac:spMkLst>
            <pc:docMk/>
            <pc:sldMk cId="1224085458" sldId="256"/>
            <ac:spMk id="24" creationId="{7A751262-0F61-A280-DA82-67A0C6132ECC}"/>
          </ac:spMkLst>
        </pc:spChg>
        <pc:spChg chg="mod">
          <ac:chgData name="Zahra Seblini" userId="585a7dad-47c4-4758-9108-beffb0c2ccf4" providerId="ADAL" clId="{D19DDF5F-1691-4A0D-8276-5C26B110C592}" dt="2024-01-11T16:28:51.091" v="6379" actId="1076"/>
          <ac:spMkLst>
            <pc:docMk/>
            <pc:sldMk cId="1224085458" sldId="256"/>
            <ac:spMk id="25" creationId="{8867F7D8-7838-6BD9-70ED-A835315263E6}"/>
          </ac:spMkLst>
        </pc:spChg>
        <pc:spChg chg="mod">
          <ac:chgData name="Zahra Seblini" userId="585a7dad-47c4-4758-9108-beffb0c2ccf4" providerId="ADAL" clId="{D19DDF5F-1691-4A0D-8276-5C26B110C592}" dt="2024-01-16T19:20:51.841" v="6610" actId="1035"/>
          <ac:spMkLst>
            <pc:docMk/>
            <pc:sldMk cId="1224085458" sldId="256"/>
            <ac:spMk id="26" creationId="{01C81BED-B155-ED01-1D45-CFDCC421869E}"/>
          </ac:spMkLst>
        </pc:spChg>
        <pc:spChg chg="mod">
          <ac:chgData name="Zahra Seblini" userId="585a7dad-47c4-4758-9108-beffb0c2ccf4" providerId="ADAL" clId="{D19DDF5F-1691-4A0D-8276-5C26B110C592}" dt="2024-01-16T19:23:01.085" v="6615" actId="1076"/>
          <ac:spMkLst>
            <pc:docMk/>
            <pc:sldMk cId="1224085458" sldId="256"/>
            <ac:spMk id="27" creationId="{E24D0941-EB3C-B813-0C87-DF2571013E6F}"/>
          </ac:spMkLst>
        </pc:spChg>
        <pc:spChg chg="mod">
          <ac:chgData name="Zahra Seblini" userId="585a7dad-47c4-4758-9108-beffb0c2ccf4" providerId="ADAL" clId="{D19DDF5F-1691-4A0D-8276-5C26B110C592}" dt="2024-01-11T15:56:09.009" v="6294" actId="1076"/>
          <ac:spMkLst>
            <pc:docMk/>
            <pc:sldMk cId="1224085458" sldId="256"/>
            <ac:spMk id="28" creationId="{6483B230-BDFF-A262-19B1-55DCA5698CBA}"/>
          </ac:spMkLst>
        </pc:spChg>
        <pc:spChg chg="mod">
          <ac:chgData name="Zahra Seblini" userId="585a7dad-47c4-4758-9108-beffb0c2ccf4" providerId="ADAL" clId="{D19DDF5F-1691-4A0D-8276-5C26B110C592}" dt="2024-01-11T15:55:56.039" v="6291" actId="1076"/>
          <ac:spMkLst>
            <pc:docMk/>
            <pc:sldMk cId="1224085458" sldId="256"/>
            <ac:spMk id="31" creationId="{EC2F80F0-9460-688F-792C-49DF27ADBF5E}"/>
          </ac:spMkLst>
        </pc:spChg>
        <pc:spChg chg="mod">
          <ac:chgData name="Zahra Seblini" userId="585a7dad-47c4-4758-9108-beffb0c2ccf4" providerId="ADAL" clId="{D19DDF5F-1691-4A0D-8276-5C26B110C592}" dt="2024-01-11T15:55:56.039" v="6291" actId="1076"/>
          <ac:spMkLst>
            <pc:docMk/>
            <pc:sldMk cId="1224085458" sldId="256"/>
            <ac:spMk id="32" creationId="{4ECACFD9-4E92-C2D9-FC17-3B49812DA7C7}"/>
          </ac:spMkLst>
        </pc:spChg>
        <pc:spChg chg="mod">
          <ac:chgData name="Zahra Seblini" userId="585a7dad-47c4-4758-9108-beffb0c2ccf4" providerId="ADAL" clId="{D19DDF5F-1691-4A0D-8276-5C26B110C592}" dt="2024-01-11T15:55:56.039" v="6291" actId="1076"/>
          <ac:spMkLst>
            <pc:docMk/>
            <pc:sldMk cId="1224085458" sldId="256"/>
            <ac:spMk id="33" creationId="{16206DE6-4AF9-A8CD-FBFF-6E42459F43EB}"/>
          </ac:spMkLst>
        </pc:spChg>
        <pc:spChg chg="add mod">
          <ac:chgData name="Zahra Seblini" userId="585a7dad-47c4-4758-9108-beffb0c2ccf4" providerId="ADAL" clId="{D19DDF5F-1691-4A0D-8276-5C26B110C592}" dt="2024-01-11T15:55:56.039" v="6291" actId="1076"/>
          <ac:spMkLst>
            <pc:docMk/>
            <pc:sldMk cId="1224085458" sldId="256"/>
            <ac:spMk id="34" creationId="{308DE48F-3AC6-66F0-5B48-94E847A633D0}"/>
          </ac:spMkLst>
        </pc:spChg>
        <pc:spChg chg="add mod">
          <ac:chgData name="Zahra Seblini" userId="585a7dad-47c4-4758-9108-beffb0c2ccf4" providerId="ADAL" clId="{D19DDF5F-1691-4A0D-8276-5C26B110C592}" dt="2024-01-11T15:55:56.039" v="6291" actId="1076"/>
          <ac:spMkLst>
            <pc:docMk/>
            <pc:sldMk cId="1224085458" sldId="256"/>
            <ac:spMk id="35" creationId="{561B1E2C-78A2-CD41-205E-94D99C3ECA7C}"/>
          </ac:spMkLst>
        </pc:spChg>
        <pc:spChg chg="add del mod">
          <ac:chgData name="Zahra Seblini" userId="585a7dad-47c4-4758-9108-beffb0c2ccf4" providerId="ADAL" clId="{D19DDF5F-1691-4A0D-8276-5C26B110C592}" dt="2024-01-10T17:37:56.268" v="3774" actId="20577"/>
          <ac:spMkLst>
            <pc:docMk/>
            <pc:sldMk cId="1224085458" sldId="256"/>
            <ac:spMk id="36" creationId="{8372F7AD-C008-64BA-CB21-CD738EF48830}"/>
          </ac:spMkLst>
        </pc:spChg>
        <pc:spChg chg="add mod">
          <ac:chgData name="Zahra Seblini" userId="585a7dad-47c4-4758-9108-beffb0c2ccf4" providerId="ADAL" clId="{D19DDF5F-1691-4A0D-8276-5C26B110C592}" dt="2024-01-11T15:57:15.131" v="6332" actId="20577"/>
          <ac:spMkLst>
            <pc:docMk/>
            <pc:sldMk cId="1224085458" sldId="256"/>
            <ac:spMk id="37" creationId="{D23F61F6-40AB-4B8A-6FA4-D84314472CEE}"/>
          </ac:spMkLst>
        </pc:spChg>
        <pc:spChg chg="add mod">
          <ac:chgData name="Zahra Seblini" userId="585a7dad-47c4-4758-9108-beffb0c2ccf4" providerId="ADAL" clId="{D19DDF5F-1691-4A0D-8276-5C26B110C592}" dt="2024-01-16T19:25:14.606" v="6616" actId="313"/>
          <ac:spMkLst>
            <pc:docMk/>
            <pc:sldMk cId="1224085458" sldId="256"/>
            <ac:spMk id="38" creationId="{9BE4D84B-8F68-D627-93DB-9372DBB017DF}"/>
          </ac:spMkLst>
        </pc:spChg>
        <pc:spChg chg="add mod">
          <ac:chgData name="Zahra Seblini" userId="585a7dad-47c4-4758-9108-beffb0c2ccf4" providerId="ADAL" clId="{D19DDF5F-1691-4A0D-8276-5C26B110C592}" dt="2024-01-11T16:29:04.899" v="6415" actId="20577"/>
          <ac:spMkLst>
            <pc:docMk/>
            <pc:sldMk cId="1224085458" sldId="256"/>
            <ac:spMk id="39" creationId="{3571033E-A74E-283A-2C80-63F51598400B}"/>
          </ac:spMkLst>
        </pc:spChg>
        <pc:picChg chg="mod">
          <ac:chgData name="Zahra Seblini" userId="585a7dad-47c4-4758-9108-beffb0c2ccf4" providerId="ADAL" clId="{D19DDF5F-1691-4A0D-8276-5C26B110C592}" dt="2024-01-10T15:55:10.626" v="782" actId="1076"/>
          <ac:picMkLst>
            <pc:docMk/>
            <pc:sldMk cId="1224085458" sldId="256"/>
            <ac:picMk id="5" creationId="{F74BE646-6CA2-7FBE-8D68-B631D4E649D8}"/>
          </ac:picMkLst>
        </pc:picChg>
      </pc:sldChg>
      <pc:sldChg chg="addSp delSp modSp mod ord modShow">
        <pc:chgData name="Zahra Seblini" userId="585a7dad-47c4-4758-9108-beffb0c2ccf4" providerId="ADAL" clId="{D19DDF5F-1691-4A0D-8276-5C26B110C592}" dt="2024-01-11T15:58:37.497" v="6378" actId="5793"/>
        <pc:sldMkLst>
          <pc:docMk/>
          <pc:sldMk cId="457971689" sldId="257"/>
        </pc:sldMkLst>
        <pc:spChg chg="mod">
          <ac:chgData name="Zahra Seblini" userId="585a7dad-47c4-4758-9108-beffb0c2ccf4" providerId="ADAL" clId="{D19DDF5F-1691-4A0D-8276-5C26B110C592}" dt="2024-01-11T15:57:57.067" v="6354" actId="207"/>
          <ac:spMkLst>
            <pc:docMk/>
            <pc:sldMk cId="457971689" sldId="257"/>
            <ac:spMk id="2" creationId="{97ACABD8-A087-57AC-CC1D-C2315749B2A5}"/>
          </ac:spMkLst>
        </pc:spChg>
        <pc:spChg chg="mod">
          <ac:chgData name="Zahra Seblini" userId="585a7dad-47c4-4758-9108-beffb0c2ccf4" providerId="ADAL" clId="{D19DDF5F-1691-4A0D-8276-5C26B110C592}" dt="2024-01-11T15:57:57.067" v="6354" actId="207"/>
          <ac:spMkLst>
            <pc:docMk/>
            <pc:sldMk cId="457971689" sldId="257"/>
            <ac:spMk id="3" creationId="{EE69FA93-7622-C5FC-E342-35FFDF65E792}"/>
          </ac:spMkLst>
        </pc:spChg>
        <pc:spChg chg="add mod">
          <ac:chgData name="Zahra Seblini" userId="585a7dad-47c4-4758-9108-beffb0c2ccf4" providerId="ADAL" clId="{D19DDF5F-1691-4A0D-8276-5C26B110C592}" dt="2024-01-11T15:57:57.067" v="6354" actId="207"/>
          <ac:spMkLst>
            <pc:docMk/>
            <pc:sldMk cId="457971689" sldId="257"/>
            <ac:spMk id="4" creationId="{38926335-6836-226F-E4AC-7C5AF3DAEAAC}"/>
          </ac:spMkLst>
        </pc:spChg>
        <pc:spChg chg="add mod">
          <ac:chgData name="Zahra Seblini" userId="585a7dad-47c4-4758-9108-beffb0c2ccf4" providerId="ADAL" clId="{D19DDF5F-1691-4A0D-8276-5C26B110C592}" dt="2024-01-11T15:58:37.497" v="6378" actId="5793"/>
          <ac:spMkLst>
            <pc:docMk/>
            <pc:sldMk cId="457971689" sldId="257"/>
            <ac:spMk id="5" creationId="{DA1D6D2C-3147-42B2-3305-58711C2B0DCB}"/>
          </ac:spMkLst>
        </pc:spChg>
        <pc:spChg chg="add mod">
          <ac:chgData name="Zahra Seblini" userId="585a7dad-47c4-4758-9108-beffb0c2ccf4" providerId="ADAL" clId="{D19DDF5F-1691-4A0D-8276-5C26B110C592}" dt="2024-01-11T15:57:57.067" v="6354" actId="207"/>
          <ac:spMkLst>
            <pc:docMk/>
            <pc:sldMk cId="457971689" sldId="257"/>
            <ac:spMk id="6" creationId="{C8FCCC77-5096-6EEC-899D-56CB260AF6E1}"/>
          </ac:spMkLst>
        </pc:spChg>
        <pc:spChg chg="add del">
          <ac:chgData name="Zahra Seblini" userId="585a7dad-47c4-4758-9108-beffb0c2ccf4" providerId="ADAL" clId="{D19DDF5F-1691-4A0D-8276-5C26B110C592}" dt="2024-01-08T19:02:30.444" v="504" actId="478"/>
          <ac:spMkLst>
            <pc:docMk/>
            <pc:sldMk cId="457971689" sldId="257"/>
            <ac:spMk id="7" creationId="{A9CDAE0B-FAB5-C003-E017-9BE8C698AB09}"/>
          </ac:spMkLst>
        </pc:spChg>
      </pc:sldChg>
      <pc:sldChg chg="addSp delSp modSp new mod">
        <pc:chgData name="Zahra Seblini" userId="585a7dad-47c4-4758-9108-beffb0c2ccf4" providerId="ADAL" clId="{D19DDF5F-1691-4A0D-8276-5C26B110C592}" dt="2024-01-25T19:25:42.047" v="6619" actId="1076"/>
        <pc:sldMkLst>
          <pc:docMk/>
          <pc:sldMk cId="2067606209" sldId="258"/>
        </pc:sldMkLst>
        <pc:spChg chg="mod">
          <ac:chgData name="Zahra Seblini" userId="585a7dad-47c4-4758-9108-beffb0c2ccf4" providerId="ADAL" clId="{D19DDF5F-1691-4A0D-8276-5C26B110C592}" dt="2024-01-08T18:37:16.901" v="166" actId="20577"/>
          <ac:spMkLst>
            <pc:docMk/>
            <pc:sldMk cId="2067606209" sldId="258"/>
            <ac:spMk id="2" creationId="{C037E8BD-4EEE-B9A2-EBD3-971E88FC3FF4}"/>
          </ac:spMkLst>
        </pc:spChg>
        <pc:spChg chg="mod">
          <ac:chgData name="Zahra Seblini" userId="585a7dad-47c4-4758-9108-beffb0c2ccf4" providerId="ADAL" clId="{D19DDF5F-1691-4A0D-8276-5C26B110C592}" dt="2024-01-11T15:51:20.355" v="6224" actId="5793"/>
          <ac:spMkLst>
            <pc:docMk/>
            <pc:sldMk cId="2067606209" sldId="258"/>
            <ac:spMk id="3" creationId="{29799FB3-5B40-D9F6-B1F9-6505A4D9712A}"/>
          </ac:spMkLst>
        </pc:spChg>
        <pc:spChg chg="add mod">
          <ac:chgData name="Zahra Seblini" userId="585a7dad-47c4-4758-9108-beffb0c2ccf4" providerId="ADAL" clId="{D19DDF5F-1691-4A0D-8276-5C26B110C592}" dt="2024-01-11T15:50:37.781" v="6184" actId="20577"/>
          <ac:spMkLst>
            <pc:docMk/>
            <pc:sldMk cId="2067606209" sldId="258"/>
            <ac:spMk id="4" creationId="{FEDF29B9-E582-C0BF-69E2-53E4E7BBF31A}"/>
          </ac:spMkLst>
        </pc:spChg>
        <pc:spChg chg="add mod">
          <ac:chgData name="Zahra Seblini" userId="585a7dad-47c4-4758-9108-beffb0c2ccf4" providerId="ADAL" clId="{D19DDF5F-1691-4A0D-8276-5C26B110C592}" dt="2024-01-11T15:50:46.078" v="6187" actId="1076"/>
          <ac:spMkLst>
            <pc:docMk/>
            <pc:sldMk cId="2067606209" sldId="258"/>
            <ac:spMk id="9" creationId="{11AA4403-CD69-7BEA-2750-4215CDB4903A}"/>
          </ac:spMkLst>
        </pc:spChg>
        <pc:picChg chg="add del mod modCrop">
          <ac:chgData name="Zahra Seblini" userId="585a7dad-47c4-4758-9108-beffb0c2ccf4" providerId="ADAL" clId="{D19DDF5F-1691-4A0D-8276-5C26B110C592}" dt="2024-01-10T15:37:51.657" v="530" actId="478"/>
          <ac:picMkLst>
            <pc:docMk/>
            <pc:sldMk cId="2067606209" sldId="258"/>
            <ac:picMk id="6" creationId="{305591CE-777A-FDFD-5D1D-D6D5D78DABAB}"/>
          </ac:picMkLst>
        </pc:picChg>
        <pc:picChg chg="add mod modCrop">
          <ac:chgData name="Zahra Seblini" userId="585a7dad-47c4-4758-9108-beffb0c2ccf4" providerId="ADAL" clId="{D19DDF5F-1691-4A0D-8276-5C26B110C592}" dt="2024-01-25T19:25:42.047" v="6619" actId="1076"/>
          <ac:picMkLst>
            <pc:docMk/>
            <pc:sldMk cId="2067606209" sldId="258"/>
            <ac:picMk id="8" creationId="{4DEA0B2B-D083-D0F1-5D3B-83E1F7FB0626}"/>
          </ac:picMkLst>
        </pc:picChg>
      </pc:sldChg>
      <pc:sldChg chg="addSp delSp modSp new mod">
        <pc:chgData name="Zahra Seblini" userId="585a7dad-47c4-4758-9108-beffb0c2ccf4" providerId="ADAL" clId="{D19DDF5F-1691-4A0D-8276-5C26B110C592}" dt="2024-01-11T17:10:03.146" v="6544" actId="20577"/>
        <pc:sldMkLst>
          <pc:docMk/>
          <pc:sldMk cId="2841636646" sldId="259"/>
        </pc:sldMkLst>
        <pc:spChg chg="del mod">
          <ac:chgData name="Zahra Seblini" userId="585a7dad-47c4-4758-9108-beffb0c2ccf4" providerId="ADAL" clId="{D19DDF5F-1691-4A0D-8276-5C26B110C592}" dt="2024-01-10T15:52:39.292" v="548" actId="478"/>
          <ac:spMkLst>
            <pc:docMk/>
            <pc:sldMk cId="2841636646" sldId="259"/>
            <ac:spMk id="2" creationId="{514F3C8A-51D5-C053-7E35-2E51E373F62A}"/>
          </ac:spMkLst>
        </pc:spChg>
        <pc:spChg chg="mod">
          <ac:chgData name="Zahra Seblini" userId="585a7dad-47c4-4758-9108-beffb0c2ccf4" providerId="ADAL" clId="{D19DDF5F-1691-4A0D-8276-5C26B110C592}" dt="2024-01-11T15:51:40.345" v="6225" actId="13926"/>
          <ac:spMkLst>
            <pc:docMk/>
            <pc:sldMk cId="2841636646" sldId="259"/>
            <ac:spMk id="3" creationId="{0FE49431-6FB6-6915-2809-CD5448238C8E}"/>
          </ac:spMkLst>
        </pc:spChg>
        <pc:spChg chg="add mod">
          <ac:chgData name="Zahra Seblini" userId="585a7dad-47c4-4758-9108-beffb0c2ccf4" providerId="ADAL" clId="{D19DDF5F-1691-4A0D-8276-5C26B110C592}" dt="2024-01-11T15:50:12.012" v="6182" actId="122"/>
          <ac:spMkLst>
            <pc:docMk/>
            <pc:sldMk cId="2841636646" sldId="259"/>
            <ac:spMk id="4" creationId="{0FC4148C-7968-8F9A-2B0E-8ECF8FB1167F}"/>
          </ac:spMkLst>
        </pc:spChg>
        <pc:spChg chg="add mod">
          <ac:chgData name="Zahra Seblini" userId="585a7dad-47c4-4758-9108-beffb0c2ccf4" providerId="ADAL" clId="{D19DDF5F-1691-4A0D-8276-5C26B110C592}" dt="2024-01-11T16:34:32.682" v="6526" actId="113"/>
          <ac:spMkLst>
            <pc:docMk/>
            <pc:sldMk cId="2841636646" sldId="259"/>
            <ac:spMk id="6" creationId="{F4AAF108-7EF6-475C-C0DB-8DAB1108B7F2}"/>
          </ac:spMkLst>
        </pc:spChg>
        <pc:spChg chg="add mod">
          <ac:chgData name="Zahra Seblini" userId="585a7dad-47c4-4758-9108-beffb0c2ccf4" providerId="ADAL" clId="{D19DDF5F-1691-4A0D-8276-5C26B110C592}" dt="2024-01-11T17:10:03.146" v="6544" actId="20577"/>
          <ac:spMkLst>
            <pc:docMk/>
            <pc:sldMk cId="2841636646" sldId="259"/>
            <ac:spMk id="7" creationId="{ECAED21E-3653-A79B-EAD7-4F61BD7A62A7}"/>
          </ac:spMkLst>
        </pc:spChg>
        <pc:spChg chg="add mod">
          <ac:chgData name="Zahra Seblini" userId="585a7dad-47c4-4758-9108-beffb0c2ccf4" providerId="ADAL" clId="{D19DDF5F-1691-4A0D-8276-5C26B110C592}" dt="2024-01-11T15:52:49.876" v="6280" actId="400"/>
          <ac:spMkLst>
            <pc:docMk/>
            <pc:sldMk cId="2841636646" sldId="259"/>
            <ac:spMk id="8" creationId="{54E5988F-E8D9-BBAD-8B5E-7A090572E9B9}"/>
          </ac:spMkLst>
        </pc:spChg>
        <pc:spChg chg="add mod">
          <ac:chgData name="Zahra Seblini" userId="585a7dad-47c4-4758-9108-beffb0c2ccf4" providerId="ADAL" clId="{D19DDF5F-1691-4A0D-8276-5C26B110C592}" dt="2024-01-11T15:52:58.079" v="6281" actId="13926"/>
          <ac:spMkLst>
            <pc:docMk/>
            <pc:sldMk cId="2841636646" sldId="259"/>
            <ac:spMk id="9" creationId="{99C390A6-CE63-E62D-C864-70BD7426CA9F}"/>
          </ac:spMkLst>
        </pc:spChg>
        <pc:spChg chg="add mod">
          <ac:chgData name="Zahra Seblini" userId="585a7dad-47c4-4758-9108-beffb0c2ccf4" providerId="ADAL" clId="{D19DDF5F-1691-4A0D-8276-5C26B110C592}" dt="2024-01-11T15:53:23.754" v="6290" actId="20577"/>
          <ac:spMkLst>
            <pc:docMk/>
            <pc:sldMk cId="2841636646" sldId="259"/>
            <ac:spMk id="10" creationId="{19A3649B-CE5F-BA71-70EA-52FC2F969139}"/>
          </ac:spMkLst>
        </pc:spChg>
        <pc:spChg chg="add mod">
          <ac:chgData name="Zahra Seblini" userId="585a7dad-47c4-4758-9108-beffb0c2ccf4" providerId="ADAL" clId="{D19DDF5F-1691-4A0D-8276-5C26B110C592}" dt="2024-01-11T16:30:22.120" v="6432" actId="13926"/>
          <ac:spMkLst>
            <pc:docMk/>
            <pc:sldMk cId="2841636646" sldId="259"/>
            <ac:spMk id="11" creationId="{DB87F6AF-8BF3-D0F8-1483-D14DD860E29B}"/>
          </ac:spMkLst>
        </pc:spChg>
        <pc:spChg chg="add mod">
          <ac:chgData name="Zahra Seblini" userId="585a7dad-47c4-4758-9108-beffb0c2ccf4" providerId="ADAL" clId="{D19DDF5F-1691-4A0D-8276-5C26B110C592}" dt="2024-01-11T15:49:58.793" v="6171" actId="465"/>
          <ac:spMkLst>
            <pc:docMk/>
            <pc:sldMk cId="2841636646" sldId="259"/>
            <ac:spMk id="12" creationId="{52364E6A-B225-E8C6-20F8-D3A83A7ABAD6}"/>
          </ac:spMkLst>
        </pc:spChg>
        <pc:spChg chg="add mod">
          <ac:chgData name="Zahra Seblini" userId="585a7dad-47c4-4758-9108-beffb0c2ccf4" providerId="ADAL" clId="{D19DDF5F-1691-4A0D-8276-5C26B110C592}" dt="2024-01-11T16:34:26.956" v="6525" actId="14100"/>
          <ac:spMkLst>
            <pc:docMk/>
            <pc:sldMk cId="2841636646" sldId="259"/>
            <ac:spMk id="13" creationId="{5A1CDAC3-FFBA-B48C-74D7-8498A3E1911C}"/>
          </ac:spMkLst>
        </pc:spChg>
        <pc:picChg chg="add del mod">
          <ac:chgData name="Zahra Seblini" userId="585a7dad-47c4-4758-9108-beffb0c2ccf4" providerId="ADAL" clId="{D19DDF5F-1691-4A0D-8276-5C26B110C592}" dt="2024-01-10T15:59:06.611" v="997" actId="478"/>
          <ac:picMkLst>
            <pc:docMk/>
            <pc:sldMk cId="2841636646" sldId="259"/>
            <ac:picMk id="5" creationId="{DE4B160E-E52B-2E3D-28E1-3899B64FDEA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836288"/>
            <a:ext cx="10363200" cy="12415520"/>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18730598"/>
            <a:ext cx="9144000" cy="8609962"/>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77778D-451B-4759-9F90-101794A76607}"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0DC82-980E-4698-9C73-611075DFB3A2}" type="slidenum">
              <a:rPr lang="en-US" smtClean="0"/>
              <a:t>‹#›</a:t>
            </a:fld>
            <a:endParaRPr lang="en-US"/>
          </a:p>
        </p:txBody>
      </p:sp>
    </p:spTree>
    <p:extLst>
      <p:ext uri="{BB962C8B-B14F-4D97-AF65-F5344CB8AC3E}">
        <p14:creationId xmlns:p14="http://schemas.microsoft.com/office/powerpoint/2010/main" val="431483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7778D-451B-4759-9F90-101794A76607}"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0DC82-980E-4698-9C73-611075DFB3A2}" type="slidenum">
              <a:rPr lang="en-US" smtClean="0"/>
              <a:t>‹#›</a:t>
            </a:fld>
            <a:endParaRPr lang="en-US"/>
          </a:p>
        </p:txBody>
      </p:sp>
    </p:spTree>
    <p:extLst>
      <p:ext uri="{BB962C8B-B14F-4D97-AF65-F5344CB8AC3E}">
        <p14:creationId xmlns:p14="http://schemas.microsoft.com/office/powerpoint/2010/main" val="3056055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1898650"/>
            <a:ext cx="2628900" cy="3022155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1898650"/>
            <a:ext cx="7734300" cy="3022155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7778D-451B-4759-9F90-101794A76607}"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0DC82-980E-4698-9C73-611075DFB3A2}" type="slidenum">
              <a:rPr lang="en-US" smtClean="0"/>
              <a:t>‹#›</a:t>
            </a:fld>
            <a:endParaRPr lang="en-US"/>
          </a:p>
        </p:txBody>
      </p:sp>
    </p:spTree>
    <p:extLst>
      <p:ext uri="{BB962C8B-B14F-4D97-AF65-F5344CB8AC3E}">
        <p14:creationId xmlns:p14="http://schemas.microsoft.com/office/powerpoint/2010/main" val="718059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7778D-451B-4759-9F90-101794A76607}"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0DC82-980E-4698-9C73-611075DFB3A2}" type="slidenum">
              <a:rPr lang="en-US" smtClean="0"/>
              <a:t>‹#›</a:t>
            </a:fld>
            <a:endParaRPr lang="en-US"/>
          </a:p>
        </p:txBody>
      </p:sp>
    </p:spTree>
    <p:extLst>
      <p:ext uri="{BB962C8B-B14F-4D97-AF65-F5344CB8AC3E}">
        <p14:creationId xmlns:p14="http://schemas.microsoft.com/office/powerpoint/2010/main" val="48671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8890646"/>
            <a:ext cx="10515600" cy="14834232"/>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23865216"/>
            <a:ext cx="10515600" cy="7800972"/>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77778D-451B-4759-9F90-101794A76607}"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0DC82-980E-4698-9C73-611075DFB3A2}" type="slidenum">
              <a:rPr lang="en-US" smtClean="0"/>
              <a:t>‹#›</a:t>
            </a:fld>
            <a:endParaRPr lang="en-US"/>
          </a:p>
        </p:txBody>
      </p:sp>
    </p:spTree>
    <p:extLst>
      <p:ext uri="{BB962C8B-B14F-4D97-AF65-F5344CB8AC3E}">
        <p14:creationId xmlns:p14="http://schemas.microsoft.com/office/powerpoint/2010/main" val="206861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9493250"/>
            <a:ext cx="5181600" cy="226269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9493250"/>
            <a:ext cx="5181600" cy="226269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77778D-451B-4759-9F90-101794A76607}"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0DC82-980E-4698-9C73-611075DFB3A2}" type="slidenum">
              <a:rPr lang="en-US" smtClean="0"/>
              <a:t>‹#›</a:t>
            </a:fld>
            <a:endParaRPr lang="en-US"/>
          </a:p>
        </p:txBody>
      </p:sp>
    </p:spTree>
    <p:extLst>
      <p:ext uri="{BB962C8B-B14F-4D97-AF65-F5344CB8AC3E}">
        <p14:creationId xmlns:p14="http://schemas.microsoft.com/office/powerpoint/2010/main" val="229283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898658"/>
            <a:ext cx="10515600" cy="689292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8742048"/>
            <a:ext cx="5157787" cy="4284342"/>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13026390"/>
            <a:ext cx="5157787" cy="191598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8742048"/>
            <a:ext cx="5183188" cy="4284342"/>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13026390"/>
            <a:ext cx="5183188" cy="191598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77778D-451B-4759-9F90-101794A76607}" type="datetimeFigureOut">
              <a:rPr lang="en-US" smtClean="0"/>
              <a:t>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D0DC82-980E-4698-9C73-611075DFB3A2}" type="slidenum">
              <a:rPr lang="en-US" smtClean="0"/>
              <a:t>‹#›</a:t>
            </a:fld>
            <a:endParaRPr lang="en-US"/>
          </a:p>
        </p:txBody>
      </p:sp>
    </p:spTree>
    <p:extLst>
      <p:ext uri="{BB962C8B-B14F-4D97-AF65-F5344CB8AC3E}">
        <p14:creationId xmlns:p14="http://schemas.microsoft.com/office/powerpoint/2010/main" val="149477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77778D-451B-4759-9F90-101794A76607}" type="datetimeFigureOut">
              <a:rPr lang="en-US" smtClean="0"/>
              <a:t>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D0DC82-980E-4698-9C73-611075DFB3A2}" type="slidenum">
              <a:rPr lang="en-US" smtClean="0"/>
              <a:t>‹#›</a:t>
            </a:fld>
            <a:endParaRPr lang="en-US"/>
          </a:p>
        </p:txBody>
      </p:sp>
    </p:spTree>
    <p:extLst>
      <p:ext uri="{BB962C8B-B14F-4D97-AF65-F5344CB8AC3E}">
        <p14:creationId xmlns:p14="http://schemas.microsoft.com/office/powerpoint/2010/main" val="1726890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7778D-451B-4759-9F90-101794A76607}" type="datetimeFigureOut">
              <a:rPr lang="en-US" smtClean="0"/>
              <a:t>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D0DC82-980E-4698-9C73-611075DFB3A2}" type="slidenum">
              <a:rPr lang="en-US" smtClean="0"/>
              <a:t>‹#›</a:t>
            </a:fld>
            <a:endParaRPr lang="en-US"/>
          </a:p>
        </p:txBody>
      </p:sp>
    </p:spTree>
    <p:extLst>
      <p:ext uri="{BB962C8B-B14F-4D97-AF65-F5344CB8AC3E}">
        <p14:creationId xmlns:p14="http://schemas.microsoft.com/office/powerpoint/2010/main" val="28997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2377440"/>
            <a:ext cx="3932237" cy="832104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5134618"/>
            <a:ext cx="6172200" cy="2534285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10698480"/>
            <a:ext cx="3932237" cy="19820258"/>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5077778D-451B-4759-9F90-101794A76607}"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0DC82-980E-4698-9C73-611075DFB3A2}" type="slidenum">
              <a:rPr lang="en-US" smtClean="0"/>
              <a:t>‹#›</a:t>
            </a:fld>
            <a:endParaRPr lang="en-US"/>
          </a:p>
        </p:txBody>
      </p:sp>
    </p:spTree>
    <p:extLst>
      <p:ext uri="{BB962C8B-B14F-4D97-AF65-F5344CB8AC3E}">
        <p14:creationId xmlns:p14="http://schemas.microsoft.com/office/powerpoint/2010/main" val="1768535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2377440"/>
            <a:ext cx="3932237" cy="832104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5134618"/>
            <a:ext cx="6172200" cy="25342850"/>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10698480"/>
            <a:ext cx="3932237" cy="19820258"/>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5077778D-451B-4759-9F90-101794A76607}"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0DC82-980E-4698-9C73-611075DFB3A2}" type="slidenum">
              <a:rPr lang="en-US" smtClean="0"/>
              <a:t>‹#›</a:t>
            </a:fld>
            <a:endParaRPr lang="en-US"/>
          </a:p>
        </p:txBody>
      </p:sp>
    </p:spTree>
    <p:extLst>
      <p:ext uri="{BB962C8B-B14F-4D97-AF65-F5344CB8AC3E}">
        <p14:creationId xmlns:p14="http://schemas.microsoft.com/office/powerpoint/2010/main" val="363473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898658"/>
            <a:ext cx="10515600" cy="68929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9493250"/>
            <a:ext cx="10515600" cy="2262695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33053028"/>
            <a:ext cx="2743200" cy="1898650"/>
          </a:xfrm>
          <a:prstGeom prst="rect">
            <a:avLst/>
          </a:prstGeom>
        </p:spPr>
        <p:txBody>
          <a:bodyPr vert="horz" lIns="91440" tIns="45720" rIns="91440" bIns="45720" rtlCol="0" anchor="ctr"/>
          <a:lstStyle>
            <a:lvl1pPr algn="l">
              <a:defRPr sz="1600">
                <a:solidFill>
                  <a:schemeClr val="tx1">
                    <a:tint val="75000"/>
                  </a:schemeClr>
                </a:solidFill>
              </a:defRPr>
            </a:lvl1pPr>
          </a:lstStyle>
          <a:p>
            <a:fld id="{5077778D-451B-4759-9F90-101794A76607}" type="datetimeFigureOut">
              <a:rPr lang="en-US" smtClean="0"/>
              <a:t>1/25/2024</a:t>
            </a:fld>
            <a:endParaRPr lang="en-US"/>
          </a:p>
        </p:txBody>
      </p:sp>
      <p:sp>
        <p:nvSpPr>
          <p:cNvPr id="5" name="Footer Placeholder 4"/>
          <p:cNvSpPr>
            <a:spLocks noGrp="1"/>
          </p:cNvSpPr>
          <p:nvPr>
            <p:ph type="ftr" sz="quarter" idx="3"/>
          </p:nvPr>
        </p:nvSpPr>
        <p:spPr>
          <a:xfrm>
            <a:off x="4038600" y="33053028"/>
            <a:ext cx="4114800" cy="189865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33053028"/>
            <a:ext cx="2743200" cy="1898650"/>
          </a:xfrm>
          <a:prstGeom prst="rect">
            <a:avLst/>
          </a:prstGeom>
        </p:spPr>
        <p:txBody>
          <a:bodyPr vert="horz" lIns="91440" tIns="45720" rIns="91440" bIns="45720" rtlCol="0" anchor="ctr"/>
          <a:lstStyle>
            <a:lvl1pPr algn="r">
              <a:defRPr sz="1600">
                <a:solidFill>
                  <a:schemeClr val="tx1">
                    <a:tint val="75000"/>
                  </a:schemeClr>
                </a:solidFill>
              </a:defRPr>
            </a:lvl1pPr>
          </a:lstStyle>
          <a:p>
            <a:fld id="{24D0DC82-980E-4698-9C73-611075DFB3A2}" type="slidenum">
              <a:rPr lang="en-US" smtClean="0"/>
              <a:t>‹#›</a:t>
            </a:fld>
            <a:endParaRPr lang="en-US"/>
          </a:p>
        </p:txBody>
      </p:sp>
    </p:spTree>
    <p:extLst>
      <p:ext uri="{BB962C8B-B14F-4D97-AF65-F5344CB8AC3E}">
        <p14:creationId xmlns:p14="http://schemas.microsoft.com/office/powerpoint/2010/main" val="2485927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idetroitmius.sharepoint.com/:b:/r/sites/M365-GSD-Sustainability/Shared%20Documents/06_Initiatives/00_Ongoing_Municipal%20Utilities/3.%20Policy/Benchmarking%20Ordinance/Detroit%20Energy%20Benchmarking%20Ordinance%20Draft%2011-6-23.pdf?csf=1&amp;web=1&amp;e=Diyrkj"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energystar.gov/buildings/benchmark" TargetMode="External"/><Relationship Id="rId4" Type="http://schemas.openxmlformats.org/officeDocument/2006/relationships/hyperlink" Target="https://detroitmi.gov/sites/detroitmi.localhost/files/2023-11/Detroit%20Climate%20Strategy.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nergystar.my.site.com/PortfolioManager/s/article/What-is-the-Data-Quality-Checker-1600088553716" TargetMode="External"/><Relationship Id="rId2" Type="http://schemas.openxmlformats.org/officeDocument/2006/relationships/hyperlink" Target="https://portfoliomanager.energystar.gov/pm/dataCollectionWorksheet?_gl=1*1hmwte0*_ga*MjA3NDY4MzgxNC4xNjk2NTMyODMx*_ga_S0KJTVVLQ6*MTcwNDkwMjI4My4xMjYuMS4xNzA0OTA1NDk0LjAuMC4w" TargetMode="External"/><Relationship Id="rId1" Type="http://schemas.openxmlformats.org/officeDocument/2006/relationships/slideLayout" Target="../slideLayouts/slideLayout2.xml"/><Relationship Id="rId6" Type="http://schemas.openxmlformats.org/officeDocument/2006/relationships/hyperlink" Target="https://www.energystar.gov/sites/default/files/asset/document/Benchmarking%20Law%20Compliance%20Part%201%20-%20FAQ%20Summary.pdf" TargetMode="External"/><Relationship Id="rId5" Type="http://schemas.openxmlformats.org/officeDocument/2006/relationships/hyperlink" Target="https://www.energystar.gov/buildings/training/complying_ordinances" TargetMode="External"/><Relationship Id="rId4" Type="http://schemas.openxmlformats.org/officeDocument/2006/relationships/hyperlink" Target="https://www.energystar.gov/buildings/trainin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file/d/1R3bK4FZrUSVIldELI7qWKVsMc5Gq9Bf1/view" TargetMode="External"/><Relationship Id="rId2" Type="http://schemas.openxmlformats.org/officeDocument/2006/relationships/hyperlink" Target="https://www.energystar.gov/sites/default/files/asset/document/Benchmarking%20Ordinance%20Compliance%20Part%201.pdf"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cidetroitmius.sharepoint.com/:w:/r/sites/M365-GSD-Sustainability/Shared%20Documents/06_Initiatives/00_Ongoing_Municipal%20Utilities/231116_Benchmarking%20Private%20Bldgs%20Process%20Charts.docx?d=waebaded6fc2244d49bdd0b8311020920&amp;csf=1&amp;web=1&amp;e=que6CD" TargetMode="External"/><Relationship Id="rId4" Type="http://schemas.openxmlformats.org/officeDocument/2006/relationships/hyperlink" Target="https://portfoliomanager.energystar.gov/pm/dataCollectionWorksheet?_gl=1*1hmwte0*_ga*MjA3NDY4MzgxNC4xNjk2NTMyODMx*_ga_S0KJTVVLQ6*MTcwNDkwMjI4My4xMjYuMS4xNzA0OTA1NDk0LjAuMC4w"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chicago.gov/content/dam/city/progs/env/EnergyBenchmark/2021_Chicago_Benchmarking_FAQs.pdf" TargetMode="External"/><Relationship Id="rId2" Type="http://schemas.openxmlformats.org/officeDocument/2006/relationships/hyperlink" Target="https://dc.beam-portal.org/helpdesk/kb/benchmarking/11/" TargetMode="External"/><Relationship Id="rId1" Type="http://schemas.openxmlformats.org/officeDocument/2006/relationships/slideLayout" Target="../slideLayouts/slideLayout2.xml"/><Relationship Id="rId4" Type="http://schemas.openxmlformats.org/officeDocument/2006/relationships/hyperlink" Target="https://www.denvergov.org/Government/Agencies-Departments-Offices/Agencies-Departments-Offices-Directory/Climate-Action-Sustainability-Resiliency/High-Performance-Buildings-and-Homes/Energize-Denver-Hub/Buildings-25000-sq-ft-or-Larger/Benchmarking-Requirements#section-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74BE646-6CA2-7FBE-8D68-B631D4E649D8}"/>
              </a:ext>
            </a:extLst>
          </p:cNvPr>
          <p:cNvPicPr>
            <a:picLocks noChangeAspect="1"/>
          </p:cNvPicPr>
          <p:nvPr/>
        </p:nvPicPr>
        <p:blipFill rotWithShape="1">
          <a:blip r:embed="rId2"/>
          <a:srcRect l="3935" t="16831" r="2090" b="50819"/>
          <a:stretch/>
        </p:blipFill>
        <p:spPr>
          <a:xfrm>
            <a:off x="294806" y="134910"/>
            <a:ext cx="11457483" cy="2218545"/>
          </a:xfrm>
          <a:prstGeom prst="rect">
            <a:avLst/>
          </a:prstGeom>
        </p:spPr>
      </p:pic>
      <p:sp>
        <p:nvSpPr>
          <p:cNvPr id="6" name="Rectangle 5">
            <a:extLst>
              <a:ext uri="{FF2B5EF4-FFF2-40B4-BE49-F238E27FC236}">
                <a16:creationId xmlns:a16="http://schemas.microsoft.com/office/drawing/2014/main" id="{26735F5D-C7A3-11C8-214C-5EF3EA1AF1C6}"/>
              </a:ext>
            </a:extLst>
          </p:cNvPr>
          <p:cNvSpPr/>
          <p:nvPr/>
        </p:nvSpPr>
        <p:spPr>
          <a:xfrm>
            <a:off x="429985" y="2751361"/>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Energy and water benchmarking ordinance</a:t>
            </a:r>
          </a:p>
        </p:txBody>
      </p:sp>
      <p:sp>
        <p:nvSpPr>
          <p:cNvPr id="10" name="Rectangle 9">
            <a:extLst>
              <a:ext uri="{FF2B5EF4-FFF2-40B4-BE49-F238E27FC236}">
                <a16:creationId xmlns:a16="http://schemas.microsoft.com/office/drawing/2014/main" id="{9E16933F-8C63-313B-1CF4-E0D3768ACCB4}"/>
              </a:ext>
            </a:extLst>
          </p:cNvPr>
          <p:cNvSpPr/>
          <p:nvPr/>
        </p:nvSpPr>
        <p:spPr>
          <a:xfrm>
            <a:off x="584710" y="16427719"/>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Apply for an exemption</a:t>
            </a:r>
          </a:p>
        </p:txBody>
      </p:sp>
      <p:sp>
        <p:nvSpPr>
          <p:cNvPr id="17" name="Rectangle 16">
            <a:extLst>
              <a:ext uri="{FF2B5EF4-FFF2-40B4-BE49-F238E27FC236}">
                <a16:creationId xmlns:a16="http://schemas.microsoft.com/office/drawing/2014/main" id="{0369CEB4-F653-94CA-A565-3BC5570BA5C9}"/>
              </a:ext>
            </a:extLst>
          </p:cNvPr>
          <p:cNvSpPr/>
          <p:nvPr/>
        </p:nvSpPr>
        <p:spPr>
          <a:xfrm>
            <a:off x="565161" y="13135133"/>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Key dates</a:t>
            </a:r>
          </a:p>
        </p:txBody>
      </p:sp>
      <p:sp>
        <p:nvSpPr>
          <p:cNvPr id="19" name="Rectangle 18">
            <a:extLst>
              <a:ext uri="{FF2B5EF4-FFF2-40B4-BE49-F238E27FC236}">
                <a16:creationId xmlns:a16="http://schemas.microsoft.com/office/drawing/2014/main" id="{B3BD3A51-11C0-8A56-341B-D5B6CC936E01}"/>
              </a:ext>
            </a:extLst>
          </p:cNvPr>
          <p:cNvSpPr/>
          <p:nvPr/>
        </p:nvSpPr>
        <p:spPr>
          <a:xfrm>
            <a:off x="492709" y="13891516"/>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Look up your building</a:t>
            </a:r>
          </a:p>
        </p:txBody>
      </p:sp>
      <p:sp>
        <p:nvSpPr>
          <p:cNvPr id="20" name="Rectangle 19">
            <a:extLst>
              <a:ext uri="{FF2B5EF4-FFF2-40B4-BE49-F238E27FC236}">
                <a16:creationId xmlns:a16="http://schemas.microsoft.com/office/drawing/2014/main" id="{4C5FF5A5-A7F9-A010-720C-51631157EE11}"/>
              </a:ext>
            </a:extLst>
          </p:cNvPr>
          <p:cNvSpPr/>
          <p:nvPr/>
        </p:nvSpPr>
        <p:spPr>
          <a:xfrm>
            <a:off x="565161" y="15487200"/>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Need help benchmarking?</a:t>
            </a:r>
          </a:p>
        </p:txBody>
      </p:sp>
      <p:sp>
        <p:nvSpPr>
          <p:cNvPr id="21" name="Rectangle 20">
            <a:extLst>
              <a:ext uri="{FF2B5EF4-FFF2-40B4-BE49-F238E27FC236}">
                <a16:creationId xmlns:a16="http://schemas.microsoft.com/office/drawing/2014/main" id="{3714E22A-CAD6-CE90-86C7-74B37A933F97}"/>
              </a:ext>
            </a:extLst>
          </p:cNvPr>
          <p:cNvSpPr/>
          <p:nvPr/>
        </p:nvSpPr>
        <p:spPr>
          <a:xfrm>
            <a:off x="565161" y="14673875"/>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How to Benchmark</a:t>
            </a:r>
          </a:p>
        </p:txBody>
      </p:sp>
      <p:sp>
        <p:nvSpPr>
          <p:cNvPr id="22" name="Rectangle 21">
            <a:extLst>
              <a:ext uri="{FF2B5EF4-FFF2-40B4-BE49-F238E27FC236}">
                <a16:creationId xmlns:a16="http://schemas.microsoft.com/office/drawing/2014/main" id="{AE71637D-E19E-DD16-8DF7-3BD003F4CD50}"/>
              </a:ext>
            </a:extLst>
          </p:cNvPr>
          <p:cNvSpPr/>
          <p:nvPr/>
        </p:nvSpPr>
        <p:spPr>
          <a:xfrm>
            <a:off x="492710" y="20331421"/>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Background</a:t>
            </a:r>
          </a:p>
        </p:txBody>
      </p:sp>
      <p:sp>
        <p:nvSpPr>
          <p:cNvPr id="23" name="Rectangle 22">
            <a:extLst>
              <a:ext uri="{FF2B5EF4-FFF2-40B4-BE49-F238E27FC236}">
                <a16:creationId xmlns:a16="http://schemas.microsoft.com/office/drawing/2014/main" id="{F564CB99-53E7-1BDC-5BE7-70C64217F65E}"/>
              </a:ext>
            </a:extLst>
          </p:cNvPr>
          <p:cNvSpPr/>
          <p:nvPr/>
        </p:nvSpPr>
        <p:spPr>
          <a:xfrm>
            <a:off x="492710" y="19518096"/>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Ordinance Development process</a:t>
            </a:r>
          </a:p>
        </p:txBody>
      </p:sp>
      <p:sp>
        <p:nvSpPr>
          <p:cNvPr id="24" name="Rectangle 23">
            <a:extLst>
              <a:ext uri="{FF2B5EF4-FFF2-40B4-BE49-F238E27FC236}">
                <a16:creationId xmlns:a16="http://schemas.microsoft.com/office/drawing/2014/main" id="{7A751262-0F61-A280-DA82-67A0C6132ECC}"/>
              </a:ext>
            </a:extLst>
          </p:cNvPr>
          <p:cNvSpPr/>
          <p:nvPr/>
        </p:nvSpPr>
        <p:spPr>
          <a:xfrm>
            <a:off x="492710" y="18704771"/>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FAQ</a:t>
            </a:r>
          </a:p>
        </p:txBody>
      </p:sp>
      <p:sp>
        <p:nvSpPr>
          <p:cNvPr id="25" name="Rectangle 24">
            <a:extLst>
              <a:ext uri="{FF2B5EF4-FFF2-40B4-BE49-F238E27FC236}">
                <a16:creationId xmlns:a16="http://schemas.microsoft.com/office/drawing/2014/main" id="{8867F7D8-7838-6BD9-70ED-A835315263E6}"/>
              </a:ext>
            </a:extLst>
          </p:cNvPr>
          <p:cNvSpPr/>
          <p:nvPr/>
        </p:nvSpPr>
        <p:spPr>
          <a:xfrm>
            <a:off x="492708" y="5783226"/>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Learn more</a:t>
            </a:r>
          </a:p>
        </p:txBody>
      </p:sp>
      <p:sp>
        <p:nvSpPr>
          <p:cNvPr id="26" name="Rectangle 25">
            <a:extLst>
              <a:ext uri="{FF2B5EF4-FFF2-40B4-BE49-F238E27FC236}">
                <a16:creationId xmlns:a16="http://schemas.microsoft.com/office/drawing/2014/main" id="{01C81BED-B155-ED01-1D45-CFDCC421869E}"/>
              </a:ext>
            </a:extLst>
          </p:cNvPr>
          <p:cNvSpPr/>
          <p:nvPr/>
        </p:nvSpPr>
        <p:spPr>
          <a:xfrm>
            <a:off x="492706" y="22956188"/>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Public benchmarking dashboard</a:t>
            </a:r>
          </a:p>
        </p:txBody>
      </p:sp>
      <p:sp>
        <p:nvSpPr>
          <p:cNvPr id="27" name="Rectangle 26">
            <a:extLst>
              <a:ext uri="{FF2B5EF4-FFF2-40B4-BE49-F238E27FC236}">
                <a16:creationId xmlns:a16="http://schemas.microsoft.com/office/drawing/2014/main" id="{E24D0941-EB3C-B813-0C87-DF2571013E6F}"/>
              </a:ext>
            </a:extLst>
          </p:cNvPr>
          <p:cNvSpPr/>
          <p:nvPr/>
        </p:nvSpPr>
        <p:spPr>
          <a:xfrm>
            <a:off x="492705" y="22347571"/>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Municipal benchmarking dashboard</a:t>
            </a:r>
          </a:p>
        </p:txBody>
      </p:sp>
      <p:sp>
        <p:nvSpPr>
          <p:cNvPr id="28" name="Rectangle 27">
            <a:extLst>
              <a:ext uri="{FF2B5EF4-FFF2-40B4-BE49-F238E27FC236}">
                <a16:creationId xmlns:a16="http://schemas.microsoft.com/office/drawing/2014/main" id="{6483B230-BDFF-A262-19B1-55DCA5698CBA}"/>
              </a:ext>
            </a:extLst>
          </p:cNvPr>
          <p:cNvSpPr/>
          <p:nvPr/>
        </p:nvSpPr>
        <p:spPr>
          <a:xfrm>
            <a:off x="565161" y="7958959"/>
            <a:ext cx="4958127" cy="902694"/>
          </a:xfrm>
          <a:prstGeom prst="rect">
            <a:avLst/>
          </a:prstGeom>
          <a:solidFill>
            <a:srgbClr val="9FD5B3"/>
          </a:solidFill>
          <a:ln>
            <a:solidFill>
              <a:srgbClr val="02474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Aharoni" panose="020F0502020204030204" pitchFamily="2" charset="-79"/>
                <a:cs typeface="Aharoni" panose="020F0502020204030204" pitchFamily="2" charset="-79"/>
              </a:rPr>
              <a:t>Compliance</a:t>
            </a:r>
          </a:p>
        </p:txBody>
      </p:sp>
      <p:sp>
        <p:nvSpPr>
          <p:cNvPr id="31" name="Rectangle 30">
            <a:extLst>
              <a:ext uri="{FF2B5EF4-FFF2-40B4-BE49-F238E27FC236}">
                <a16:creationId xmlns:a16="http://schemas.microsoft.com/office/drawing/2014/main" id="{EC2F80F0-9460-688F-792C-49DF27ADBF5E}"/>
              </a:ext>
            </a:extLst>
          </p:cNvPr>
          <p:cNvSpPr/>
          <p:nvPr/>
        </p:nvSpPr>
        <p:spPr>
          <a:xfrm>
            <a:off x="492710" y="21144746"/>
            <a:ext cx="4958127" cy="902694"/>
          </a:xfrm>
          <a:prstGeom prst="rect">
            <a:avLst/>
          </a:prstGeom>
          <a:solidFill>
            <a:srgbClr val="9FD5B3"/>
          </a:solidFill>
          <a:ln>
            <a:solidFill>
              <a:srgbClr val="02474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Aharoni" panose="020F0502020204030204" pitchFamily="2" charset="-79"/>
                <a:cs typeface="Aharoni" panose="020F0502020204030204" pitchFamily="2" charset="-79"/>
              </a:rPr>
              <a:t>Transparency</a:t>
            </a:r>
          </a:p>
        </p:txBody>
      </p:sp>
      <p:sp>
        <p:nvSpPr>
          <p:cNvPr id="32" name="Rectangle 31">
            <a:extLst>
              <a:ext uri="{FF2B5EF4-FFF2-40B4-BE49-F238E27FC236}">
                <a16:creationId xmlns:a16="http://schemas.microsoft.com/office/drawing/2014/main" id="{4ECACFD9-4E92-C2D9-FC17-3B49812DA7C7}"/>
              </a:ext>
            </a:extLst>
          </p:cNvPr>
          <p:cNvSpPr/>
          <p:nvPr/>
        </p:nvSpPr>
        <p:spPr>
          <a:xfrm>
            <a:off x="492710" y="17379453"/>
            <a:ext cx="4958127" cy="902694"/>
          </a:xfrm>
          <a:prstGeom prst="rect">
            <a:avLst/>
          </a:prstGeom>
          <a:solidFill>
            <a:srgbClr val="9FD5B3"/>
          </a:solidFill>
          <a:ln>
            <a:solidFill>
              <a:srgbClr val="02474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Aharoni" panose="020F0502020204030204" pitchFamily="2" charset="-79"/>
                <a:cs typeface="Aharoni" panose="020F0502020204030204" pitchFamily="2" charset="-79"/>
              </a:rPr>
              <a:t>Information</a:t>
            </a:r>
          </a:p>
        </p:txBody>
      </p:sp>
      <p:sp>
        <p:nvSpPr>
          <p:cNvPr id="33" name="Rectangle 32">
            <a:extLst>
              <a:ext uri="{FF2B5EF4-FFF2-40B4-BE49-F238E27FC236}">
                <a16:creationId xmlns:a16="http://schemas.microsoft.com/office/drawing/2014/main" id="{16206DE6-4AF9-A8CD-FBFF-6E42459F43EB}"/>
              </a:ext>
            </a:extLst>
          </p:cNvPr>
          <p:cNvSpPr/>
          <p:nvPr/>
        </p:nvSpPr>
        <p:spPr>
          <a:xfrm>
            <a:off x="492709" y="23974216"/>
            <a:ext cx="4958127" cy="902694"/>
          </a:xfrm>
          <a:prstGeom prst="rect">
            <a:avLst/>
          </a:prstGeom>
          <a:solidFill>
            <a:srgbClr val="9FD5B3"/>
          </a:solidFill>
          <a:ln>
            <a:solidFill>
              <a:srgbClr val="02474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Aharoni" panose="020F0502020204030204" pitchFamily="2" charset="-79"/>
                <a:cs typeface="Aharoni" panose="020F0502020204030204" pitchFamily="2" charset="-79"/>
              </a:rPr>
              <a:t>Efficiency</a:t>
            </a:r>
          </a:p>
        </p:txBody>
      </p:sp>
      <p:sp>
        <p:nvSpPr>
          <p:cNvPr id="34" name="Rectangle 33">
            <a:extLst>
              <a:ext uri="{FF2B5EF4-FFF2-40B4-BE49-F238E27FC236}">
                <a16:creationId xmlns:a16="http://schemas.microsoft.com/office/drawing/2014/main" id="{308DE48F-3AC6-66F0-5B48-94E847A633D0}"/>
              </a:ext>
            </a:extLst>
          </p:cNvPr>
          <p:cNvSpPr/>
          <p:nvPr/>
        </p:nvSpPr>
        <p:spPr>
          <a:xfrm>
            <a:off x="429985" y="25177041"/>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Next steps in building benchmarking</a:t>
            </a:r>
          </a:p>
        </p:txBody>
      </p:sp>
      <p:sp>
        <p:nvSpPr>
          <p:cNvPr id="35" name="Rectangle 34">
            <a:extLst>
              <a:ext uri="{FF2B5EF4-FFF2-40B4-BE49-F238E27FC236}">
                <a16:creationId xmlns:a16="http://schemas.microsoft.com/office/drawing/2014/main" id="{561B1E2C-78A2-CD41-205E-94D99C3ECA7C}"/>
              </a:ext>
            </a:extLst>
          </p:cNvPr>
          <p:cNvSpPr/>
          <p:nvPr/>
        </p:nvSpPr>
        <p:spPr>
          <a:xfrm>
            <a:off x="429984" y="25917508"/>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State and federal efficiency resources</a:t>
            </a:r>
          </a:p>
        </p:txBody>
      </p:sp>
      <p:sp>
        <p:nvSpPr>
          <p:cNvPr id="36" name="TextBox 35">
            <a:extLst>
              <a:ext uri="{FF2B5EF4-FFF2-40B4-BE49-F238E27FC236}">
                <a16:creationId xmlns:a16="http://schemas.microsoft.com/office/drawing/2014/main" id="{8372F7AD-C008-64BA-CB21-CD738EF48830}"/>
              </a:ext>
            </a:extLst>
          </p:cNvPr>
          <p:cNvSpPr txBox="1"/>
          <p:nvPr/>
        </p:nvSpPr>
        <p:spPr>
          <a:xfrm>
            <a:off x="429984" y="3306344"/>
            <a:ext cx="11457483" cy="2308324"/>
          </a:xfrm>
          <a:prstGeom prst="rect">
            <a:avLst/>
          </a:prstGeom>
          <a:noFill/>
        </p:spPr>
        <p:txBody>
          <a:bodyPr wrap="square" rtlCol="0">
            <a:spAutoFit/>
          </a:bodyPr>
          <a:lstStyle/>
          <a:p>
            <a:r>
              <a:rPr lang="en-US" dirty="0"/>
              <a:t>In November of 2023, City Counsel unanimously passed</a:t>
            </a:r>
            <a:r>
              <a:rPr lang="en-US" dirty="0">
                <a:hlinkClick r:id="rId3"/>
              </a:rPr>
              <a:t> the Benchmarking Ordinance</a:t>
            </a:r>
            <a:r>
              <a:rPr lang="en-US" dirty="0"/>
              <a:t>, requiring buildings with over 25,000 square feet of space to annually report their energy and water usage to the City. Benchmarking buildings is a massive step in sustainability, as residential buildings account for more than 23% of Greenhouse Gas Emissions, and Commercial buildings account for 12% of Greenhouse Gas emissions in the City of Detroit, according to the </a:t>
            </a:r>
            <a:r>
              <a:rPr lang="en-US" dirty="0">
                <a:hlinkClick r:id="rId4"/>
              </a:rPr>
              <a:t>2023 Detroit Climate Strategy</a:t>
            </a:r>
            <a:r>
              <a:rPr lang="en-US" dirty="0"/>
              <a:t>. That’s over 1/3 of emissions in the City of Detroit. </a:t>
            </a:r>
          </a:p>
          <a:p>
            <a:endParaRPr lang="en-US" dirty="0"/>
          </a:p>
          <a:p>
            <a:r>
              <a:rPr lang="en-US" dirty="0"/>
              <a:t>Benchmarking and energy use tracking alone is a proven way to save energy, according to the EPA buildings that benchmark their energy realize an average energy savings of 2.4% a year. </a:t>
            </a:r>
          </a:p>
        </p:txBody>
      </p:sp>
      <p:sp>
        <p:nvSpPr>
          <p:cNvPr id="37" name="TextBox 36">
            <a:extLst>
              <a:ext uri="{FF2B5EF4-FFF2-40B4-BE49-F238E27FC236}">
                <a16:creationId xmlns:a16="http://schemas.microsoft.com/office/drawing/2014/main" id="{D23F61F6-40AB-4B8A-6FA4-D84314472CEE}"/>
              </a:ext>
            </a:extLst>
          </p:cNvPr>
          <p:cNvSpPr txBox="1"/>
          <p:nvPr/>
        </p:nvSpPr>
        <p:spPr>
          <a:xfrm>
            <a:off x="647340" y="9200272"/>
            <a:ext cx="9266998" cy="1754326"/>
          </a:xfrm>
          <a:prstGeom prst="rect">
            <a:avLst/>
          </a:prstGeom>
          <a:noFill/>
        </p:spPr>
        <p:txBody>
          <a:bodyPr wrap="square" rtlCol="0">
            <a:spAutoFit/>
          </a:bodyPr>
          <a:lstStyle/>
          <a:p>
            <a:r>
              <a:rPr lang="en-US" dirty="0"/>
              <a:t>Compliance to this ordinance can be done in two steps:</a:t>
            </a:r>
          </a:p>
          <a:p>
            <a:r>
              <a:rPr lang="en-US" dirty="0"/>
              <a:t>1. Benchmark your building’s 12-month utility usage.</a:t>
            </a:r>
          </a:p>
          <a:p>
            <a:r>
              <a:rPr lang="en-US" dirty="0"/>
              <a:t>2. Report to the City annually using a Data Request </a:t>
            </a:r>
          </a:p>
          <a:p>
            <a:r>
              <a:rPr lang="en-US" dirty="0"/>
              <a:t>Both steps are done using Energy Star Portfolio Manager, the EPA’s tool for benchmarking commercial buildings. Get started with Energy Star Portfolio Manager </a:t>
            </a:r>
            <a:r>
              <a:rPr lang="en-US" dirty="0">
                <a:hlinkClick r:id="rId5"/>
              </a:rPr>
              <a:t>HERE</a:t>
            </a:r>
            <a:r>
              <a:rPr lang="en-US" dirty="0"/>
              <a:t> (</a:t>
            </a:r>
            <a:r>
              <a:rPr lang="en-US" dirty="0">
                <a:hlinkClick r:id="rId5"/>
              </a:rPr>
              <a:t>https://www.energystar.gov/buildings/benchmark</a:t>
            </a:r>
            <a:r>
              <a:rPr lang="en-US" dirty="0"/>
              <a:t>) or View our “How to Benchmark” page.</a:t>
            </a:r>
          </a:p>
        </p:txBody>
      </p:sp>
      <p:sp>
        <p:nvSpPr>
          <p:cNvPr id="38" name="Rectangle 37">
            <a:extLst>
              <a:ext uri="{FF2B5EF4-FFF2-40B4-BE49-F238E27FC236}">
                <a16:creationId xmlns:a16="http://schemas.microsoft.com/office/drawing/2014/main" id="{9BE4D84B-8F68-D627-93DB-9372DBB017DF}"/>
              </a:ext>
            </a:extLst>
          </p:cNvPr>
          <p:cNvSpPr/>
          <p:nvPr/>
        </p:nvSpPr>
        <p:spPr>
          <a:xfrm>
            <a:off x="565160" y="12490673"/>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Reporting Guidelines</a:t>
            </a:r>
          </a:p>
        </p:txBody>
      </p:sp>
      <p:sp>
        <p:nvSpPr>
          <p:cNvPr id="39" name="Rectangle 38">
            <a:extLst>
              <a:ext uri="{FF2B5EF4-FFF2-40B4-BE49-F238E27FC236}">
                <a16:creationId xmlns:a16="http://schemas.microsoft.com/office/drawing/2014/main" id="{3571033E-A74E-283A-2C80-63F51598400B}"/>
              </a:ext>
            </a:extLst>
          </p:cNvPr>
          <p:cNvSpPr/>
          <p:nvPr/>
        </p:nvSpPr>
        <p:spPr>
          <a:xfrm>
            <a:off x="492706" y="6454853"/>
            <a:ext cx="4958127" cy="902694"/>
          </a:xfrm>
          <a:prstGeom prst="rect">
            <a:avLst/>
          </a:prstGeom>
          <a:solidFill>
            <a:srgbClr val="9FD5B3"/>
          </a:solidFill>
          <a:ln>
            <a:solidFill>
              <a:srgbClr val="02474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Aharoni" panose="020F0502020204030204" pitchFamily="2" charset="-79"/>
                <a:cs typeface="Aharoni" panose="020F0502020204030204" pitchFamily="2" charset="-79"/>
              </a:rPr>
              <a:t>Municipal compliance</a:t>
            </a:r>
          </a:p>
        </p:txBody>
      </p:sp>
      <p:sp>
        <p:nvSpPr>
          <p:cNvPr id="2" name="Rectangle 1">
            <a:extLst>
              <a:ext uri="{FF2B5EF4-FFF2-40B4-BE49-F238E27FC236}">
                <a16:creationId xmlns:a16="http://schemas.microsoft.com/office/drawing/2014/main" id="{7BE9BFA4-3EED-51A8-B235-9C17BF3CB3A4}"/>
              </a:ext>
            </a:extLst>
          </p:cNvPr>
          <p:cNvSpPr/>
          <p:nvPr/>
        </p:nvSpPr>
        <p:spPr>
          <a:xfrm>
            <a:off x="467618" y="23478635"/>
            <a:ext cx="4813221" cy="390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Public benchmarking Guidelines</a:t>
            </a:r>
          </a:p>
        </p:txBody>
      </p:sp>
    </p:spTree>
    <p:extLst>
      <p:ext uri="{BB962C8B-B14F-4D97-AF65-F5344CB8AC3E}">
        <p14:creationId xmlns:p14="http://schemas.microsoft.com/office/powerpoint/2010/main" val="1224085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49431-6FB6-6915-2809-CD5448238C8E}"/>
              </a:ext>
            </a:extLst>
          </p:cNvPr>
          <p:cNvSpPr>
            <a:spLocks noGrp="1"/>
          </p:cNvSpPr>
          <p:nvPr>
            <p:ph idx="1"/>
          </p:nvPr>
        </p:nvSpPr>
        <p:spPr>
          <a:xfrm>
            <a:off x="812712" y="3190600"/>
            <a:ext cx="10515600" cy="2256862"/>
          </a:xfrm>
        </p:spPr>
        <p:txBody>
          <a:bodyPr>
            <a:normAutofit/>
          </a:bodyPr>
          <a:lstStyle/>
          <a:p>
            <a:r>
              <a:rPr lang="en-US" sz="2800" b="1" dirty="0"/>
              <a:t>Does this ordinance apply to me?</a:t>
            </a:r>
          </a:p>
          <a:p>
            <a:pPr marL="0" indent="0">
              <a:buNone/>
            </a:pPr>
            <a:r>
              <a:rPr lang="en-US" sz="2800" dirty="0"/>
              <a:t>If your building is larger than 25,000 square feet, and in the city of Detroit, this ordinance applies to you. To find out more about your building, including the (Detroit Standard ID, or UBID), please look up your building using the </a:t>
            </a:r>
            <a:r>
              <a:rPr lang="en-US" sz="2800" dirty="0">
                <a:highlight>
                  <a:srgbClr val="FFFF00"/>
                </a:highlight>
              </a:rPr>
              <a:t>benchmarking lookup tool.</a:t>
            </a:r>
          </a:p>
        </p:txBody>
      </p:sp>
      <p:sp>
        <p:nvSpPr>
          <p:cNvPr id="4" name="Title 1">
            <a:extLst>
              <a:ext uri="{FF2B5EF4-FFF2-40B4-BE49-F238E27FC236}">
                <a16:creationId xmlns:a16="http://schemas.microsoft.com/office/drawing/2014/main" id="{0FC4148C-7968-8F9A-2B0E-8ECF8FB1167F}"/>
              </a:ext>
            </a:extLst>
          </p:cNvPr>
          <p:cNvSpPr txBox="1">
            <a:spLocks/>
          </p:cNvSpPr>
          <p:nvPr/>
        </p:nvSpPr>
        <p:spPr>
          <a:xfrm>
            <a:off x="812712" y="1137269"/>
            <a:ext cx="10515600" cy="1592758"/>
          </a:xfrm>
          <a:prstGeom prst="rect">
            <a:avLst/>
          </a:prstGeom>
          <a:solidFill>
            <a:srgbClr val="9FD5B3"/>
          </a:solidFill>
          <a:ln>
            <a:solidFill>
              <a:schemeClr val="tx1"/>
            </a:solidFill>
          </a:ln>
        </p:spPr>
        <p:txBody>
          <a:bodyPr vert="horz" lIns="91440" tIns="45720" rIns="91440" bIns="45720" rtlCol="0" anchor="ctr">
            <a:normAutofit/>
          </a:bodyPr>
          <a:lst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a:lstStyle>
          <a:p>
            <a:pPr algn="ctr"/>
            <a:r>
              <a:rPr lang="en-US" sz="6000" dirty="0"/>
              <a:t>FAQ</a:t>
            </a:r>
          </a:p>
        </p:txBody>
      </p:sp>
      <p:sp>
        <p:nvSpPr>
          <p:cNvPr id="6" name="Content Placeholder 2">
            <a:extLst>
              <a:ext uri="{FF2B5EF4-FFF2-40B4-BE49-F238E27FC236}">
                <a16:creationId xmlns:a16="http://schemas.microsoft.com/office/drawing/2014/main" id="{F4AAF108-7EF6-475C-C0DB-8DAB1108B7F2}"/>
              </a:ext>
            </a:extLst>
          </p:cNvPr>
          <p:cNvSpPr txBox="1">
            <a:spLocks/>
          </p:cNvSpPr>
          <p:nvPr/>
        </p:nvSpPr>
        <p:spPr>
          <a:xfrm>
            <a:off x="863688" y="6368608"/>
            <a:ext cx="10515600" cy="1620092"/>
          </a:xfrm>
          <a:prstGeom prst="rect">
            <a:avLst/>
          </a:prstGeom>
        </p:spPr>
        <p:txBody>
          <a:bodyPr vert="horz" lIns="91440" tIns="45720" rIns="91440" bIns="45720" rtlCol="0">
            <a:normAutofit/>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r>
              <a:rPr lang="en-US" sz="2800" b="1" dirty="0"/>
              <a:t>How do I comply with this ordinance?</a:t>
            </a:r>
          </a:p>
          <a:p>
            <a:pPr marL="0" indent="0">
              <a:buNone/>
            </a:pPr>
            <a:r>
              <a:rPr lang="en-US" sz="2800" dirty="0">
                <a:highlight>
                  <a:srgbClr val="FFFF00"/>
                </a:highlight>
              </a:rPr>
              <a:t>The page “How to Benchmark” </a:t>
            </a:r>
            <a:r>
              <a:rPr lang="en-US" sz="2800" dirty="0"/>
              <a:t>will show step by step instructions on how to comply with this ordinance.</a:t>
            </a:r>
          </a:p>
        </p:txBody>
      </p:sp>
      <p:sp>
        <p:nvSpPr>
          <p:cNvPr id="7" name="Content Placeholder 2">
            <a:extLst>
              <a:ext uri="{FF2B5EF4-FFF2-40B4-BE49-F238E27FC236}">
                <a16:creationId xmlns:a16="http://schemas.microsoft.com/office/drawing/2014/main" id="{ECAED21E-3653-A79B-EAD7-4F61BD7A62A7}"/>
              </a:ext>
            </a:extLst>
          </p:cNvPr>
          <p:cNvSpPr txBox="1">
            <a:spLocks/>
          </p:cNvSpPr>
          <p:nvPr/>
        </p:nvSpPr>
        <p:spPr>
          <a:xfrm>
            <a:off x="812712" y="28673088"/>
            <a:ext cx="10515600" cy="3581140"/>
          </a:xfrm>
          <a:prstGeom prst="rect">
            <a:avLst/>
          </a:prstGeom>
        </p:spPr>
        <p:txBody>
          <a:bodyPr vert="horz" lIns="91440" tIns="45720" rIns="91440" bIns="45720" rtlCol="0">
            <a:noAutofit/>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r>
              <a:rPr lang="en-US" sz="2800" b="1" dirty="0"/>
              <a:t>What information do I need to know about my building?</a:t>
            </a:r>
          </a:p>
          <a:p>
            <a:pPr marL="0" indent="0">
              <a:buNone/>
            </a:pPr>
            <a:r>
              <a:rPr lang="en-US" sz="2800" dirty="0"/>
              <a:t>To set up any building in Energy Star Portfolio Manager, you will need to know your </a:t>
            </a:r>
            <a:r>
              <a:rPr lang="en-US" sz="2800"/>
              <a:t>buildings property </a:t>
            </a:r>
            <a:r>
              <a:rPr lang="en-US" sz="2800" dirty="0"/>
              <a:t>type, total square footage, and the year it was built. You can use the </a:t>
            </a:r>
            <a:r>
              <a:rPr lang="en-US" sz="2800" dirty="0">
                <a:hlinkClick r:id="rId2"/>
              </a:rPr>
              <a:t>data collection worksheet </a:t>
            </a:r>
            <a:r>
              <a:rPr lang="en-US" sz="2800" dirty="0"/>
              <a:t>to find what information you need based on your specific building type. </a:t>
            </a:r>
          </a:p>
          <a:p>
            <a:pPr marL="0" indent="0">
              <a:buNone/>
            </a:pPr>
            <a:endParaRPr lang="en-US" sz="2800" dirty="0"/>
          </a:p>
          <a:p>
            <a:pPr marL="0" indent="0">
              <a:buNone/>
            </a:pPr>
            <a:r>
              <a:rPr lang="en-US" sz="2800" dirty="0"/>
              <a:t>To set up data automation, you will need to know account and meter numbers for your utilities. </a:t>
            </a:r>
          </a:p>
        </p:txBody>
      </p:sp>
      <p:sp>
        <p:nvSpPr>
          <p:cNvPr id="8" name="Content Placeholder 2">
            <a:extLst>
              <a:ext uri="{FF2B5EF4-FFF2-40B4-BE49-F238E27FC236}">
                <a16:creationId xmlns:a16="http://schemas.microsoft.com/office/drawing/2014/main" id="{54E5988F-E8D9-BBAD-8B5E-7A090572E9B9}"/>
              </a:ext>
            </a:extLst>
          </p:cNvPr>
          <p:cNvSpPr txBox="1">
            <a:spLocks/>
          </p:cNvSpPr>
          <p:nvPr/>
        </p:nvSpPr>
        <p:spPr>
          <a:xfrm>
            <a:off x="812712" y="16518101"/>
            <a:ext cx="10515600" cy="3191350"/>
          </a:xfrm>
          <a:prstGeom prst="rect">
            <a:avLst/>
          </a:prstGeom>
        </p:spPr>
        <p:txBody>
          <a:bodyPr vert="horz" lIns="91440" tIns="45720" rIns="91440" bIns="45720" rtlCol="0">
            <a:normAutofit/>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r>
              <a:rPr lang="en-US" sz="2800" b="1" dirty="0"/>
              <a:t>Is there a due date for compliance?</a:t>
            </a:r>
          </a:p>
          <a:p>
            <a:pPr marL="0" indent="0">
              <a:buNone/>
            </a:pPr>
            <a:r>
              <a:rPr lang="en-US" sz="2800" dirty="0"/>
              <a:t>Yes. The compliance due date for buildings over 100k square feet is October 1</a:t>
            </a:r>
            <a:r>
              <a:rPr lang="en-US" sz="2800" baseline="30000" dirty="0"/>
              <a:t>st</a:t>
            </a:r>
            <a:r>
              <a:rPr lang="en-US" sz="2800" dirty="0"/>
              <a:t>, 2024. The compliance due date for buildings over 25k square feet is June 1</a:t>
            </a:r>
            <a:r>
              <a:rPr lang="en-US" sz="2800" baseline="30000" dirty="0"/>
              <a:t>st</a:t>
            </a:r>
            <a:r>
              <a:rPr lang="en-US" sz="2800" dirty="0"/>
              <a:t>, 2025.</a:t>
            </a:r>
          </a:p>
          <a:p>
            <a:pPr marL="0" indent="0">
              <a:buNone/>
            </a:pPr>
            <a:r>
              <a:rPr lang="en-US" sz="2800" dirty="0"/>
              <a:t>This ordinance requires annual reporting for all future years, with a due date of June 1</a:t>
            </a:r>
            <a:r>
              <a:rPr lang="en-US" sz="2800" baseline="30000" dirty="0"/>
              <a:t>st</a:t>
            </a:r>
            <a:r>
              <a:rPr lang="en-US" sz="2800" dirty="0"/>
              <a:t>. </a:t>
            </a:r>
            <a:r>
              <a:rPr lang="en-US" sz="2800" strike="sngStrike" dirty="0"/>
              <a:t>This means all buildings must report 2024 benchmarking on June 1</a:t>
            </a:r>
            <a:r>
              <a:rPr lang="en-US" sz="2800" strike="sngStrike" baseline="30000" dirty="0"/>
              <a:t>st</a:t>
            </a:r>
            <a:r>
              <a:rPr lang="en-US" sz="2800" strike="sngStrike" dirty="0"/>
              <a:t>, 2025. </a:t>
            </a:r>
          </a:p>
        </p:txBody>
      </p:sp>
      <p:sp>
        <p:nvSpPr>
          <p:cNvPr id="9" name="Content Placeholder 2">
            <a:extLst>
              <a:ext uri="{FF2B5EF4-FFF2-40B4-BE49-F238E27FC236}">
                <a16:creationId xmlns:a16="http://schemas.microsoft.com/office/drawing/2014/main" id="{99C390A6-CE63-E62D-C864-70BD7426CA9F}"/>
              </a:ext>
            </a:extLst>
          </p:cNvPr>
          <p:cNvSpPr txBox="1">
            <a:spLocks/>
          </p:cNvSpPr>
          <p:nvPr/>
        </p:nvSpPr>
        <p:spPr>
          <a:xfrm>
            <a:off x="812712" y="20170024"/>
            <a:ext cx="10515600" cy="2154833"/>
          </a:xfrm>
          <a:prstGeom prst="rect">
            <a:avLst/>
          </a:prstGeom>
        </p:spPr>
        <p:txBody>
          <a:bodyPr vert="horz" lIns="91440" tIns="45720" rIns="91440" bIns="45720" rtlCol="0">
            <a:normAutofit lnSpcReduction="10000"/>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r>
              <a:rPr lang="en-US" sz="2800" b="1" dirty="0"/>
              <a:t>How do I connect my Energy Star Portfolio Manager account to the City of Detroit?</a:t>
            </a:r>
          </a:p>
          <a:p>
            <a:pPr marL="0" indent="0">
              <a:buNone/>
            </a:pPr>
            <a:r>
              <a:rPr lang="en-US" sz="2800" dirty="0"/>
              <a:t>Look up your property on </a:t>
            </a:r>
            <a:r>
              <a:rPr lang="en-US" sz="2800" dirty="0">
                <a:highlight>
                  <a:srgbClr val="FFFF00"/>
                </a:highlight>
              </a:rPr>
              <a:t>the benchmarking look up </a:t>
            </a:r>
            <a:r>
              <a:rPr lang="en-US" sz="2800" dirty="0"/>
              <a:t>tool to find your (Standard ID/UBID). Use this (Standard ID/UBID) in your Energy Star Portfolio Manager profile. </a:t>
            </a:r>
          </a:p>
        </p:txBody>
      </p:sp>
      <p:sp>
        <p:nvSpPr>
          <p:cNvPr id="10" name="Content Placeholder 2">
            <a:extLst>
              <a:ext uri="{FF2B5EF4-FFF2-40B4-BE49-F238E27FC236}">
                <a16:creationId xmlns:a16="http://schemas.microsoft.com/office/drawing/2014/main" id="{19A3649B-CE5F-BA71-70EA-52FC2F969139}"/>
              </a:ext>
            </a:extLst>
          </p:cNvPr>
          <p:cNvSpPr txBox="1">
            <a:spLocks/>
          </p:cNvSpPr>
          <p:nvPr/>
        </p:nvSpPr>
        <p:spPr>
          <a:xfrm>
            <a:off x="812713" y="22785430"/>
            <a:ext cx="10515599" cy="5427085"/>
          </a:xfrm>
          <a:prstGeom prst="rect">
            <a:avLst/>
          </a:prstGeom>
        </p:spPr>
        <p:txBody>
          <a:bodyPr vert="horz" lIns="91440" tIns="45720" rIns="91440" bIns="45720" rtlCol="0">
            <a:noAutofit/>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r>
              <a:rPr lang="en-US" sz="2800" b="1" dirty="0"/>
              <a:t>How do I report my annual usage data to the city?</a:t>
            </a:r>
          </a:p>
          <a:p>
            <a:pPr marL="0" indent="0">
              <a:buNone/>
            </a:pPr>
            <a:r>
              <a:rPr lang="en-US" sz="2800" dirty="0"/>
              <a:t>1. To report your usage, login to Energy Star Portfolio Manager. </a:t>
            </a:r>
          </a:p>
          <a:p>
            <a:pPr marL="0" indent="0">
              <a:buNone/>
            </a:pPr>
            <a:r>
              <a:rPr lang="en-US" sz="2800" dirty="0"/>
              <a:t>2. Make sure your property is connected to the City of Detroit by finding your building’s (Standard ID/UBID) using </a:t>
            </a:r>
            <a:r>
              <a:rPr lang="en-US" sz="2800" dirty="0">
                <a:highlight>
                  <a:srgbClr val="FFFF00"/>
                </a:highlight>
              </a:rPr>
              <a:t>the City’s look up tool</a:t>
            </a:r>
            <a:r>
              <a:rPr lang="en-US" sz="2800" dirty="0"/>
              <a:t>.</a:t>
            </a:r>
          </a:p>
          <a:p>
            <a:pPr marL="0" indent="0">
              <a:buNone/>
            </a:pPr>
            <a:r>
              <a:rPr lang="en-US" sz="2800" dirty="0"/>
              <a:t>3. Use the </a:t>
            </a:r>
            <a:r>
              <a:rPr lang="en-US" sz="2800" dirty="0">
                <a:hlinkClick r:id="rId3"/>
              </a:rPr>
              <a:t>data quality checker </a:t>
            </a:r>
            <a:r>
              <a:rPr lang="en-US" sz="2800" dirty="0"/>
              <a:t>on Energy Star Portfolio Manager to ensure there are no massive errors in your data.</a:t>
            </a:r>
          </a:p>
          <a:p>
            <a:pPr marL="0" indent="0">
              <a:buNone/>
            </a:pPr>
            <a:r>
              <a:rPr lang="en-US" sz="2800" dirty="0"/>
              <a:t>4. Access </a:t>
            </a:r>
            <a:r>
              <a:rPr lang="en-US" sz="2800" dirty="0">
                <a:highlight>
                  <a:srgbClr val="FFFF00"/>
                </a:highlight>
              </a:rPr>
              <a:t>the appropriate annual Data Request</a:t>
            </a:r>
            <a:r>
              <a:rPr lang="en-US" sz="2800" dirty="0"/>
              <a:t>, based on your building size and your year of reporting.</a:t>
            </a:r>
          </a:p>
          <a:p>
            <a:pPr marL="0" indent="0">
              <a:buNone/>
            </a:pPr>
            <a:r>
              <a:rPr lang="en-US" sz="2800" dirty="0"/>
              <a:t>5. Send the response to the City via energy Star portfolio Manager.</a:t>
            </a:r>
          </a:p>
          <a:p>
            <a:pPr marL="0" indent="0">
              <a:buNone/>
            </a:pPr>
            <a:r>
              <a:rPr lang="en-US" sz="2800" dirty="0"/>
              <a:t>6. Once you have received an email from the City confirming the receipt of your data, you have successfully reported for that year.</a:t>
            </a:r>
          </a:p>
        </p:txBody>
      </p:sp>
      <p:sp>
        <p:nvSpPr>
          <p:cNvPr id="11" name="Content Placeholder 2">
            <a:extLst>
              <a:ext uri="{FF2B5EF4-FFF2-40B4-BE49-F238E27FC236}">
                <a16:creationId xmlns:a16="http://schemas.microsoft.com/office/drawing/2014/main" id="{DB87F6AF-8BF3-D0F8-1483-D14DD860E29B}"/>
              </a:ext>
            </a:extLst>
          </p:cNvPr>
          <p:cNvSpPr txBox="1">
            <a:spLocks/>
          </p:cNvSpPr>
          <p:nvPr/>
        </p:nvSpPr>
        <p:spPr>
          <a:xfrm>
            <a:off x="812712" y="32471000"/>
            <a:ext cx="10515600" cy="1635900"/>
          </a:xfrm>
          <a:prstGeom prst="rect">
            <a:avLst/>
          </a:prstGeom>
        </p:spPr>
        <p:txBody>
          <a:bodyPr vert="horz" lIns="91440" tIns="45720" rIns="91440" bIns="45720" rtlCol="0">
            <a:normAutofit/>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r>
              <a:rPr lang="en-US" sz="2800" b="1" dirty="0"/>
              <a:t>Will information about my building become public?</a:t>
            </a:r>
          </a:p>
          <a:p>
            <a:pPr marL="0" indent="0">
              <a:buNone/>
            </a:pPr>
            <a:r>
              <a:rPr lang="en-US" sz="2800" dirty="0"/>
              <a:t>Your building’s location, compliance and </a:t>
            </a:r>
            <a:r>
              <a:rPr lang="en-US" sz="2800" dirty="0">
                <a:highlight>
                  <a:srgbClr val="FFFF00"/>
                </a:highlight>
              </a:rPr>
              <a:t>EUI </a:t>
            </a:r>
            <a:r>
              <a:rPr lang="en-US" sz="2800" dirty="0"/>
              <a:t>will be published in October of 2025.  </a:t>
            </a:r>
          </a:p>
        </p:txBody>
      </p:sp>
      <p:sp>
        <p:nvSpPr>
          <p:cNvPr id="12" name="Content Placeholder 2">
            <a:extLst>
              <a:ext uri="{FF2B5EF4-FFF2-40B4-BE49-F238E27FC236}">
                <a16:creationId xmlns:a16="http://schemas.microsoft.com/office/drawing/2014/main" id="{52364E6A-B225-E8C6-20F8-D3A83A7ABAD6}"/>
              </a:ext>
            </a:extLst>
          </p:cNvPr>
          <p:cNvSpPr txBox="1">
            <a:spLocks/>
          </p:cNvSpPr>
          <p:nvPr/>
        </p:nvSpPr>
        <p:spPr>
          <a:xfrm>
            <a:off x="812712" y="7988700"/>
            <a:ext cx="10515600" cy="8068828"/>
          </a:xfrm>
          <a:prstGeom prst="rect">
            <a:avLst/>
          </a:prstGeom>
        </p:spPr>
        <p:txBody>
          <a:bodyPr vert="horz" lIns="91440" tIns="45720" rIns="91440" bIns="45720" rtlCol="0">
            <a:normAutofit/>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r>
              <a:rPr lang="en-US" sz="2800" b="1" dirty="0"/>
              <a:t>What is Energy Star Portfolio Manager?</a:t>
            </a:r>
          </a:p>
          <a:p>
            <a:pPr marL="0" indent="0">
              <a:buNone/>
            </a:pPr>
            <a:r>
              <a:rPr lang="en-US" sz="2800" dirty="0"/>
              <a:t>Energy Star Portfolio Manager is the EPA’s tool that enables you to benchmark the energy use of any type of building, all in a secure online environment. Nearly 25% of U.S. commercial building space is already actively benchmarking in Portfolio Manager, making it the industry-leading benchmarking tool. It also serves as the national benchmarking tool in Canada.</a:t>
            </a:r>
          </a:p>
          <a:p>
            <a:pPr marL="0" indent="0">
              <a:buNone/>
            </a:pPr>
            <a:endParaRPr lang="en-US" sz="2800" dirty="0"/>
          </a:p>
          <a:p>
            <a:pPr marL="0" indent="0">
              <a:buNone/>
            </a:pPr>
            <a:r>
              <a:rPr lang="en-US" sz="2800" dirty="0"/>
              <a:t>Energy Star’s site has information on </a:t>
            </a:r>
            <a:r>
              <a:rPr lang="en-US" sz="2800" dirty="0">
                <a:hlinkClick r:id="rId4"/>
              </a:rPr>
              <a:t>how to use Energy Star Portfolio Manager,</a:t>
            </a:r>
            <a:r>
              <a:rPr lang="en-US" sz="2800" dirty="0"/>
              <a:t> (</a:t>
            </a:r>
            <a:r>
              <a:rPr lang="en-US" sz="2800" dirty="0">
                <a:hlinkClick r:id="rId4"/>
              </a:rPr>
              <a:t>https://www.energystar.gov/buildings/training</a:t>
            </a:r>
            <a:r>
              <a:rPr lang="en-US" sz="2800" dirty="0"/>
              <a:t>) including trainings, how-to guides, webinars and slide libraries.</a:t>
            </a:r>
          </a:p>
          <a:p>
            <a:pPr marL="0" indent="0">
              <a:buNone/>
            </a:pPr>
            <a:r>
              <a:rPr lang="en-US" sz="2800" dirty="0"/>
              <a:t>Other important resources from Energy Star about Benchmarking Ordinance Compliance:</a:t>
            </a:r>
          </a:p>
          <a:p>
            <a:pPr marL="0" indent="0">
              <a:buNone/>
            </a:pPr>
            <a:r>
              <a:rPr lang="en-US" sz="2800" dirty="0">
                <a:hlinkClick r:id="rId2"/>
              </a:rPr>
              <a:t>Data collection worksheet</a:t>
            </a:r>
            <a:endParaRPr lang="en-US" sz="2800" dirty="0"/>
          </a:p>
          <a:p>
            <a:pPr marL="0" indent="0">
              <a:buNone/>
            </a:pPr>
            <a:r>
              <a:rPr lang="en-US" sz="2800" b="0" i="0" dirty="0">
                <a:solidFill>
                  <a:srgbClr val="333333"/>
                </a:solidFill>
                <a:effectLst/>
                <a:latin typeface="Roboto" panose="02000000000000000000" pitchFamily="2" charset="0"/>
                <a:hlinkClick r:id="rId5"/>
              </a:rPr>
              <a:t>Basics of Benchmarking | Complying with Ordinances</a:t>
            </a:r>
            <a:endParaRPr lang="en-US" sz="2800" b="0" i="0" dirty="0">
              <a:solidFill>
                <a:srgbClr val="333333"/>
              </a:solidFill>
              <a:effectLst/>
              <a:latin typeface="Roboto" panose="02000000000000000000" pitchFamily="2" charset="0"/>
            </a:endParaRPr>
          </a:p>
          <a:p>
            <a:pPr marL="0" indent="0">
              <a:buNone/>
            </a:pPr>
            <a:r>
              <a:rPr lang="en-US" sz="2800" dirty="0">
                <a:hlinkClick r:id="rId6"/>
              </a:rPr>
              <a:t>A Beginner’s Guide to Using Portfolio Manager for Benchmarking Law Compliance</a:t>
            </a:r>
            <a:endParaRPr lang="en-US" sz="2800" dirty="0"/>
          </a:p>
        </p:txBody>
      </p:sp>
      <p:sp>
        <p:nvSpPr>
          <p:cNvPr id="13" name="Content Placeholder 2">
            <a:extLst>
              <a:ext uri="{FF2B5EF4-FFF2-40B4-BE49-F238E27FC236}">
                <a16:creationId xmlns:a16="http://schemas.microsoft.com/office/drawing/2014/main" id="{5A1CDAC3-FFBA-B48C-74D7-8498A3E1911C}"/>
              </a:ext>
            </a:extLst>
          </p:cNvPr>
          <p:cNvSpPr txBox="1">
            <a:spLocks/>
          </p:cNvSpPr>
          <p:nvPr/>
        </p:nvSpPr>
        <p:spPr>
          <a:xfrm>
            <a:off x="812712" y="5271265"/>
            <a:ext cx="10515600" cy="1216530"/>
          </a:xfrm>
          <a:prstGeom prst="rect">
            <a:avLst/>
          </a:prstGeom>
        </p:spPr>
        <p:txBody>
          <a:bodyPr vert="horz" lIns="91440" tIns="45720" rIns="91440" bIns="45720" rtlCol="0">
            <a:normAutofit/>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marL="0" indent="0">
              <a:buNone/>
            </a:pPr>
            <a:r>
              <a:rPr lang="en-US" sz="2800" b="1" dirty="0"/>
              <a:t>Housing and churches. </a:t>
            </a:r>
          </a:p>
          <a:p>
            <a:pPr marL="0" indent="0">
              <a:buNone/>
            </a:pPr>
            <a:r>
              <a:rPr lang="en-US" sz="2800" b="1" dirty="0"/>
              <a:t>Schedule of trainings</a:t>
            </a:r>
          </a:p>
        </p:txBody>
      </p:sp>
    </p:spTree>
    <p:extLst>
      <p:ext uri="{BB962C8B-B14F-4D97-AF65-F5344CB8AC3E}">
        <p14:creationId xmlns:p14="http://schemas.microsoft.com/office/powerpoint/2010/main" val="2841636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E8BD-4EEE-B9A2-EBD3-971E88FC3FF4}"/>
              </a:ext>
            </a:extLst>
          </p:cNvPr>
          <p:cNvSpPr>
            <a:spLocks noGrp="1"/>
          </p:cNvSpPr>
          <p:nvPr>
            <p:ph type="title"/>
          </p:nvPr>
        </p:nvSpPr>
        <p:spPr>
          <a:xfrm>
            <a:off x="838200" y="1898658"/>
            <a:ext cx="10515600" cy="1642734"/>
          </a:xfrm>
        </p:spPr>
        <p:txBody>
          <a:bodyPr/>
          <a:lstStyle/>
          <a:p>
            <a:r>
              <a:rPr lang="en-US" dirty="0"/>
              <a:t>How to Benchmark</a:t>
            </a:r>
          </a:p>
        </p:txBody>
      </p:sp>
      <p:sp>
        <p:nvSpPr>
          <p:cNvPr id="3" name="Content Placeholder 2">
            <a:extLst>
              <a:ext uri="{FF2B5EF4-FFF2-40B4-BE49-F238E27FC236}">
                <a16:creationId xmlns:a16="http://schemas.microsoft.com/office/drawing/2014/main" id="{29799FB3-5B40-D9F6-B1F9-6505A4D9712A}"/>
              </a:ext>
            </a:extLst>
          </p:cNvPr>
          <p:cNvSpPr>
            <a:spLocks noGrp="1"/>
          </p:cNvSpPr>
          <p:nvPr>
            <p:ph idx="1"/>
          </p:nvPr>
        </p:nvSpPr>
        <p:spPr>
          <a:xfrm>
            <a:off x="764931" y="17206052"/>
            <a:ext cx="10515600" cy="16346808"/>
          </a:xfrm>
        </p:spPr>
        <p:txBody>
          <a:bodyPr/>
          <a:lstStyle/>
          <a:p>
            <a:r>
              <a:rPr lang="en-US" dirty="0">
                <a:hlinkClick r:id="rId2"/>
              </a:rPr>
              <a:t>https://www.energystar.gov/sites/default/files/asset/document/Benchmarking%20Ordinance%20Compliance%20Part%201.pdf</a:t>
            </a:r>
            <a:r>
              <a:rPr lang="en-US" dirty="0"/>
              <a:t> ESPM slides on reporting process</a:t>
            </a:r>
          </a:p>
          <a:p>
            <a:pPr marL="0" indent="0">
              <a:buNone/>
            </a:pPr>
            <a:endParaRPr lang="en-US" dirty="0"/>
          </a:p>
        </p:txBody>
      </p:sp>
      <p:sp>
        <p:nvSpPr>
          <p:cNvPr id="4" name="TextBox 3">
            <a:extLst>
              <a:ext uri="{FF2B5EF4-FFF2-40B4-BE49-F238E27FC236}">
                <a16:creationId xmlns:a16="http://schemas.microsoft.com/office/drawing/2014/main" id="{FEDF29B9-E582-C0BF-69E2-53E4E7BBF31A}"/>
              </a:ext>
            </a:extLst>
          </p:cNvPr>
          <p:cNvSpPr txBox="1"/>
          <p:nvPr/>
        </p:nvSpPr>
        <p:spPr>
          <a:xfrm>
            <a:off x="838199" y="3541391"/>
            <a:ext cx="10442332" cy="3539430"/>
          </a:xfrm>
          <a:prstGeom prst="rect">
            <a:avLst/>
          </a:prstGeom>
          <a:noFill/>
        </p:spPr>
        <p:txBody>
          <a:bodyPr wrap="square" rtlCol="0">
            <a:spAutoFit/>
          </a:bodyPr>
          <a:lstStyle/>
          <a:p>
            <a:r>
              <a:rPr lang="en-US" sz="2800" dirty="0">
                <a:hlinkClick r:id="rId3"/>
              </a:rPr>
              <a:t>https://drive.google.com/file/d/1R3bK4FZrUSVIldELI7qWKVsMc5Gq9Bf1/view</a:t>
            </a:r>
            <a:r>
              <a:rPr lang="en-US" sz="2800" dirty="0"/>
              <a:t> Green taskforce slide with detailed how-to-benchmark</a:t>
            </a:r>
          </a:p>
          <a:p>
            <a:r>
              <a:rPr lang="en-US" sz="2800" dirty="0"/>
              <a:t>ESPM Resource: the data collection worksheet: </a:t>
            </a:r>
            <a:r>
              <a:rPr lang="en-US" sz="2800" dirty="0">
                <a:hlinkClick r:id="rId4"/>
              </a:rPr>
              <a:t>https://portfoliomanager.energystar.gov/pm/dataCollectionWorksheet?_gl=1*1hmwte0*_ga*MjA3NDY4MzgxNC4xNjk2NTMyODMx*_ga_S0KJTVVLQ6*MTcwNDkwMjI4My4xMjYuMS4xNzA0OTA1NDk0LjAuMC4w</a:t>
            </a:r>
            <a:endParaRPr lang="en-US" sz="2800" dirty="0"/>
          </a:p>
          <a:p>
            <a:endParaRPr lang="en-US" sz="2800" dirty="0"/>
          </a:p>
          <a:p>
            <a:endParaRPr lang="en-US" sz="2800" dirty="0"/>
          </a:p>
        </p:txBody>
      </p:sp>
      <p:pic>
        <p:nvPicPr>
          <p:cNvPr id="8" name="Picture 7">
            <a:hlinkClick r:id="rId5"/>
            <a:extLst>
              <a:ext uri="{FF2B5EF4-FFF2-40B4-BE49-F238E27FC236}">
                <a16:creationId xmlns:a16="http://schemas.microsoft.com/office/drawing/2014/main" id="{4DEA0B2B-D083-D0F1-5D3B-83E1F7FB0626}"/>
              </a:ext>
            </a:extLst>
          </p:cNvPr>
          <p:cNvPicPr>
            <a:picLocks noChangeAspect="1"/>
          </p:cNvPicPr>
          <p:nvPr/>
        </p:nvPicPr>
        <p:blipFill rotWithShape="1">
          <a:blip r:embed="rId6"/>
          <a:srcRect l="18409" t="12133" r="17159" b="10291"/>
          <a:stretch/>
        </p:blipFill>
        <p:spPr>
          <a:xfrm>
            <a:off x="282003" y="7080821"/>
            <a:ext cx="11627994" cy="7875043"/>
          </a:xfrm>
          <a:prstGeom prst="rect">
            <a:avLst/>
          </a:prstGeom>
          <a:ln>
            <a:solidFill>
              <a:schemeClr val="tx1"/>
            </a:solidFill>
          </a:ln>
        </p:spPr>
      </p:pic>
      <p:sp>
        <p:nvSpPr>
          <p:cNvPr id="9" name="Title 1">
            <a:extLst>
              <a:ext uri="{FF2B5EF4-FFF2-40B4-BE49-F238E27FC236}">
                <a16:creationId xmlns:a16="http://schemas.microsoft.com/office/drawing/2014/main" id="{11AA4403-CD69-7BEA-2750-4215CDB4903A}"/>
              </a:ext>
            </a:extLst>
          </p:cNvPr>
          <p:cNvSpPr txBox="1">
            <a:spLocks/>
          </p:cNvSpPr>
          <p:nvPr/>
        </p:nvSpPr>
        <p:spPr>
          <a:xfrm>
            <a:off x="446409" y="15563318"/>
            <a:ext cx="10515600" cy="1642734"/>
          </a:xfrm>
          <a:prstGeom prst="rect">
            <a:avLst/>
          </a:prstGeom>
        </p:spPr>
        <p:txBody>
          <a:bodyPr vert="horz" lIns="91440" tIns="45720" rIns="91440" bIns="45720" rtlCol="0" anchor="ctr">
            <a:normAutofit/>
          </a:bodyPr>
          <a:lst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a:lstStyle>
          <a:p>
            <a:r>
              <a:rPr lang="en-US" dirty="0"/>
              <a:t>How to Report</a:t>
            </a:r>
          </a:p>
        </p:txBody>
      </p:sp>
    </p:spTree>
    <p:extLst>
      <p:ext uri="{BB962C8B-B14F-4D97-AF65-F5344CB8AC3E}">
        <p14:creationId xmlns:p14="http://schemas.microsoft.com/office/powerpoint/2010/main" val="2067606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ABD8-A087-57AC-CC1D-C2315749B2A5}"/>
              </a:ext>
            </a:extLst>
          </p:cNvPr>
          <p:cNvSpPr>
            <a:spLocks noGrp="1"/>
          </p:cNvSpPr>
          <p:nvPr>
            <p:ph type="title"/>
          </p:nvPr>
        </p:nvSpPr>
        <p:spPr>
          <a:xfrm>
            <a:off x="729586" y="1137269"/>
            <a:ext cx="10515600" cy="1592758"/>
          </a:xfrm>
          <a:solidFill>
            <a:schemeClr val="accent6">
              <a:lumMod val="20000"/>
              <a:lumOff val="80000"/>
            </a:schemeClr>
          </a:solidFill>
          <a:ln>
            <a:solidFill>
              <a:schemeClr val="tx1"/>
            </a:solidFill>
          </a:ln>
        </p:spPr>
        <p:txBody>
          <a:bodyPr/>
          <a:lstStyle/>
          <a:p>
            <a:r>
              <a:rPr lang="en-US" dirty="0"/>
              <a:t>FAQ</a:t>
            </a:r>
          </a:p>
        </p:txBody>
      </p:sp>
      <p:sp>
        <p:nvSpPr>
          <p:cNvPr id="3" name="Content Placeholder 2">
            <a:extLst>
              <a:ext uri="{FF2B5EF4-FFF2-40B4-BE49-F238E27FC236}">
                <a16:creationId xmlns:a16="http://schemas.microsoft.com/office/drawing/2014/main" id="{EE69FA93-7622-C5FC-E342-35FFDF65E792}"/>
              </a:ext>
            </a:extLst>
          </p:cNvPr>
          <p:cNvSpPr>
            <a:spLocks noGrp="1"/>
          </p:cNvSpPr>
          <p:nvPr>
            <p:ph idx="1"/>
          </p:nvPr>
        </p:nvSpPr>
        <p:spPr>
          <a:xfrm>
            <a:off x="729586" y="3335812"/>
            <a:ext cx="10515600" cy="2029960"/>
          </a:xfrm>
          <a:solidFill>
            <a:schemeClr val="accent6">
              <a:lumMod val="20000"/>
              <a:lumOff val="80000"/>
            </a:schemeClr>
          </a:solidFill>
          <a:ln>
            <a:solidFill>
              <a:schemeClr val="tx1"/>
            </a:solidFill>
          </a:ln>
        </p:spPr>
        <p:txBody>
          <a:bodyPr/>
          <a:lstStyle/>
          <a:p>
            <a:r>
              <a:rPr lang="en-US" dirty="0">
                <a:hlinkClick r:id="rId2"/>
              </a:rPr>
              <a:t>DC</a:t>
            </a:r>
            <a:endParaRPr lang="en-US" dirty="0">
              <a:hlinkClick r:id="rId3"/>
            </a:endParaRPr>
          </a:p>
          <a:p>
            <a:r>
              <a:rPr lang="en-US" dirty="0">
                <a:hlinkClick r:id="rId4"/>
              </a:rPr>
              <a:t>Denver</a:t>
            </a:r>
            <a:endParaRPr lang="en-US" dirty="0">
              <a:hlinkClick r:id="rId3"/>
            </a:endParaRPr>
          </a:p>
          <a:p>
            <a:r>
              <a:rPr lang="en-US" dirty="0">
                <a:hlinkClick r:id="rId3"/>
              </a:rPr>
              <a:t>Chicago </a:t>
            </a:r>
            <a:endParaRPr lang="en-US" dirty="0"/>
          </a:p>
        </p:txBody>
      </p:sp>
      <p:sp>
        <p:nvSpPr>
          <p:cNvPr id="4" name="Content Placeholder 2">
            <a:extLst>
              <a:ext uri="{FF2B5EF4-FFF2-40B4-BE49-F238E27FC236}">
                <a16:creationId xmlns:a16="http://schemas.microsoft.com/office/drawing/2014/main" id="{38926335-6836-226F-E4AC-7C5AF3DAEAAC}"/>
              </a:ext>
            </a:extLst>
          </p:cNvPr>
          <p:cNvSpPr txBox="1">
            <a:spLocks/>
          </p:cNvSpPr>
          <p:nvPr/>
        </p:nvSpPr>
        <p:spPr>
          <a:xfrm>
            <a:off x="729586" y="5960291"/>
            <a:ext cx="10515600" cy="5603415"/>
          </a:xfrm>
          <a:prstGeom prst="rect">
            <a:avLst/>
          </a:prstGeom>
          <a:solidFill>
            <a:schemeClr val="accent6">
              <a:lumMod val="20000"/>
              <a:lumOff val="80000"/>
            </a:schemeClr>
          </a:solidFill>
          <a:ln>
            <a:solidFill>
              <a:schemeClr val="tx1"/>
            </a:solidFill>
          </a:ln>
        </p:spPr>
        <p:txBody>
          <a:bodyPr vert="horz" lIns="91440" tIns="45720" rIns="91440" bIns="45720" rtlCol="0">
            <a:noAutofit/>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marL="0" indent="0">
              <a:spcBef>
                <a:spcPts val="50"/>
              </a:spcBef>
              <a:buNone/>
            </a:pPr>
            <a:r>
              <a:rPr lang="en-US" sz="1800" b="1" dirty="0"/>
              <a:t>Denver</a:t>
            </a:r>
          </a:p>
          <a:p>
            <a:pPr>
              <a:spcBef>
                <a:spcPts val="50"/>
              </a:spcBef>
            </a:pPr>
            <a:r>
              <a:rPr lang="en-US" sz="1800" b="1" dirty="0"/>
              <a:t>How should I benchmark multiple buildings that share a meter?</a:t>
            </a:r>
          </a:p>
          <a:p>
            <a:pPr>
              <a:spcBef>
                <a:spcPts val="50"/>
              </a:spcBef>
            </a:pPr>
            <a:r>
              <a:rPr lang="en-US" sz="1800" b="1" dirty="0"/>
              <a:t>How can I get whole-building data if energy meters are owned by tenants?</a:t>
            </a:r>
          </a:p>
          <a:p>
            <a:pPr algn="l">
              <a:spcBef>
                <a:spcPts val="50"/>
              </a:spcBef>
            </a:pPr>
            <a:r>
              <a:rPr lang="en-US" sz="1800" b="1" i="0" strike="noStrike" dirty="0">
                <a:effectLst/>
              </a:rPr>
              <a:t>What can I do if one or more tenants will not release consent?</a:t>
            </a:r>
          </a:p>
          <a:p>
            <a:pPr algn="l">
              <a:spcBef>
                <a:spcPts val="50"/>
              </a:spcBef>
            </a:pPr>
            <a:r>
              <a:rPr lang="en-US" sz="1800" b="1" i="0" strike="noStrike" dirty="0">
                <a:effectLst/>
              </a:rPr>
              <a:t>How can I access meter data if I am not the building owner?</a:t>
            </a:r>
          </a:p>
          <a:p>
            <a:pPr algn="l">
              <a:spcBef>
                <a:spcPts val="50"/>
              </a:spcBef>
            </a:pPr>
            <a:r>
              <a:rPr lang="en-US" sz="1800" b="1" i="0" strike="noStrike" dirty="0">
                <a:effectLst/>
              </a:rPr>
              <a:t>How can I access whole-building data for my condominium building?</a:t>
            </a:r>
          </a:p>
          <a:p>
            <a:pPr algn="l">
              <a:spcBef>
                <a:spcPts val="50"/>
              </a:spcBef>
            </a:pPr>
            <a:r>
              <a:rPr lang="en-US" sz="1800" b="1" i="0" strike="noStrike" dirty="0">
                <a:effectLst/>
              </a:rPr>
              <a:t>How do I request new or updated energy data to be uploaded into my ENERGY STAR Portfolio Manager meters as an Xcel Energy customer?</a:t>
            </a:r>
          </a:p>
          <a:p>
            <a:pPr algn="l">
              <a:spcBef>
                <a:spcPts val="50"/>
              </a:spcBef>
            </a:pPr>
            <a:r>
              <a:rPr lang="en-US" sz="1800" b="1" i="0" strike="noStrike" dirty="0">
                <a:effectLst/>
              </a:rPr>
              <a:t>How do I correctly enter the number of units in a low-, medium-, or high-rise setting for multifamily properties?</a:t>
            </a:r>
          </a:p>
          <a:p>
            <a:pPr algn="l">
              <a:spcBef>
                <a:spcPts val="50"/>
              </a:spcBef>
            </a:pPr>
            <a:r>
              <a:rPr lang="en-US" sz="1800" b="1" i="0" strike="noStrike" dirty="0">
                <a:effectLst/>
              </a:rPr>
              <a:t>How should I benchmark a building with multiple uses, like a strip mall?</a:t>
            </a:r>
          </a:p>
          <a:p>
            <a:pPr algn="l">
              <a:spcBef>
                <a:spcPts val="50"/>
              </a:spcBef>
            </a:pPr>
            <a:r>
              <a:rPr lang="en-US" sz="1800" b="1" i="0" strike="noStrike" dirty="0">
                <a:effectLst/>
              </a:rPr>
              <a:t>What energy units do electric and gas meters need to be set to?</a:t>
            </a:r>
          </a:p>
          <a:p>
            <a:pPr algn="l">
              <a:spcBef>
                <a:spcPts val="50"/>
              </a:spcBef>
            </a:pPr>
            <a:r>
              <a:rPr lang="en-US" sz="1800" b="1" i="0" strike="noStrike" dirty="0">
                <a:effectLst/>
              </a:rPr>
              <a:t>How should I enter District Steam and Chilled Water?</a:t>
            </a:r>
          </a:p>
          <a:p>
            <a:pPr algn="l">
              <a:spcBef>
                <a:spcPts val="50"/>
              </a:spcBef>
            </a:pPr>
            <a:r>
              <a:rPr lang="en-US" sz="1800" b="1" i="0" strike="noStrike" dirty="0">
                <a:effectLst/>
              </a:rPr>
              <a:t>How should I enter onsite solar or wind generation?</a:t>
            </a:r>
          </a:p>
          <a:p>
            <a:pPr algn="l">
              <a:spcBef>
                <a:spcPts val="50"/>
              </a:spcBef>
            </a:pPr>
            <a:r>
              <a:rPr lang="en-US" sz="1800" b="1" i="0" strike="noStrike" dirty="0">
                <a:effectLst/>
              </a:rPr>
              <a:t>What if I make an error and need to resubmit my building information?</a:t>
            </a:r>
          </a:p>
          <a:p>
            <a:pPr algn="l">
              <a:spcBef>
                <a:spcPts val="50"/>
              </a:spcBef>
            </a:pPr>
            <a:r>
              <a:rPr lang="en-US" sz="1800" b="1" i="0" strike="noStrike" dirty="0">
                <a:effectLst/>
              </a:rPr>
              <a:t>How can I find a vendor to help me comply?</a:t>
            </a:r>
          </a:p>
          <a:p>
            <a:pPr algn="l">
              <a:spcBef>
                <a:spcPts val="50"/>
              </a:spcBef>
            </a:pPr>
            <a:r>
              <a:rPr lang="en-US" sz="1800" b="1" i="0" strike="noStrike" dirty="0">
                <a:effectLst/>
              </a:rPr>
              <a:t>My property is mixed use and does not fit under one building use. How detailed should I be when entering my use details?</a:t>
            </a:r>
          </a:p>
          <a:p>
            <a:pPr algn="l">
              <a:spcBef>
                <a:spcPts val="50"/>
              </a:spcBef>
            </a:pPr>
            <a:r>
              <a:rPr lang="en-US" sz="1800" b="1" i="0" strike="noStrike" dirty="0">
                <a:effectLst/>
              </a:rPr>
              <a:t>When is third party data verification required?</a:t>
            </a:r>
            <a:endParaRPr lang="en-US" sz="1800" b="1" dirty="0"/>
          </a:p>
          <a:p>
            <a:pPr>
              <a:spcBef>
                <a:spcPts val="50"/>
              </a:spcBef>
            </a:pPr>
            <a:r>
              <a:rPr lang="en-US" sz="1800" b="1" dirty="0"/>
              <a:t>The square footage or use details I previously reported were incorrect. What do I do?</a:t>
            </a:r>
          </a:p>
          <a:p>
            <a:pPr>
              <a:spcBef>
                <a:spcPts val="50"/>
              </a:spcBef>
            </a:pPr>
            <a:endParaRPr lang="en-US" sz="1800" b="1" dirty="0"/>
          </a:p>
        </p:txBody>
      </p:sp>
      <p:sp>
        <p:nvSpPr>
          <p:cNvPr id="5" name="Content Placeholder 2">
            <a:extLst>
              <a:ext uri="{FF2B5EF4-FFF2-40B4-BE49-F238E27FC236}">
                <a16:creationId xmlns:a16="http://schemas.microsoft.com/office/drawing/2014/main" id="{DA1D6D2C-3147-42B2-3305-58711C2B0DCB}"/>
              </a:ext>
            </a:extLst>
          </p:cNvPr>
          <p:cNvSpPr txBox="1">
            <a:spLocks/>
          </p:cNvSpPr>
          <p:nvPr/>
        </p:nvSpPr>
        <p:spPr>
          <a:xfrm>
            <a:off x="729586" y="12066148"/>
            <a:ext cx="10515600" cy="13308245"/>
          </a:xfrm>
          <a:prstGeom prst="rect">
            <a:avLst/>
          </a:prstGeom>
          <a:solidFill>
            <a:schemeClr val="accent6">
              <a:lumMod val="20000"/>
              <a:lumOff val="80000"/>
            </a:schemeClr>
          </a:solidFill>
          <a:ln>
            <a:solidFill>
              <a:schemeClr val="tx1"/>
            </a:solidFill>
          </a:ln>
        </p:spPr>
        <p:txBody>
          <a:bodyPr vert="horz" lIns="91440" tIns="45720" rIns="91440" bIns="45720" rtlCol="0">
            <a:noAutofit/>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marL="0" indent="0">
              <a:spcBef>
                <a:spcPts val="50"/>
              </a:spcBef>
              <a:buNone/>
            </a:pPr>
            <a:r>
              <a:rPr lang="en-US" sz="1800" b="1" dirty="0"/>
              <a:t>Chicago</a:t>
            </a:r>
          </a:p>
          <a:p>
            <a:pPr>
              <a:spcBef>
                <a:spcPts val="50"/>
              </a:spcBef>
            </a:pPr>
            <a:r>
              <a:rPr lang="en-US" sz="1800" b="1" dirty="0"/>
              <a:t>What is “Chicago Energy Benchmarking”?</a:t>
            </a:r>
          </a:p>
          <a:p>
            <a:pPr>
              <a:spcBef>
                <a:spcPts val="50"/>
              </a:spcBef>
            </a:pPr>
            <a:r>
              <a:rPr lang="en-US" sz="1800" b="1" dirty="0"/>
              <a:t>Does the ordinance require mandatory improvements, audits, or retrofits?</a:t>
            </a:r>
          </a:p>
          <a:p>
            <a:pPr>
              <a:spcBef>
                <a:spcPts val="50"/>
              </a:spcBef>
            </a:pPr>
            <a:r>
              <a:rPr lang="en-US" sz="1800" b="1" dirty="0"/>
              <a:t>Why did the City pass this ordinance?</a:t>
            </a:r>
          </a:p>
          <a:p>
            <a:pPr>
              <a:spcBef>
                <a:spcPts val="50"/>
              </a:spcBef>
            </a:pPr>
            <a:r>
              <a:rPr lang="en-US" sz="1800" b="1" dirty="0"/>
              <a:t>How much will compliance cost? Will the ordinance make Chicago more expensive?</a:t>
            </a:r>
          </a:p>
          <a:p>
            <a:pPr>
              <a:spcBef>
                <a:spcPts val="50"/>
              </a:spcBef>
            </a:pPr>
            <a:r>
              <a:rPr lang="en-US" sz="1800" b="1" dirty="0"/>
              <a:t>Is energy benchmarking a new idea?</a:t>
            </a:r>
          </a:p>
          <a:p>
            <a:pPr>
              <a:spcBef>
                <a:spcPts val="50"/>
              </a:spcBef>
            </a:pPr>
            <a:r>
              <a:rPr lang="en-US" sz="1800" b="1" dirty="0"/>
              <a:t>What buildings need to comply?</a:t>
            </a:r>
          </a:p>
          <a:p>
            <a:pPr>
              <a:spcBef>
                <a:spcPts val="50"/>
              </a:spcBef>
            </a:pPr>
            <a:r>
              <a:rPr lang="en-US" sz="1800" b="1" dirty="0"/>
              <a:t>Are there exemptions? </a:t>
            </a:r>
          </a:p>
          <a:p>
            <a:pPr marL="0" indent="0">
              <a:spcBef>
                <a:spcPts val="50"/>
              </a:spcBef>
              <a:buNone/>
            </a:pPr>
            <a:r>
              <a:rPr lang="en-US" sz="1800" b="1" dirty="0"/>
              <a:t>Compliance </a:t>
            </a:r>
          </a:p>
          <a:p>
            <a:pPr>
              <a:spcBef>
                <a:spcPts val="50"/>
              </a:spcBef>
            </a:pPr>
            <a:r>
              <a:rPr lang="en-US" sz="1800" b="1" dirty="0"/>
              <a:t>What do I need to do to comply?</a:t>
            </a:r>
          </a:p>
          <a:p>
            <a:pPr>
              <a:spcBef>
                <a:spcPts val="50"/>
              </a:spcBef>
            </a:pPr>
            <a:r>
              <a:rPr lang="en-US" sz="1800" b="1" dirty="0"/>
              <a:t>How does Chicago define a building?</a:t>
            </a:r>
          </a:p>
          <a:p>
            <a:pPr>
              <a:spcBef>
                <a:spcPts val="50"/>
              </a:spcBef>
            </a:pPr>
            <a:r>
              <a:rPr lang="en-US" sz="1800" b="1" dirty="0"/>
              <a:t>Who is responsible for compliance?</a:t>
            </a:r>
          </a:p>
          <a:p>
            <a:pPr>
              <a:spcBef>
                <a:spcPts val="50"/>
              </a:spcBef>
            </a:pPr>
            <a:r>
              <a:rPr lang="en-US" sz="1800" b="1" dirty="0"/>
              <a:t>What is Required in a Single Building With Multiple Owners?</a:t>
            </a:r>
          </a:p>
          <a:p>
            <a:pPr>
              <a:spcBef>
                <a:spcPts val="50"/>
              </a:spcBef>
            </a:pPr>
            <a:r>
              <a:rPr lang="en-US" sz="1800" b="1" dirty="0"/>
              <a:t>How does the Ordinance apply to multiple buildings with shared energy systems? </a:t>
            </a:r>
          </a:p>
          <a:p>
            <a:pPr>
              <a:spcBef>
                <a:spcPts val="50"/>
              </a:spcBef>
            </a:pPr>
            <a:r>
              <a:rPr lang="en-US" sz="1800" b="1" dirty="0"/>
              <a:t>When do I need to benchmark, verify, and report?</a:t>
            </a:r>
          </a:p>
          <a:p>
            <a:pPr>
              <a:spcBef>
                <a:spcPts val="50"/>
              </a:spcBef>
            </a:pPr>
            <a:r>
              <a:rPr lang="en-US" sz="1800" b="1" dirty="0"/>
              <a:t>How do I get started?</a:t>
            </a:r>
          </a:p>
          <a:p>
            <a:pPr>
              <a:spcBef>
                <a:spcPts val="50"/>
              </a:spcBef>
            </a:pPr>
            <a:r>
              <a:rPr lang="en-US" sz="1800" b="1" dirty="0"/>
              <a:t>My building is ENERGY STAR certified—do I still need to comply?</a:t>
            </a:r>
          </a:p>
          <a:p>
            <a:pPr marL="0" indent="0">
              <a:spcBef>
                <a:spcPts val="50"/>
              </a:spcBef>
              <a:buNone/>
            </a:pPr>
            <a:r>
              <a:rPr lang="en-US" sz="1800" b="1" dirty="0"/>
              <a:t>Benchmark </a:t>
            </a:r>
          </a:p>
          <a:p>
            <a:pPr>
              <a:spcBef>
                <a:spcPts val="50"/>
              </a:spcBef>
            </a:pPr>
            <a:r>
              <a:rPr lang="en-US" sz="1800" b="1" dirty="0"/>
              <a:t>How do I benchmark a building? </a:t>
            </a:r>
          </a:p>
          <a:p>
            <a:pPr>
              <a:spcBef>
                <a:spcPts val="50"/>
              </a:spcBef>
            </a:pPr>
            <a:r>
              <a:rPr lang="en-US" sz="1800" b="1" dirty="0"/>
              <a:t>Who can benchmark my building?</a:t>
            </a:r>
          </a:p>
          <a:p>
            <a:pPr>
              <a:spcBef>
                <a:spcPts val="50"/>
              </a:spcBef>
            </a:pPr>
            <a:r>
              <a:rPr lang="en-US" sz="1800" b="1" dirty="0"/>
              <a:t>What is ENERGY STAR Portfolio Manager?</a:t>
            </a:r>
          </a:p>
          <a:p>
            <a:pPr>
              <a:spcBef>
                <a:spcPts val="50"/>
              </a:spcBef>
            </a:pPr>
            <a:r>
              <a:rPr lang="en-US" sz="1800" b="1" dirty="0"/>
              <a:t>Can I use my existing Portfolio Manager account or building profile?</a:t>
            </a:r>
          </a:p>
          <a:p>
            <a:pPr>
              <a:spcBef>
                <a:spcPts val="50"/>
              </a:spcBef>
            </a:pPr>
            <a:r>
              <a:rPr lang="en-US" sz="1800" b="1" dirty="0"/>
              <a:t>What building information do I need to collect?</a:t>
            </a:r>
          </a:p>
          <a:p>
            <a:pPr>
              <a:spcBef>
                <a:spcPts val="50"/>
              </a:spcBef>
            </a:pPr>
            <a:r>
              <a:rPr lang="en-US" sz="1800" b="1" dirty="0"/>
              <a:t>What if I don’t have access to some building information?</a:t>
            </a:r>
          </a:p>
          <a:p>
            <a:pPr>
              <a:spcBef>
                <a:spcPts val="50"/>
              </a:spcBef>
            </a:pPr>
            <a:r>
              <a:rPr lang="en-US" sz="1800" b="1" dirty="0"/>
              <a:t>Where can I find my Chicago Energy Benchmarking ID? What do I do with it?</a:t>
            </a:r>
          </a:p>
          <a:p>
            <a:pPr>
              <a:spcBef>
                <a:spcPts val="50"/>
              </a:spcBef>
            </a:pPr>
            <a:r>
              <a:rPr lang="en-US" sz="1800" b="1" dirty="0"/>
              <a:t>What energy use data do I need to collect?</a:t>
            </a:r>
          </a:p>
          <a:p>
            <a:pPr>
              <a:spcBef>
                <a:spcPts val="50"/>
              </a:spcBef>
            </a:pPr>
            <a:r>
              <a:rPr lang="en-US" sz="1800" b="1" dirty="0"/>
              <a:t>What if I don’t have access to the utility bills for all the spaces in my building?</a:t>
            </a:r>
          </a:p>
          <a:p>
            <a:pPr>
              <a:spcBef>
                <a:spcPts val="50"/>
              </a:spcBef>
            </a:pPr>
            <a:r>
              <a:rPr lang="en-US" sz="1800" b="1" dirty="0"/>
              <a:t>How long does it take to obtain aggregated data from the utilities?</a:t>
            </a:r>
          </a:p>
          <a:p>
            <a:pPr>
              <a:spcBef>
                <a:spcPts val="50"/>
              </a:spcBef>
            </a:pPr>
            <a:r>
              <a:rPr lang="en-US" sz="1800" b="1" dirty="0"/>
              <a:t>Can I track common areas’ energy usage separately from tenants’ usage?</a:t>
            </a:r>
          </a:p>
          <a:p>
            <a:pPr>
              <a:spcBef>
                <a:spcPts val="50"/>
              </a:spcBef>
            </a:pPr>
            <a:r>
              <a:rPr lang="en-US" sz="1800" b="1" dirty="0"/>
              <a:t>Can I enter energy bills that are not monthly?</a:t>
            </a:r>
          </a:p>
          <a:p>
            <a:pPr marL="0" indent="0">
              <a:spcBef>
                <a:spcPts val="50"/>
              </a:spcBef>
              <a:buNone/>
            </a:pPr>
            <a:r>
              <a:rPr lang="en-US" sz="1800" b="1" dirty="0"/>
              <a:t>Verify </a:t>
            </a:r>
          </a:p>
          <a:p>
            <a:pPr>
              <a:spcBef>
                <a:spcPts val="50"/>
              </a:spcBef>
            </a:pPr>
            <a:r>
              <a:rPr lang="en-US" sz="1800" b="1" dirty="0"/>
              <a:t>What is verification?</a:t>
            </a:r>
          </a:p>
          <a:p>
            <a:pPr>
              <a:spcBef>
                <a:spcPts val="50"/>
              </a:spcBef>
            </a:pPr>
            <a:r>
              <a:rPr lang="en-US" sz="1800" b="1" dirty="0"/>
              <a:t>Who can be a verifier?</a:t>
            </a:r>
          </a:p>
          <a:p>
            <a:pPr>
              <a:spcBef>
                <a:spcPts val="50"/>
              </a:spcBef>
            </a:pPr>
            <a:r>
              <a:rPr lang="en-US" sz="1800" b="1" dirty="0"/>
              <a:t>How is the data verified?</a:t>
            </a:r>
          </a:p>
          <a:p>
            <a:pPr>
              <a:spcBef>
                <a:spcPts val="50"/>
              </a:spcBef>
            </a:pPr>
            <a:r>
              <a:rPr lang="en-US" sz="1800" b="1" dirty="0"/>
              <a:t>Why is verification important?</a:t>
            </a:r>
          </a:p>
          <a:p>
            <a:pPr>
              <a:spcBef>
                <a:spcPts val="50"/>
              </a:spcBef>
            </a:pPr>
            <a:r>
              <a:rPr lang="en-US" sz="1800" b="1" dirty="0"/>
              <a:t>My building is ENERGY STAR certified—do I still need to verify the data?</a:t>
            </a:r>
          </a:p>
          <a:p>
            <a:pPr marL="0" indent="0">
              <a:spcBef>
                <a:spcPts val="50"/>
              </a:spcBef>
              <a:buNone/>
            </a:pPr>
            <a:r>
              <a:rPr lang="en-US" sz="1800" b="1" dirty="0"/>
              <a:t>Report </a:t>
            </a:r>
          </a:p>
          <a:p>
            <a:pPr>
              <a:spcBef>
                <a:spcPts val="50"/>
              </a:spcBef>
            </a:pPr>
            <a:r>
              <a:rPr lang="en-US" sz="1800" b="1" dirty="0"/>
              <a:t>How do I report?</a:t>
            </a:r>
          </a:p>
          <a:p>
            <a:pPr>
              <a:spcBef>
                <a:spcPts val="50"/>
              </a:spcBef>
            </a:pPr>
            <a:r>
              <a:rPr lang="en-US" sz="1800" b="1" dirty="0"/>
              <a:t>What will the City do with the data?</a:t>
            </a:r>
          </a:p>
          <a:p>
            <a:pPr marL="0" indent="0">
              <a:spcBef>
                <a:spcPts val="50"/>
              </a:spcBef>
              <a:buNone/>
            </a:pPr>
            <a:r>
              <a:rPr lang="en-US" sz="1800" b="1" dirty="0"/>
              <a:t>Free Support </a:t>
            </a:r>
          </a:p>
          <a:p>
            <a:pPr>
              <a:spcBef>
                <a:spcPts val="50"/>
              </a:spcBef>
            </a:pPr>
            <a:r>
              <a:rPr lang="en-US" sz="1800" b="1" dirty="0"/>
              <a:t>Where can I go for help?</a:t>
            </a:r>
          </a:p>
          <a:p>
            <a:pPr marL="0" indent="0">
              <a:spcBef>
                <a:spcPts val="50"/>
              </a:spcBef>
              <a:buNone/>
            </a:pPr>
            <a:r>
              <a:rPr lang="en-US" sz="1800" b="1" dirty="0"/>
              <a:t>Building Improvement </a:t>
            </a:r>
          </a:p>
          <a:p>
            <a:pPr>
              <a:spcBef>
                <a:spcPts val="50"/>
              </a:spcBef>
            </a:pPr>
            <a:r>
              <a:rPr lang="en-US" sz="1800" b="1" dirty="0"/>
              <a:t>How will my building benefit from benchmarking?</a:t>
            </a:r>
          </a:p>
          <a:p>
            <a:pPr>
              <a:spcBef>
                <a:spcPts val="50"/>
              </a:spcBef>
            </a:pPr>
            <a:r>
              <a:rPr lang="en-US" sz="1800" b="1" dirty="0"/>
              <a:t>What can I do to make my building more efficient?</a:t>
            </a:r>
          </a:p>
          <a:p>
            <a:pPr>
              <a:spcBef>
                <a:spcPts val="50"/>
              </a:spcBef>
            </a:pPr>
            <a:r>
              <a:rPr lang="en-US" sz="1800" b="1" dirty="0"/>
              <a:t>How will this ordinance impact older, historical buildings?</a:t>
            </a:r>
          </a:p>
          <a:p>
            <a:pPr>
              <a:spcBef>
                <a:spcPts val="50"/>
              </a:spcBef>
            </a:pPr>
            <a:r>
              <a:rPr lang="en-US" sz="1800" b="1" dirty="0"/>
              <a:t>Will this ordinance put less efficient / low-scoring buildings at a competitive disadvantage?</a:t>
            </a:r>
          </a:p>
          <a:p>
            <a:pPr>
              <a:spcBef>
                <a:spcPts val="50"/>
              </a:spcBef>
            </a:pPr>
            <a:r>
              <a:rPr lang="en-US" sz="1800" b="1" dirty="0"/>
              <a:t>How much will less-efficient buildings have to spend to improve their scores?</a:t>
            </a:r>
          </a:p>
          <a:p>
            <a:pPr>
              <a:spcBef>
                <a:spcPts val="50"/>
              </a:spcBef>
            </a:pPr>
            <a:r>
              <a:rPr lang="en-US" sz="1800" b="1" dirty="0"/>
              <a:t>What about non-profits, affordable housing, public buildings, or "mom &amp; pop"-owned buildings?</a:t>
            </a:r>
          </a:p>
          <a:p>
            <a:pPr>
              <a:spcBef>
                <a:spcPts val="50"/>
              </a:spcBef>
            </a:pPr>
            <a:r>
              <a:rPr lang="en-US" sz="1800" b="1" dirty="0"/>
              <a:t>What about the new Rating System that the City will be implementing? </a:t>
            </a:r>
          </a:p>
        </p:txBody>
      </p:sp>
      <p:sp>
        <p:nvSpPr>
          <p:cNvPr id="6" name="TextBox 5">
            <a:extLst>
              <a:ext uri="{FF2B5EF4-FFF2-40B4-BE49-F238E27FC236}">
                <a16:creationId xmlns:a16="http://schemas.microsoft.com/office/drawing/2014/main" id="{C8FCCC77-5096-6EEC-899D-56CB260AF6E1}"/>
              </a:ext>
            </a:extLst>
          </p:cNvPr>
          <p:cNvSpPr txBox="1"/>
          <p:nvPr/>
        </p:nvSpPr>
        <p:spPr>
          <a:xfrm>
            <a:off x="784177" y="25678308"/>
            <a:ext cx="10406418" cy="7294305"/>
          </a:xfrm>
          <a:prstGeom prst="rect">
            <a:avLst/>
          </a:prstGeom>
          <a:solidFill>
            <a:schemeClr val="accent6">
              <a:lumMod val="20000"/>
              <a:lumOff val="80000"/>
            </a:schemeClr>
          </a:solidFill>
          <a:ln>
            <a:solidFill>
              <a:schemeClr val="tx1"/>
            </a:solidFill>
          </a:ln>
        </p:spPr>
        <p:txBody>
          <a:bodyPr wrap="square" rtlCol="0">
            <a:spAutoFit/>
          </a:bodyPr>
          <a:lstStyle/>
          <a:p>
            <a:r>
              <a:rPr lang="en-US" b="1" dirty="0"/>
              <a:t>DC</a:t>
            </a:r>
          </a:p>
          <a:p>
            <a:pPr marL="285750" indent="-285750">
              <a:buFont typeface="Arial" panose="020B0604020202020204" pitchFamily="34" charset="0"/>
              <a:buChar char="•"/>
            </a:pPr>
            <a:r>
              <a:rPr lang="en-US" b="1" dirty="0"/>
              <a:t>What is benchmarking?</a:t>
            </a:r>
          </a:p>
          <a:p>
            <a:pPr marL="285750" indent="-285750">
              <a:buFont typeface="Arial" panose="020B0604020202020204" pitchFamily="34" charset="0"/>
              <a:buChar char="•"/>
            </a:pPr>
            <a:r>
              <a:rPr lang="en-US" b="1" dirty="0"/>
              <a:t>Is my building required to benchmark?</a:t>
            </a:r>
          </a:p>
          <a:p>
            <a:pPr marL="285750" indent="-285750">
              <a:buFont typeface="Arial" panose="020B0604020202020204" pitchFamily="34" charset="0"/>
              <a:buChar char="•"/>
            </a:pPr>
            <a:r>
              <a:rPr lang="en-US" b="1" dirty="0"/>
              <a:t>In what cases can a building be exempt from benchmarking?</a:t>
            </a:r>
          </a:p>
          <a:p>
            <a:pPr marL="285750" indent="-285750">
              <a:buFont typeface="Arial" panose="020B0604020202020204" pitchFamily="34" charset="0"/>
              <a:buChar char="•"/>
            </a:pPr>
            <a:r>
              <a:rPr lang="en-US" b="1" dirty="0"/>
              <a:t>What is the reporting deadline?</a:t>
            </a:r>
          </a:p>
          <a:p>
            <a:pPr marL="285750" indent="-285750">
              <a:buFont typeface="Arial" panose="020B0604020202020204" pitchFamily="34" charset="0"/>
              <a:buChar char="•"/>
            </a:pPr>
            <a:r>
              <a:rPr lang="en-US" b="1" dirty="0"/>
              <a:t>What is ENERGY STAR Portfolio Manager?</a:t>
            </a:r>
          </a:p>
          <a:p>
            <a:pPr marL="285750" indent="-285750">
              <a:buFont typeface="Arial" panose="020B0604020202020204" pitchFamily="34" charset="0"/>
              <a:buChar char="•"/>
            </a:pPr>
            <a:r>
              <a:rPr lang="en-US" b="1" dirty="0"/>
              <a:t>How do I benchmark?</a:t>
            </a:r>
          </a:p>
          <a:p>
            <a:pPr marL="285750" indent="-285750">
              <a:buFont typeface="Arial" panose="020B0604020202020204" pitchFamily="34" charset="0"/>
              <a:buChar char="•"/>
            </a:pPr>
            <a:r>
              <a:rPr lang="en-US" b="1" dirty="0"/>
              <a:t>How do I report my data to DOEE?</a:t>
            </a:r>
          </a:p>
          <a:p>
            <a:pPr marL="285750" indent="-285750">
              <a:buFont typeface="Arial" panose="020B0604020202020204" pitchFamily="34" charset="0"/>
              <a:buChar char="•"/>
            </a:pPr>
            <a:r>
              <a:rPr lang="en-US" b="1" dirty="0"/>
              <a:t>How do I determine, verify, or correct a building’s Gross Floor Area?</a:t>
            </a:r>
          </a:p>
          <a:p>
            <a:pPr marL="285750" indent="-285750">
              <a:buFont typeface="Arial" panose="020B0604020202020204" pitchFamily="34" charset="0"/>
              <a:buChar char="•"/>
            </a:pPr>
            <a:r>
              <a:rPr lang="en-US" b="1" dirty="0"/>
              <a:t>Third-Party Verification for Benchmarking FAQs</a:t>
            </a:r>
          </a:p>
          <a:p>
            <a:pPr marL="285750" indent="-285750">
              <a:buFont typeface="Arial" panose="020B0604020202020204" pitchFamily="34" charset="0"/>
              <a:buChar char="•"/>
            </a:pPr>
            <a:r>
              <a:rPr lang="en-US" b="1" dirty="0"/>
              <a:t>How do I update contact information for my building?</a:t>
            </a:r>
          </a:p>
          <a:p>
            <a:pPr marL="285750" indent="-285750">
              <a:buFont typeface="Arial" panose="020B0604020202020204" pitchFamily="34" charset="0"/>
              <a:buChar char="•"/>
            </a:pPr>
            <a:r>
              <a:rPr lang="en-US" b="1" dirty="0"/>
              <a:t>Who can be an Approved District Data Verifier?</a:t>
            </a:r>
          </a:p>
          <a:p>
            <a:pPr marL="285750" indent="-285750">
              <a:buFont typeface="Arial" panose="020B0604020202020204" pitchFamily="34" charset="0"/>
              <a:buChar char="•"/>
            </a:pPr>
            <a:r>
              <a:rPr lang="en-US" b="1" dirty="0"/>
              <a:t>How do I collect whole-building energy data?</a:t>
            </a:r>
          </a:p>
          <a:p>
            <a:pPr marL="285750" indent="-285750">
              <a:buFont typeface="Arial" panose="020B0604020202020204" pitchFamily="34" charset="0"/>
              <a:buChar char="•"/>
            </a:pPr>
            <a:r>
              <a:rPr lang="en-US" b="1" dirty="0"/>
              <a:t>How do I report onsite solar generation and consumption?</a:t>
            </a:r>
          </a:p>
          <a:p>
            <a:pPr marL="285750" indent="-285750">
              <a:buFont typeface="Arial" panose="020B0604020202020204" pitchFamily="34" charset="0"/>
              <a:buChar char="•"/>
            </a:pPr>
            <a:r>
              <a:rPr lang="en-US" b="1" dirty="0"/>
              <a:t>What is required of tenants?</a:t>
            </a:r>
          </a:p>
          <a:p>
            <a:pPr marL="285750" indent="-285750">
              <a:buFont typeface="Arial" panose="020B0604020202020204" pitchFamily="34" charset="0"/>
              <a:buChar char="•"/>
            </a:pPr>
            <a:r>
              <a:rPr lang="en-US" b="1" dirty="0"/>
              <a:t>How do I share new energy/water meters with DOEE?</a:t>
            </a:r>
          </a:p>
          <a:p>
            <a:pPr marL="285750" indent="-285750">
              <a:buFont typeface="Arial" panose="020B0604020202020204" pitchFamily="34" charset="0"/>
              <a:buChar char="•"/>
            </a:pPr>
            <a:r>
              <a:rPr lang="en-US" b="1" dirty="0"/>
              <a:t>Where can I get help and access benchmarking resources?</a:t>
            </a:r>
          </a:p>
          <a:p>
            <a:pPr marL="285750" indent="-285750">
              <a:buFont typeface="Arial" panose="020B0604020202020204" pitchFamily="34" charset="0"/>
              <a:buChar char="•"/>
            </a:pPr>
            <a:r>
              <a:rPr lang="en-US" b="1" dirty="0"/>
              <a:t>What happens if a building doesn’t report benchmarking data?</a:t>
            </a:r>
          </a:p>
          <a:p>
            <a:pPr marL="285750" indent="-285750">
              <a:buFont typeface="Arial" panose="020B0604020202020204" pitchFamily="34" charset="0"/>
              <a:buChar char="•"/>
            </a:pPr>
            <a:r>
              <a:rPr lang="en-US" b="1" dirty="0"/>
              <a:t>Where is benchmarking data published?</a:t>
            </a:r>
          </a:p>
          <a:p>
            <a:pPr marL="285750" indent="-285750">
              <a:buFont typeface="Arial" panose="020B0604020202020204" pitchFamily="34" charset="0"/>
              <a:buChar char="•"/>
            </a:pPr>
            <a:r>
              <a:rPr lang="en-US" b="1" dirty="0"/>
              <a:t>What happens when a building transfers ownership?</a:t>
            </a:r>
          </a:p>
          <a:p>
            <a:pPr marL="285750" indent="-285750">
              <a:buFont typeface="Arial" panose="020B0604020202020204" pitchFamily="34" charset="0"/>
              <a:buChar char="•"/>
            </a:pPr>
            <a:r>
              <a:rPr lang="en-US" b="1" dirty="0"/>
              <a:t>How does DOEE determine building owners for BEPS and Benchmarking enforcement?</a:t>
            </a:r>
          </a:p>
          <a:p>
            <a:pPr marL="285750" indent="-285750">
              <a:buFont typeface="Arial" panose="020B0604020202020204" pitchFamily="34" charset="0"/>
              <a:buChar char="•"/>
            </a:pPr>
            <a:r>
              <a:rPr lang="en-US" b="1" dirty="0"/>
              <a:t>Can I exclude any building spaces from my benchmarking report?</a:t>
            </a:r>
          </a:p>
          <a:p>
            <a:pPr marL="285750" indent="-285750">
              <a:buFont typeface="Arial" panose="020B0604020202020204" pitchFamily="34" charset="0"/>
              <a:buChar char="•"/>
            </a:pPr>
            <a:r>
              <a:rPr lang="en-US" b="1" dirty="0"/>
              <a:t>My property consists of multiple small structures, am I still required to benchmark?</a:t>
            </a:r>
          </a:p>
          <a:p>
            <a:pPr marL="285750" indent="-285750">
              <a:buFont typeface="Arial" panose="020B0604020202020204" pitchFamily="34" charset="0"/>
              <a:buChar char="•"/>
            </a:pPr>
            <a:r>
              <a:rPr lang="en-US" b="1" dirty="0"/>
              <a:t>How do I check my current and past ENERGY STAR score and Source Energy Use Intensity?</a:t>
            </a:r>
          </a:p>
          <a:p>
            <a:pPr marL="285750" indent="-285750">
              <a:buFont typeface="Arial" panose="020B0604020202020204" pitchFamily="34" charset="0"/>
              <a:buChar char="•"/>
            </a:pPr>
            <a:r>
              <a:rPr lang="en-US" b="1" dirty="0"/>
              <a:t>What is a District of Columbia Real Property Unique Identification Number?</a:t>
            </a:r>
          </a:p>
          <a:p>
            <a:pPr marL="285750" indent="-285750">
              <a:buFont typeface="Arial" panose="020B0604020202020204" pitchFamily="34" charset="0"/>
              <a:buChar char="•"/>
            </a:pPr>
            <a:r>
              <a:rPr lang="en-US" b="1" dirty="0"/>
              <a:t>How do I accurately set up my new EUDS aggregate meter in Portfolio Manager?</a:t>
            </a:r>
          </a:p>
        </p:txBody>
      </p:sp>
    </p:spTree>
    <p:extLst>
      <p:ext uri="{BB962C8B-B14F-4D97-AF65-F5344CB8AC3E}">
        <p14:creationId xmlns:p14="http://schemas.microsoft.com/office/powerpoint/2010/main" val="4579716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AF90B1E65E5A4297369799D5E7B810" ma:contentTypeVersion="16" ma:contentTypeDescription="Create a new document." ma:contentTypeScope="" ma:versionID="7e0242c28f16f40194fd151080902f3f">
  <xsd:schema xmlns:xsd="http://www.w3.org/2001/XMLSchema" xmlns:xs="http://www.w3.org/2001/XMLSchema" xmlns:p="http://schemas.microsoft.com/office/2006/metadata/properties" xmlns:ns1="http://schemas.microsoft.com/sharepoint/v3" xmlns:ns2="5d820074-5e2b-44ee-885b-fc4fe102a25f" xmlns:ns3="9cf38841-b39a-4b43-b2cc-d03f4fd773af" targetNamespace="http://schemas.microsoft.com/office/2006/metadata/properties" ma:root="true" ma:fieldsID="61407d4a31279107b8924b84b0bca674" ns1:_="" ns2:_="" ns3:_="">
    <xsd:import namespace="http://schemas.microsoft.com/sharepoint/v3"/>
    <xsd:import namespace="5d820074-5e2b-44ee-885b-fc4fe102a25f"/>
    <xsd:import namespace="9cf38841-b39a-4b43-b2cc-d03f4fd773a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820074-5e2b-44ee-885b-fc4fe102a2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042f1e1-721c-4f15-8265-f5fffa71f74a"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f38841-b39a-4b43-b2cc-d03f4fd773a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edc12caa-1668-476d-b423-1d9f13a4b832}" ma:internalName="TaxCatchAll" ma:showField="CatchAllData" ma:web="9cf38841-b39a-4b43-b2cc-d03f4fd773a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9cf38841-b39a-4b43-b2cc-d03f4fd773af" xsi:nil="true"/>
    <_ip_UnifiedCompliancePolicyProperties xmlns="http://schemas.microsoft.com/sharepoint/v3" xsi:nil="true"/>
    <lcf76f155ced4ddcb4097134ff3c332f xmlns="5d820074-5e2b-44ee-885b-fc4fe102a25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B8AD1F-85D7-438F-B7AD-5F406C7D9E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d820074-5e2b-44ee-885b-fc4fe102a25f"/>
    <ds:schemaRef ds:uri="9cf38841-b39a-4b43-b2cc-d03f4fd773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F8391F-6809-4574-8344-7669431E36D2}">
  <ds:schemaRefs>
    <ds:schemaRef ds:uri="http://schemas.microsoft.com/office/2006/metadata/properties"/>
    <ds:schemaRef ds:uri="http://schemas.microsoft.com/office/infopath/2007/PartnerControls"/>
    <ds:schemaRef ds:uri="http://schemas.microsoft.com/sharepoint/v3"/>
    <ds:schemaRef ds:uri="9cf38841-b39a-4b43-b2cc-d03f4fd773af"/>
    <ds:schemaRef ds:uri="5d820074-5e2b-44ee-885b-fc4fe102a25f"/>
  </ds:schemaRefs>
</ds:datastoreItem>
</file>

<file path=customXml/itemProps3.xml><?xml version="1.0" encoding="utf-8"?>
<ds:datastoreItem xmlns:ds="http://schemas.openxmlformats.org/officeDocument/2006/customXml" ds:itemID="{2741E9C3-C4E8-4F1A-8163-BC7182C3B5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5432</TotalTime>
  <Words>1871</Words>
  <Application>Microsoft Office PowerPoint</Application>
  <PresentationFormat>Custom</PresentationFormat>
  <Paragraphs>162</Paragraphs>
  <Slides>4</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Roboto</vt:lpstr>
      <vt:lpstr>Office Theme</vt:lpstr>
      <vt:lpstr>PowerPoint Presentation</vt:lpstr>
      <vt:lpstr>PowerPoint Presentation</vt:lpstr>
      <vt:lpstr>How to Benchmark</vt:lpstr>
      <vt:lpstr>FAQ</vt:lpstr>
    </vt:vector>
  </TitlesOfParts>
  <Company>City Of Detroit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 Seblini</dc:creator>
  <cp:lastModifiedBy>Zahra Seblini</cp:lastModifiedBy>
  <cp:revision>1</cp:revision>
  <dcterms:created xsi:type="dcterms:W3CDTF">2024-01-07T22:28:42Z</dcterms:created>
  <dcterms:modified xsi:type="dcterms:W3CDTF">2024-01-25T19:25:47Z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0x01010071AF90B1E65E5A4297369799D5E7B810</vt:lpwstr>
  </property>
  <property fmtid="{D5CDD505-2E9C-101B-9397-08002B2CF9AE}" pid="3" name="MediaServiceImageTags">
    <vt:lpwstr/>
  </property>
</Properties>
</file>