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 id="2147483830" r:id="rId5"/>
  </p:sldMasterIdLst>
  <p:notesMasterIdLst>
    <p:notesMasterId r:id="rId21"/>
  </p:notesMasterIdLst>
  <p:handoutMasterIdLst>
    <p:handoutMasterId r:id="rId22"/>
  </p:handoutMasterIdLst>
  <p:sldIdLst>
    <p:sldId id="262" r:id="rId6"/>
    <p:sldId id="283" r:id="rId7"/>
    <p:sldId id="284" r:id="rId8"/>
    <p:sldId id="287" r:id="rId9"/>
    <p:sldId id="288" r:id="rId10"/>
    <p:sldId id="286" r:id="rId11"/>
    <p:sldId id="268" r:id="rId12"/>
    <p:sldId id="271" r:id="rId13"/>
    <p:sldId id="276" r:id="rId14"/>
    <p:sldId id="261" r:id="rId15"/>
    <p:sldId id="281" r:id="rId16"/>
    <p:sldId id="274" r:id="rId17"/>
    <p:sldId id="273" r:id="rId18"/>
    <p:sldId id="289"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0408" autoAdjust="0"/>
  </p:normalViewPr>
  <p:slideViewPr>
    <p:cSldViewPr snapToGrid="0" snapToObjects="1">
      <p:cViewPr varScale="1">
        <p:scale>
          <a:sx n="88" d="100"/>
          <a:sy n="88" d="100"/>
        </p:scale>
        <p:origin x="2056" y="17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3/24/22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3/24/22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Featured in the </a:t>
            </a:r>
            <a:r>
              <a:rPr lang="en-US" dirty="0" err="1"/>
              <a:t>Grandmont</a:t>
            </a:r>
            <a:r>
              <a:rPr lang="en-US" baseline="0" dirty="0"/>
              <a:t> Monitor</a:t>
            </a:r>
            <a:endParaRPr lang="en-US" dirty="0"/>
          </a:p>
        </p:txBody>
      </p:sp>
      <p:sp>
        <p:nvSpPr>
          <p:cNvPr id="4" name="Slide Number Placeholder 3"/>
          <p:cNvSpPr>
            <a:spLocks noGrp="1"/>
          </p:cNvSpPr>
          <p:nvPr>
            <p:ph type="sldNum" sz="quarter" idx="10"/>
          </p:nvPr>
        </p:nvSpPr>
        <p:spPr/>
        <p:txBody>
          <a:bodyPr/>
          <a:lstStyle/>
          <a:p>
            <a:fld id="{5E8C15C5-0688-5345-99FC-721E08AD15D5}" type="slidenum">
              <a:rPr lang="en-US" smtClean="0"/>
              <a:t>6</a:t>
            </a:fld>
            <a:endParaRPr lang="en-US" dirty="0"/>
          </a:p>
        </p:txBody>
      </p:sp>
    </p:spTree>
    <p:extLst>
      <p:ext uri="{BB962C8B-B14F-4D97-AF65-F5344CB8AC3E}">
        <p14:creationId xmlns:p14="http://schemas.microsoft.com/office/powerpoint/2010/main" val="10644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60E24-D32C-F64F-83D0-B553CA7A4643}" type="slidenum">
              <a:rPr lang="en-US" smtClean="0"/>
              <a:pPr/>
              <a:t>8</a:t>
            </a:fld>
            <a:endParaRPr lang="en-US"/>
          </a:p>
        </p:txBody>
      </p:sp>
    </p:spTree>
    <p:extLst>
      <p:ext uri="{BB962C8B-B14F-4D97-AF65-F5344CB8AC3E}">
        <p14:creationId xmlns:p14="http://schemas.microsoft.com/office/powerpoint/2010/main" val="155009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t>
            </a:r>
            <a:r>
              <a:rPr lang="en-US" dirty="0" err="1"/>
              <a:t>Mahiri’s</a:t>
            </a:r>
            <a:r>
              <a:rPr lang="en-US" dirty="0"/>
              <a:t> </a:t>
            </a:r>
            <a:r>
              <a:rPr lang="en-US" baseline="30000" dirty="0"/>
              <a:t>[13] </a:t>
            </a:r>
            <a:r>
              <a:rPr lang="en-US" dirty="0"/>
              <a:t>ethnographic investigation of the relationship between discourse features of African American male youth and basketball,</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36A32-AC9E-4569-97C6-377C6A7E9E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391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C15C5-0688-5345-99FC-721E08AD15D5}" type="slidenum">
              <a:rPr lang="en-US" smtClean="0"/>
              <a:t>11</a:t>
            </a:fld>
            <a:endParaRPr lang="en-US" dirty="0"/>
          </a:p>
        </p:txBody>
      </p:sp>
    </p:spTree>
    <p:extLst>
      <p:ext uri="{BB962C8B-B14F-4D97-AF65-F5344CB8AC3E}">
        <p14:creationId xmlns:p14="http://schemas.microsoft.com/office/powerpoint/2010/main" val="285344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C15C5-0688-5345-99FC-721E08AD15D5}" type="slidenum">
              <a:rPr lang="en-US" smtClean="0"/>
              <a:t>13</a:t>
            </a:fld>
            <a:endParaRPr lang="en-US" dirty="0"/>
          </a:p>
        </p:txBody>
      </p:sp>
    </p:spTree>
    <p:extLst>
      <p:ext uri="{BB962C8B-B14F-4D97-AF65-F5344CB8AC3E}">
        <p14:creationId xmlns:p14="http://schemas.microsoft.com/office/powerpoint/2010/main" val="275232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204963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15</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E0F4B4-14AD-43A8-A19D-5549835F405B}"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424668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0F4B4-14AD-43A8-A19D-5549835F405B}"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81960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E0F4B4-14AD-43A8-A19D-5549835F405B}"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71013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0F4B4-14AD-43A8-A19D-5549835F405B}"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55519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E0F4B4-14AD-43A8-A19D-5549835F405B}" type="datetimeFigureOut">
              <a:rPr lang="en-US" smtClean="0"/>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632018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0F4B4-14AD-43A8-A19D-5549835F405B}" type="datetimeFigureOut">
              <a:rPr lang="en-US" smtClean="0"/>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3440150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0F4B4-14AD-43A8-A19D-5549835F405B}" type="datetimeFigureOut">
              <a:rPr lang="en-US" smtClean="0"/>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3235517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E0F4B4-14AD-43A8-A19D-5549835F405B}"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315818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E0F4B4-14AD-43A8-A19D-5549835F405B}"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1487626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0F4B4-14AD-43A8-A19D-5549835F405B}"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503583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0F4B4-14AD-43A8-A19D-5549835F405B}"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1323-EE75-4D55-99E1-52BEC4B1A695}" type="slidenum">
              <a:rPr lang="en-US" smtClean="0"/>
              <a:t>‹#›</a:t>
            </a:fld>
            <a:endParaRPr lang="en-US"/>
          </a:p>
        </p:txBody>
      </p:sp>
    </p:spTree>
    <p:extLst>
      <p:ext uri="{BB962C8B-B14F-4D97-AF65-F5344CB8AC3E}">
        <p14:creationId xmlns:p14="http://schemas.microsoft.com/office/powerpoint/2010/main" val="42707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3/24/22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3/24/22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0F4B4-14AD-43A8-A19D-5549835F405B}" type="datetimeFigureOut">
              <a:rPr lang="en-US" smtClean="0"/>
              <a:t>3/24/22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01323-EE75-4D55-99E1-52BEC4B1A695}" type="slidenum">
              <a:rPr lang="en-US" smtClean="0"/>
              <a:t>‹#›</a:t>
            </a:fld>
            <a:endParaRPr lang="en-US"/>
          </a:p>
        </p:txBody>
      </p:sp>
    </p:spTree>
    <p:extLst>
      <p:ext uri="{BB962C8B-B14F-4D97-AF65-F5344CB8AC3E}">
        <p14:creationId xmlns:p14="http://schemas.microsoft.com/office/powerpoint/2010/main" val="28375298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deleantolbert.weebly.com/" TargetMode="External"/><Relationship Id="rId4" Type="http://schemas.openxmlformats.org/officeDocument/2006/relationships/hyperlink" Target="mailto:Dtolbert@umich.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deleantolbert.weebly.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hyperlink" Target="https://dapcep.asapconnected.com/#CourseID=256498"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939" y="10"/>
            <a:ext cx="10274142"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958939" y="1559859"/>
            <a:ext cx="10919012" cy="4652687"/>
          </a:xfrm>
        </p:spPr>
        <p:txBody>
          <a:bodyPr anchor="ctr">
            <a:noAutofit/>
          </a:bodyPr>
          <a:lstStyle/>
          <a:p>
            <a:pPr algn="l"/>
            <a:r>
              <a:rPr lang="en-US" sz="11800" b="1" dirty="0"/>
              <a:t>How </a:t>
            </a:r>
            <a:r>
              <a:rPr lang="en-US" sz="11800" dirty="0">
                <a:solidFill>
                  <a:schemeClr val="accent3"/>
                </a:solidFill>
              </a:rPr>
              <a:t>Black Communities </a:t>
            </a:r>
            <a:r>
              <a:rPr lang="en-US" sz="11800" b="1" dirty="0"/>
              <a:t>Develop STEM Leaders</a:t>
            </a:r>
            <a:br>
              <a:rPr lang="en-US" sz="11800" b="1" dirty="0"/>
            </a:br>
            <a:endParaRPr lang="en-US" sz="6000" b="1" cap="none" dirty="0">
              <a:solidFill>
                <a:schemeClr val="accent3"/>
              </a:solidFill>
            </a:endParaRPr>
          </a:p>
        </p:txBody>
      </p:sp>
      <p:sp>
        <p:nvSpPr>
          <p:cNvPr id="3" name="Rectangle 2"/>
          <p:cNvSpPr/>
          <p:nvPr/>
        </p:nvSpPr>
        <p:spPr>
          <a:xfrm>
            <a:off x="8565777" y="6334779"/>
            <a:ext cx="3626223" cy="523220"/>
          </a:xfrm>
          <a:prstGeom prst="rect">
            <a:avLst/>
          </a:prstGeom>
        </p:spPr>
        <p:txBody>
          <a:bodyPr wrap="square">
            <a:spAutoFit/>
          </a:bodyPr>
          <a:lstStyle/>
          <a:p>
            <a:r>
              <a:rPr lang="en-US" sz="2800" b="1" dirty="0">
                <a:solidFill>
                  <a:schemeClr val="accent3"/>
                </a:solidFill>
              </a:rPr>
              <a:t>DeLean Tolbert, PhD</a:t>
            </a:r>
            <a:endParaRPr lang="en-US" sz="2800" dirty="0"/>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32" y="1827439"/>
            <a:ext cx="3355848" cy="3120939"/>
          </a:xfrm>
          <a:prstGeom prst="rect">
            <a:avLst/>
          </a:prstGeom>
        </p:spPr>
      </p:pic>
      <p:sp>
        <p:nvSpPr>
          <p:cNvPr id="7" name="Title 1"/>
          <p:cNvSpPr txBox="1">
            <a:spLocks/>
          </p:cNvSpPr>
          <p:nvPr/>
        </p:nvSpPr>
        <p:spPr>
          <a:xfrm>
            <a:off x="315733" y="-112016"/>
            <a:ext cx="11876267" cy="16262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Can Black Families and communities Develop STEM Leaders?</a:t>
            </a:r>
          </a:p>
        </p:txBody>
      </p:sp>
      <p:sp>
        <p:nvSpPr>
          <p:cNvPr id="9" name="Content Placeholder 2"/>
          <p:cNvSpPr>
            <a:spLocks noGrp="1"/>
          </p:cNvSpPr>
          <p:nvPr>
            <p:ph idx="1"/>
          </p:nvPr>
        </p:nvSpPr>
        <p:spPr>
          <a:xfrm>
            <a:off x="3646312" y="781050"/>
            <a:ext cx="8545687" cy="5753100"/>
          </a:xfrm>
        </p:spPr>
        <p:txBody>
          <a:bodyPr>
            <a:noAutofit/>
          </a:bodyPr>
          <a:lstStyle/>
          <a:p>
            <a:pPr marL="0" indent="0">
              <a:buNone/>
            </a:pPr>
            <a:endParaRPr lang="en-US" sz="1600" dirty="0"/>
          </a:p>
          <a:p>
            <a:pPr marL="457200" indent="-457200">
              <a:buFont typeface="+mj-lt"/>
              <a:buAutoNum type="arabicPeriod"/>
            </a:pPr>
            <a:r>
              <a:rPr lang="en-US" sz="2400" dirty="0"/>
              <a:t>Model flexible and strong coping skills,</a:t>
            </a:r>
          </a:p>
          <a:p>
            <a:pPr marL="457200" indent="-457200">
              <a:buFont typeface="+mj-lt"/>
              <a:buAutoNum type="arabicPeriod"/>
            </a:pPr>
            <a:r>
              <a:rPr lang="en-US" sz="2400" dirty="0"/>
              <a:t>Encourage strong education and academic progress,</a:t>
            </a:r>
          </a:p>
          <a:p>
            <a:pPr marL="457200" indent="-457200">
              <a:buFont typeface="+mj-lt"/>
              <a:buAutoNum type="arabicPeriod"/>
            </a:pPr>
            <a:r>
              <a:rPr lang="en-US" sz="2400" dirty="0"/>
              <a:t>Reinforce and model a culture of  Strong work ethic</a:t>
            </a:r>
          </a:p>
          <a:p>
            <a:pPr marL="457200" indent="-457200">
              <a:buFont typeface="+mj-lt"/>
              <a:buAutoNum type="arabicPeriod"/>
            </a:pPr>
            <a:r>
              <a:rPr lang="en-US" sz="2400" dirty="0"/>
              <a:t>Provide emotional, mental, psychological, and motivational support,</a:t>
            </a:r>
          </a:p>
          <a:p>
            <a:pPr marL="457200" indent="-457200">
              <a:buFont typeface="+mj-lt"/>
              <a:buAutoNum type="arabicPeriod"/>
            </a:pPr>
            <a:r>
              <a:rPr lang="en-US" sz="2400" dirty="0"/>
              <a:t>Support and encourage of Science, Technology, Engineering and Math,</a:t>
            </a:r>
          </a:p>
          <a:p>
            <a:pPr marL="457200" indent="-457200">
              <a:buFont typeface="+mj-lt"/>
              <a:buAutoNum type="arabicPeriod"/>
            </a:pPr>
            <a:r>
              <a:rPr lang="en-US" sz="2400" dirty="0"/>
              <a:t>Encourage and support with planning for the future,</a:t>
            </a:r>
          </a:p>
          <a:p>
            <a:pPr marL="457200" indent="-457200">
              <a:buFont typeface="+mj-lt"/>
              <a:buAutoNum type="arabicPeriod"/>
            </a:pPr>
            <a:r>
              <a:rPr lang="en-US" sz="2400" dirty="0"/>
              <a:t>Encourage and support at transition points (I.e., middle to </a:t>
            </a:r>
            <a:r>
              <a:rPr lang="en-US" sz="2400" dirty="0" err="1"/>
              <a:t>highschool</a:t>
            </a:r>
            <a:r>
              <a:rPr lang="en-US" sz="2400" dirty="0"/>
              <a:t>, </a:t>
            </a:r>
            <a:r>
              <a:rPr lang="en-US" sz="2400" dirty="0" err="1"/>
              <a:t>highschool</a:t>
            </a:r>
            <a:r>
              <a:rPr lang="en-US" sz="2400" dirty="0"/>
              <a:t> to college, etc.)</a:t>
            </a:r>
          </a:p>
          <a:p>
            <a:pPr marL="457200" indent="-457200">
              <a:buFont typeface="+mj-lt"/>
              <a:buAutoNum type="arabicPeriod"/>
            </a:pPr>
            <a:r>
              <a:rPr lang="en-US" sz="2400" dirty="0"/>
              <a:t>Reinforce positive identity (Racial, ethnic, cultural, professional, other, gender, faith, etc..)</a:t>
            </a:r>
          </a:p>
        </p:txBody>
      </p:sp>
    </p:spTree>
    <p:extLst>
      <p:ext uri="{BB962C8B-B14F-4D97-AF65-F5344CB8AC3E}">
        <p14:creationId xmlns:p14="http://schemas.microsoft.com/office/powerpoint/2010/main" val="270681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Lauren and Mom working together </a:t>
            </a:r>
          </a:p>
        </p:txBody>
      </p:sp>
      <p:sp>
        <p:nvSpPr>
          <p:cNvPr id="3" name="Content Placeholder 2"/>
          <p:cNvSpPr>
            <a:spLocks noGrp="1"/>
          </p:cNvSpPr>
          <p:nvPr>
            <p:ph idx="1"/>
          </p:nvPr>
        </p:nvSpPr>
        <p:spPr>
          <a:xfrm>
            <a:off x="569913" y="2019299"/>
            <a:ext cx="9905998" cy="3124201"/>
          </a:xfrm>
        </p:spPr>
        <p:txBody>
          <a:bodyPr>
            <a:normAutofit/>
          </a:bodyPr>
          <a:lstStyle/>
          <a:p>
            <a:pPr marL="0" indent="0">
              <a:buNone/>
            </a:pPr>
            <a:r>
              <a:rPr lang="en-US" sz="2400" b="1" dirty="0">
                <a:effectLst/>
              </a:rPr>
              <a:t>Lauren’s mom provides her with many resources and opportunities to engage with designing, building, creating and STEM concepts. Her mom notices that “[Lauren’s] not afraid of Information Technology and Computers</a:t>
            </a:r>
            <a:r>
              <a:rPr lang="en-US" sz="2400" dirty="0">
                <a:effectLst/>
              </a:rPr>
              <a:t>. </a:t>
            </a:r>
            <a:r>
              <a:rPr lang="en-US" sz="2400" b="1" dirty="0">
                <a:effectLst/>
              </a:rPr>
              <a:t>She’s installing software on her laptop. She’s had a laptop since she was four; like a real laptop not like a Barbie one like a real laptop. You know what I mean? So she has a very high aptitude of using technology.” </a:t>
            </a:r>
            <a:endParaRPr lang="en-US" sz="2400" dirty="0"/>
          </a:p>
        </p:txBody>
      </p:sp>
      <p:pic>
        <p:nvPicPr>
          <p:cNvPr id="5" name="Picture 4"/>
          <p:cNvPicPr>
            <a:picLocks noChangeAspect="1"/>
          </p:cNvPicPr>
          <p:nvPr/>
        </p:nvPicPr>
        <p:blipFill>
          <a:blip r:embed="rId3"/>
          <a:stretch>
            <a:fillRect/>
          </a:stretch>
        </p:blipFill>
        <p:spPr>
          <a:xfrm>
            <a:off x="8432800" y="4555848"/>
            <a:ext cx="3028950" cy="1997351"/>
          </a:xfrm>
          <a:prstGeom prst="rect">
            <a:avLst/>
          </a:prstGeom>
        </p:spPr>
      </p:pic>
    </p:spTree>
    <p:extLst>
      <p:ext uri="{BB962C8B-B14F-4D97-AF65-F5344CB8AC3E}">
        <p14:creationId xmlns:p14="http://schemas.microsoft.com/office/powerpoint/2010/main" val="71925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47" y="413658"/>
            <a:ext cx="9905998" cy="1905000"/>
          </a:xfrm>
        </p:spPr>
        <p:txBody>
          <a:bodyPr/>
          <a:lstStyle/>
          <a:p>
            <a:r>
              <a:rPr lang="en-US" dirty="0"/>
              <a:t>What do Black College Students Say?</a:t>
            </a:r>
          </a:p>
        </p:txBody>
      </p:sp>
      <p:sp>
        <p:nvSpPr>
          <p:cNvPr id="3" name="Rectangle 2"/>
          <p:cNvSpPr/>
          <p:nvPr/>
        </p:nvSpPr>
        <p:spPr>
          <a:xfrm>
            <a:off x="1162050" y="1943100"/>
            <a:ext cx="9963149" cy="2677656"/>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rPr>
              <a:t>He [Dad] noticed real early that I really liked Legos, I was really good at math. He would like, test me in different situations and kind of gave me a real-world perspective on stuff. We would go through the grocery store, and he would let me try to calculate the price for everything in my head before we got to the counter. I got really good at it. - Granville</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462" y="4321397"/>
            <a:ext cx="3964888" cy="2257783"/>
          </a:xfrm>
          <a:prstGeom prst="rect">
            <a:avLst/>
          </a:prstGeom>
        </p:spPr>
      </p:pic>
    </p:spTree>
    <p:extLst>
      <p:ext uri="{BB962C8B-B14F-4D97-AF65-F5344CB8AC3E}">
        <p14:creationId xmlns:p14="http://schemas.microsoft.com/office/powerpoint/2010/main" val="264773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47" y="413658"/>
            <a:ext cx="9905998" cy="1905000"/>
          </a:xfrm>
        </p:spPr>
        <p:txBody>
          <a:bodyPr/>
          <a:lstStyle/>
          <a:p>
            <a:r>
              <a:rPr lang="en-US" dirty="0"/>
              <a:t>How did they respond? </a:t>
            </a:r>
          </a:p>
        </p:txBody>
      </p:sp>
      <p:sp>
        <p:nvSpPr>
          <p:cNvPr id="3" name="Rectangle 2"/>
          <p:cNvSpPr/>
          <p:nvPr/>
        </p:nvSpPr>
        <p:spPr>
          <a:xfrm>
            <a:off x="758779" y="1975758"/>
            <a:ext cx="7826284" cy="378565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Envisioned themselves as Engineers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10668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Joined professional engineering clubs and organizations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10668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Learned to identify and leverage support groups with shared educational values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10668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Sought out and become role models in the community</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063" y="1366158"/>
            <a:ext cx="3200400" cy="4705453"/>
          </a:xfrm>
          <a:prstGeom prst="rect">
            <a:avLst/>
          </a:prstGeom>
        </p:spPr>
      </p:pic>
    </p:spTree>
    <p:extLst>
      <p:ext uri="{BB962C8B-B14F-4D97-AF65-F5344CB8AC3E}">
        <p14:creationId xmlns:p14="http://schemas.microsoft.com/office/powerpoint/2010/main" val="9607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47" y="413658"/>
            <a:ext cx="9905998" cy="1905000"/>
          </a:xfrm>
        </p:spPr>
        <p:txBody>
          <a:bodyPr/>
          <a:lstStyle/>
          <a:p>
            <a:r>
              <a:rPr lang="en-US" dirty="0"/>
              <a:t>How can I help you?</a:t>
            </a:r>
          </a:p>
        </p:txBody>
      </p:sp>
      <p:sp>
        <p:nvSpPr>
          <p:cNvPr id="3" name="Rectangle 2"/>
          <p:cNvSpPr/>
          <p:nvPr/>
        </p:nvSpPr>
        <p:spPr>
          <a:xfrm>
            <a:off x="758778" y="1975758"/>
            <a:ext cx="9890171" cy="4031873"/>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3200" b="1" dirty="0">
                <a:latin typeface="Times New Roman" panose="02020603050405020304" pitchFamily="18" charset="0"/>
                <a:ea typeface="Calibri" panose="020F0502020204030204" pitchFamily="34" charset="0"/>
                <a:cs typeface="Times New Roman" panose="02020603050405020304" pitchFamily="18" charset="0"/>
              </a:rPr>
              <a:t>What are some ways that this information can help you? </a:t>
            </a:r>
          </a:p>
          <a:p>
            <a:pPr marL="342900" marR="0" lvl="0" indent="-342900">
              <a:lnSpc>
                <a:spcPct val="200000"/>
              </a:lnSpc>
              <a:spcBef>
                <a:spcPts val="0"/>
              </a:spcBef>
              <a:spcAft>
                <a:spcPts val="0"/>
              </a:spcAft>
              <a:buFont typeface="+mj-lt"/>
              <a:buAutoNum type="arabicPeriod"/>
            </a:pPr>
            <a:r>
              <a:rPr lang="en-US" sz="3200" b="1" dirty="0">
                <a:latin typeface="Times New Roman" panose="02020603050405020304" pitchFamily="18" charset="0"/>
                <a:ea typeface="Calibri" panose="020F0502020204030204" pitchFamily="34" charset="0"/>
                <a:cs typeface="Times New Roman" panose="02020603050405020304" pitchFamily="18" charset="0"/>
              </a:rPr>
              <a:t>What resources do you need from me? </a:t>
            </a:r>
          </a:p>
          <a:p>
            <a:pPr marL="342900" marR="0" lvl="0" indent="-342900">
              <a:lnSpc>
                <a:spcPct val="200000"/>
              </a:lnSpc>
              <a:spcBef>
                <a:spcPts val="0"/>
              </a:spcBef>
              <a:spcAft>
                <a:spcPts val="0"/>
              </a:spcAft>
              <a:buFont typeface="+mj-lt"/>
              <a:buAutoNum type="arabicPeriod"/>
            </a:pPr>
            <a:r>
              <a:rPr lang="en-US" sz="3200" b="1" dirty="0">
                <a:latin typeface="Times New Roman" panose="02020603050405020304" pitchFamily="18" charset="0"/>
                <a:ea typeface="Calibri" panose="020F0502020204030204" pitchFamily="34" charset="0"/>
                <a:cs typeface="Times New Roman" panose="02020603050405020304" pitchFamily="18" charset="0"/>
              </a:rPr>
              <a:t>How can I share this with families like you?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94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dirty="0">
                <a:hlinkClick r:id="rId4"/>
              </a:rPr>
              <a:t>Dtolbert@umich.edu</a:t>
            </a:r>
            <a:endParaRPr lang="en-US" dirty="0"/>
          </a:p>
          <a:p>
            <a:pPr algn="l"/>
            <a:r>
              <a:rPr lang="en-US" dirty="0">
                <a:hlinkClick r:id="rId5"/>
              </a:rPr>
              <a:t>http://deleantolbert.weebly.com/</a:t>
            </a:r>
            <a:endParaRPr lang="en-US" dirty="0"/>
          </a:p>
          <a:p>
            <a:pPr algn="l"/>
            <a:endParaRPr lang="en-US" dirty="0"/>
          </a:p>
          <a:p>
            <a:pPr algn="l"/>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4067" y="199381"/>
            <a:ext cx="4133088" cy="6242304"/>
          </a:xfrm>
          <a:prstGeom prst="rect">
            <a:avLst/>
          </a:prstGeom>
        </p:spPr>
      </p:pic>
      <p:sp>
        <p:nvSpPr>
          <p:cNvPr id="5" name="Rectangle 4"/>
          <p:cNvSpPr/>
          <p:nvPr/>
        </p:nvSpPr>
        <p:spPr>
          <a:xfrm>
            <a:off x="0" y="6441685"/>
            <a:ext cx="10871200" cy="400110"/>
          </a:xfrm>
          <a:prstGeom prst="rect">
            <a:avLst/>
          </a:prstGeom>
        </p:spPr>
        <p:txBody>
          <a:bodyPr wrap="square">
            <a:spAutoFit/>
          </a:bodyPr>
          <a:lstStyle/>
          <a:p>
            <a:r>
              <a:rPr lang="en-US" sz="2000" b="1" dirty="0">
                <a:solidFill>
                  <a:srgbClr val="FFFFFF"/>
                </a:solidFill>
                <a:latin typeface="Open Sans"/>
              </a:rPr>
              <a:t>Assistant Professor| Compassionate Researcher| Community Change Agent</a:t>
            </a:r>
            <a:endParaRPr lang="en-US" sz="2000" b="1" dirty="0"/>
          </a:p>
        </p:txBody>
      </p:sp>
      <p:pic>
        <p:nvPicPr>
          <p:cNvPr id="7" name="Picture 6"/>
          <p:cNvPicPr>
            <a:picLocks noChangeAspect="1"/>
          </p:cNvPicPr>
          <p:nvPr/>
        </p:nvPicPr>
        <p:blipFill>
          <a:blip r:embed="rId7"/>
          <a:stretch>
            <a:fillRect/>
          </a:stretch>
        </p:blipFill>
        <p:spPr>
          <a:xfrm>
            <a:off x="3119084" y="4838700"/>
            <a:ext cx="1485900" cy="1485900"/>
          </a:xfrm>
          <a:prstGeom prst="rect">
            <a:avLst/>
          </a:prstGeom>
        </p:spPr>
      </p:pic>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799" y="609600"/>
            <a:ext cx="6170611" cy="1905000"/>
          </a:xfrm>
        </p:spPr>
        <p:txBody>
          <a:bodyPr/>
          <a:lstStyle/>
          <a:p>
            <a:pPr algn="ctr"/>
            <a:r>
              <a:rPr lang="en-US" dirty="0"/>
              <a:t>Dr. DeLean Tolbert Smith</a:t>
            </a:r>
            <a:br>
              <a:rPr lang="en-US" dirty="0"/>
            </a:br>
            <a:r>
              <a:rPr lang="en-US" dirty="0"/>
              <a:t>“Dr. Dele”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032" y="742950"/>
            <a:ext cx="3359168" cy="5077364"/>
          </a:xfrm>
        </p:spPr>
      </p:pic>
      <p:sp>
        <p:nvSpPr>
          <p:cNvPr id="5" name="Title 1"/>
          <p:cNvSpPr txBox="1">
            <a:spLocks/>
          </p:cNvSpPr>
          <p:nvPr/>
        </p:nvSpPr>
        <p:spPr>
          <a:xfrm>
            <a:off x="4152900" y="2686050"/>
            <a:ext cx="8191500" cy="28384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Asst. Prof. – UM-Dearborn</a:t>
            </a:r>
          </a:p>
          <a:p>
            <a:r>
              <a:rPr lang="en-US" sz="2400" dirty="0"/>
              <a:t>Ph.D.  Engineering Education - Purdue University</a:t>
            </a:r>
          </a:p>
          <a:p>
            <a:r>
              <a:rPr lang="en-US" sz="2400" dirty="0"/>
              <a:t>Masters Industrial Engineering – UM- Ann Arbor</a:t>
            </a:r>
          </a:p>
          <a:p>
            <a:r>
              <a:rPr lang="en-US" sz="2400" dirty="0"/>
              <a:t>B.s.E. Electrical Engineering -  UM-Dearborn</a:t>
            </a:r>
          </a:p>
        </p:txBody>
      </p:sp>
    </p:spTree>
    <p:extLst>
      <p:ext uri="{BB962C8B-B14F-4D97-AF65-F5344CB8AC3E}">
        <p14:creationId xmlns:p14="http://schemas.microsoft.com/office/powerpoint/2010/main" val="279829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0" y="1143000"/>
            <a:ext cx="4857750" cy="1905000"/>
          </a:xfrm>
        </p:spPr>
        <p:txBody>
          <a:bodyPr/>
          <a:lstStyle/>
          <a:p>
            <a:pPr algn="ctr"/>
            <a:r>
              <a:rPr lang="en-US" dirty="0"/>
              <a:t>Other Titles: </a:t>
            </a:r>
            <a:br>
              <a:rPr lang="en-US" dirty="0"/>
            </a:br>
            <a:r>
              <a:rPr lang="en-US" dirty="0"/>
              <a:t>Coach Dele</a:t>
            </a:r>
            <a:br>
              <a:rPr lang="en-US" dirty="0"/>
            </a:br>
            <a:r>
              <a:rPr lang="en-US" dirty="0"/>
              <a:t>Mrs. Smith</a:t>
            </a:r>
          </a:p>
        </p:txBody>
      </p:sp>
      <p:sp>
        <p:nvSpPr>
          <p:cNvPr id="5" name="Title 1"/>
          <p:cNvSpPr txBox="1">
            <a:spLocks/>
          </p:cNvSpPr>
          <p:nvPr/>
        </p:nvSpPr>
        <p:spPr>
          <a:xfrm>
            <a:off x="7170953" y="3187366"/>
            <a:ext cx="5021047" cy="190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n-US" sz="2400" dirty="0"/>
              <a:t>Engineering and College Access advocate</a:t>
            </a:r>
          </a:p>
          <a:p>
            <a:pPr marL="457200" indent="-457200">
              <a:buFont typeface="Arial" panose="020B0604020202020204" pitchFamily="34" charset="0"/>
              <a:buChar char="•"/>
            </a:pPr>
            <a:r>
              <a:rPr lang="en-US" sz="2400" dirty="0"/>
              <a:t>Henry Ford High School. Asst. Volleyball Coach</a:t>
            </a:r>
          </a:p>
          <a:p>
            <a:pPr marL="457200" indent="-457200">
              <a:buFont typeface="Arial" panose="020B0604020202020204" pitchFamily="34" charset="0"/>
              <a:buChar char="•"/>
            </a:pPr>
            <a:r>
              <a:rPr lang="en-US" sz="2400" dirty="0"/>
              <a:t>Wife and Rosedale Neighbor</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897" t="11415" r="7650" b="12832"/>
          <a:stretch/>
        </p:blipFill>
        <p:spPr>
          <a:xfrm>
            <a:off x="38100" y="1574135"/>
            <a:ext cx="7132853" cy="3518232"/>
          </a:xfrm>
        </p:spPr>
      </p:pic>
    </p:spTree>
    <p:extLst>
      <p:ext uri="{BB962C8B-B14F-4D97-AF65-F5344CB8AC3E}">
        <p14:creationId xmlns:p14="http://schemas.microsoft.com/office/powerpoint/2010/main" val="381683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rPr>
              <a:t>NSF CAREER: Investigating Black Youths’ Engineering, Innovation, and Design Practices at the Intersection of Museum and Home/Family Learning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621" y="2514600"/>
            <a:ext cx="5418051" cy="3616549"/>
          </a:xfrm>
          <a:prstGeom prst="rect">
            <a:avLst/>
          </a:prstGeom>
        </p:spPr>
      </p:pic>
    </p:spTree>
    <p:extLst>
      <p:ext uri="{BB962C8B-B14F-4D97-AF65-F5344CB8AC3E}">
        <p14:creationId xmlns:p14="http://schemas.microsoft.com/office/powerpoint/2010/main" val="311050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normAutofit/>
          </a:bodyPr>
          <a:lstStyle/>
          <a:p>
            <a:pPr algn="ctr"/>
            <a:r>
              <a:rPr lang="en-US" b="1" dirty="0">
                <a:effectLst/>
              </a:rPr>
              <a:t>Research Focus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21" y="1924050"/>
            <a:ext cx="5418051" cy="3616549"/>
          </a:xfrm>
          <a:prstGeom prst="rect">
            <a:avLst/>
          </a:prstGeom>
        </p:spPr>
      </p:pic>
      <p:sp>
        <p:nvSpPr>
          <p:cNvPr id="3" name="TextBox 2"/>
          <p:cNvSpPr txBox="1"/>
          <p:nvPr/>
        </p:nvSpPr>
        <p:spPr>
          <a:xfrm>
            <a:off x="6094412" y="1295400"/>
            <a:ext cx="5417128"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Awarded a prestigious award worth $720k award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Collaborate with Henry Ford Museum and the Detroit-Area Pre-College Engineering Program (</a:t>
            </a:r>
            <a:r>
              <a:rPr lang="en-US" sz="2400" dirty="0" err="1"/>
              <a:t>DAPCEP</a:t>
            </a:r>
            <a:r>
              <a:rPr lang="en-US" sz="2400" dirty="0"/>
              <a:t>),</a:t>
            </a:r>
          </a:p>
          <a:p>
            <a:endParaRPr lang="en-US" sz="2400" dirty="0"/>
          </a:p>
          <a:p>
            <a:pPr marL="285750" indent="-285750">
              <a:buFont typeface="Arial" panose="020B0604020202020204" pitchFamily="34" charset="0"/>
              <a:buChar char="•"/>
            </a:pPr>
            <a:r>
              <a:rPr lang="en-US" sz="2400" dirty="0"/>
              <a:t>To engage youth and families of color in informal science education programming, with culturally relevant contextual frameworks, to broaden their participation in STEM and enhance further STEM career aspirations.</a:t>
            </a:r>
          </a:p>
        </p:txBody>
      </p:sp>
    </p:spTree>
    <p:extLst>
      <p:ext uri="{BB962C8B-B14F-4D97-AF65-F5344CB8AC3E}">
        <p14:creationId xmlns:p14="http://schemas.microsoft.com/office/powerpoint/2010/main" val="313305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srcRect/>
          <a:stretch>
            <a:fillRect/>
          </a:stretch>
        </p:blipFill>
        <p:spPr>
          <a:xfrm>
            <a:off x="9561133" y="4745798"/>
            <a:ext cx="2547951" cy="170075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3202" b="29973"/>
          <a:stretch/>
        </p:blipFill>
        <p:spPr>
          <a:xfrm>
            <a:off x="2283920" y="26126"/>
            <a:ext cx="6427807" cy="1724297"/>
          </a:xfrm>
          <a:prstGeom prst="rect">
            <a:avLst/>
          </a:prstGeom>
        </p:spPr>
      </p:pic>
      <p:sp>
        <p:nvSpPr>
          <p:cNvPr id="6" name="TextBox 5"/>
          <p:cNvSpPr txBox="1"/>
          <p:nvPr/>
        </p:nvSpPr>
        <p:spPr>
          <a:xfrm>
            <a:off x="9602399" y="295759"/>
            <a:ext cx="2340864" cy="4278094"/>
          </a:xfrm>
          <a:prstGeom prst="rect">
            <a:avLst/>
          </a:prstGeom>
          <a:noFill/>
          <a:ln>
            <a:solidFill>
              <a:schemeClr val="tx1"/>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Family Invention Course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6-week course for families with 6</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grade children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Saturdays, starting January 15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 zoom*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9:00 am-12:00 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Parents are asked to commit to attending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atleast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3 sessions with their child and help record during the week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599506" y="1764350"/>
            <a:ext cx="6831877" cy="5016758"/>
          </a:xfrm>
          <a:prstGeom prst="rect">
            <a:avLst/>
          </a:prstGeom>
          <a:noFill/>
          <a:ln>
            <a:solidFill>
              <a:schemeClr val="tx1"/>
            </a:solidFill>
            <a:prstDash val="lg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79C35"/>
                </a:solidFill>
                <a:effectLst/>
                <a:uLnTx/>
                <a:uFillTx/>
                <a:latin typeface="Calibri" panose="020F0502020204030204"/>
                <a:ea typeface="+mn-ea"/>
                <a:cs typeface="+mn-cs"/>
              </a:rPr>
              <a:t>Inventing History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is a Family hands-on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DAPCEP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class where we learn about the Invention Stories of Black Inventors and Innovators as families create their own inventions! Between classes, students will video record their weekly progress and share the video updates with the instructors for guidance and feedback. This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DAPCEP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course includes weekly meetings led by an Engineering professor and a college STEM student mentor. We will are excited to help you and your child develop Inventions and participate in the March 2022 Invention Convention. All skill levels are 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Who should join?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African American/Black Families with 6</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graders!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Registration for the special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DAPCEP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class is required: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https://dapcep.asapconnected.com/#CourseID=256498</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Course registration is $25 and there are scholarships available if needed. Once registration closes a member of the instruction/research team will contact you with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Families will receive access to the Henry Ford Museum, mentorship from college students, and practical skills that they can apply to future STEM experiences. The project is funded by the National Science Foundation.</a:t>
            </a:r>
          </a:p>
        </p:txBody>
      </p:sp>
      <p:sp>
        <p:nvSpPr>
          <p:cNvPr id="8" name="TextBox 7"/>
          <p:cNvSpPr txBox="1"/>
          <p:nvPr/>
        </p:nvSpPr>
        <p:spPr>
          <a:xfrm>
            <a:off x="297328" y="4377473"/>
            <a:ext cx="2144385" cy="2495077"/>
          </a:xfrm>
          <a:prstGeom prst="rect">
            <a:avLst/>
          </a:prstGeom>
        </p:spPr>
        <p:txBody>
          <a:bodyPr wrap="square" lIns="0" tIns="0" rIns="0" bIns="0" rtlCol="0" anchor="t">
            <a:no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By participating in this project you will: </a:t>
            </a: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Learn how to think like an Inventor</a:t>
            </a: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Learn Black History</a:t>
            </a: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Enjoy hands-on workshops for children and parents</a:t>
            </a: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Receive family access to the Henry Ford Museum </a:t>
            </a: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79C35"/>
                </a:solidFill>
                <a:effectLst/>
                <a:uLnTx/>
                <a:uFillTx/>
                <a:latin typeface="Calibri" panose="020F0502020204030204"/>
                <a:ea typeface="Times New Roman" panose="02020603050405020304" pitchFamily="18" charset="0"/>
                <a:cs typeface="Times New Roman" panose="02020603050405020304" pitchFamily="18" charset="0"/>
              </a:rPr>
              <a:t>Learn how to support an inventive child!</a:t>
            </a: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0184" t="18588" r="43665" b="28811"/>
          <a:stretch/>
        </p:blipFill>
        <p:spPr>
          <a:xfrm>
            <a:off x="325370" y="295482"/>
            <a:ext cx="1828800" cy="2424381"/>
          </a:xfrm>
          <a:prstGeom prst="rect">
            <a:avLst/>
          </a:prstGeom>
        </p:spPr>
      </p:pic>
      <p:sp>
        <p:nvSpPr>
          <p:cNvPr id="12" name="TextBox 11"/>
          <p:cNvSpPr txBox="1"/>
          <p:nvPr/>
        </p:nvSpPr>
        <p:spPr>
          <a:xfrm>
            <a:off x="130630" y="2772115"/>
            <a:ext cx="2339126" cy="1200329"/>
          </a:xfrm>
          <a:prstGeom prst="rect">
            <a:avLst/>
          </a:prstGeom>
          <a:noFill/>
          <a:ln>
            <a:solidFill>
              <a:schemeClr val="tx1"/>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DeLean Tolbert Smith,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79C35"/>
                </a:solidFill>
                <a:effectLst/>
                <a:uLnTx/>
                <a:uFillTx/>
                <a:latin typeface="Calibri" panose="020F0502020204030204"/>
                <a:ea typeface="+mn-ea"/>
                <a:cs typeface="+mn-cs"/>
              </a:rPr>
              <a:t>Inventing History Instructor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University of Michigan – Dearborn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Assistant Professor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dtolbert@umich.edu</a:t>
            </a:r>
          </a:p>
        </p:txBody>
      </p:sp>
      <p:sp>
        <p:nvSpPr>
          <p:cNvPr id="13" name="Rectangle 12"/>
          <p:cNvSpPr/>
          <p:nvPr/>
        </p:nvSpPr>
        <p:spPr>
          <a:xfrm>
            <a:off x="9536675" y="6490006"/>
            <a:ext cx="259686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Visit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http://deleantolbert.weebly.com/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8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256" y="111460"/>
            <a:ext cx="9905998" cy="1905000"/>
          </a:xfrm>
        </p:spPr>
        <p:txBody>
          <a:bodyPr>
            <a:normAutofit/>
          </a:bodyPr>
          <a:lstStyle/>
          <a:p>
            <a:pPr algn="ctr"/>
            <a:r>
              <a:rPr lang="en-US" sz="4400" dirty="0"/>
              <a:t>Out-of-School  and informal Learning</a:t>
            </a:r>
          </a:p>
        </p:txBody>
      </p:sp>
      <p:pic>
        <p:nvPicPr>
          <p:cNvPr id="5" name="Picture 4" descr="http://life-slc.org/img/life_longwide_vr2009_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568" y="2016460"/>
            <a:ext cx="9183374" cy="393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2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131337-E23F-3E4B-9BD5-658EE1FFEFDF}" type="slidenum">
              <a:rPr lang="en-US" smtClean="0"/>
              <a:pPr/>
              <a:t>8</a:t>
            </a:fld>
            <a:endParaRPr lang="en-US"/>
          </a:p>
        </p:txBody>
      </p:sp>
      <p:pic>
        <p:nvPicPr>
          <p:cNvPr id="6" name="Picture 5"/>
          <p:cNvPicPr>
            <a:picLocks noChangeAspect="1"/>
          </p:cNvPicPr>
          <p:nvPr/>
        </p:nvPicPr>
        <p:blipFill>
          <a:blip r:embed="rId3"/>
          <a:stretch>
            <a:fillRect/>
          </a:stretch>
        </p:blipFill>
        <p:spPr>
          <a:xfrm>
            <a:off x="2228574" y="957524"/>
            <a:ext cx="3538728" cy="2350008"/>
          </a:xfrm>
          <a:prstGeom prst="rect">
            <a:avLst/>
          </a:prstGeom>
        </p:spPr>
      </p:pic>
      <p:pic>
        <p:nvPicPr>
          <p:cNvPr id="3" name="Picture 2"/>
          <p:cNvPicPr>
            <a:picLocks noChangeAspect="1"/>
          </p:cNvPicPr>
          <p:nvPr/>
        </p:nvPicPr>
        <p:blipFill>
          <a:blip r:embed="rId4"/>
          <a:stretch>
            <a:fillRect/>
          </a:stretch>
        </p:blipFill>
        <p:spPr>
          <a:xfrm>
            <a:off x="6134149" y="957524"/>
            <a:ext cx="3538728" cy="2353362"/>
          </a:xfrm>
          <a:prstGeom prst="rect">
            <a:avLst/>
          </a:prstGeom>
        </p:spPr>
      </p:pic>
      <p:pic>
        <p:nvPicPr>
          <p:cNvPr id="7" name="Picture 6"/>
          <p:cNvPicPr>
            <a:picLocks noChangeAspect="1"/>
          </p:cNvPicPr>
          <p:nvPr/>
        </p:nvPicPr>
        <p:blipFill>
          <a:blip r:embed="rId5"/>
          <a:stretch>
            <a:fillRect/>
          </a:stretch>
        </p:blipFill>
        <p:spPr>
          <a:xfrm>
            <a:off x="2228574" y="3515818"/>
            <a:ext cx="3538728" cy="1866708"/>
          </a:xfrm>
          <a:prstGeom prst="rect">
            <a:avLst/>
          </a:prstGeom>
        </p:spPr>
      </p:pic>
      <p:pic>
        <p:nvPicPr>
          <p:cNvPr id="8" name="Picture 7"/>
          <p:cNvPicPr>
            <a:picLocks noChangeAspect="1"/>
          </p:cNvPicPr>
          <p:nvPr/>
        </p:nvPicPr>
        <p:blipFill>
          <a:blip r:embed="rId6"/>
          <a:stretch>
            <a:fillRect/>
          </a:stretch>
        </p:blipFill>
        <p:spPr>
          <a:xfrm>
            <a:off x="6134149" y="3453610"/>
            <a:ext cx="3538728" cy="1928917"/>
          </a:xfrm>
          <a:prstGeom prst="rect">
            <a:avLst/>
          </a:prstGeom>
        </p:spPr>
      </p:pic>
      <p:sp>
        <p:nvSpPr>
          <p:cNvPr id="10" name="TextBox 9"/>
          <p:cNvSpPr txBox="1"/>
          <p:nvPr/>
        </p:nvSpPr>
        <p:spPr>
          <a:xfrm>
            <a:off x="2228576" y="2063693"/>
            <a:ext cx="3556601" cy="338554"/>
          </a:xfrm>
          <a:prstGeom prst="rect">
            <a:avLst/>
          </a:prstGeom>
          <a:solidFill>
            <a:schemeClr val="bg1">
              <a:lumMod val="95000"/>
            </a:schemeClr>
          </a:solidFill>
        </p:spPr>
        <p:txBody>
          <a:bodyPr wrap="square" rtlCol="0" anchor="ctr">
            <a:spAutoFit/>
          </a:bodyPr>
          <a:lstStyle/>
          <a:p>
            <a:pPr marL="400050" lvl="1" algn="ctr"/>
            <a:r>
              <a:rPr lang="en-US" sz="1600" b="1" dirty="0"/>
              <a:t>Build a Bear Workshop</a:t>
            </a:r>
          </a:p>
        </p:txBody>
      </p:sp>
      <p:sp>
        <p:nvSpPr>
          <p:cNvPr id="11" name="TextBox 10"/>
          <p:cNvSpPr txBox="1"/>
          <p:nvPr/>
        </p:nvSpPr>
        <p:spPr>
          <a:xfrm>
            <a:off x="6152024" y="1909806"/>
            <a:ext cx="3556601" cy="646331"/>
          </a:xfrm>
          <a:prstGeom prst="rect">
            <a:avLst/>
          </a:prstGeom>
          <a:solidFill>
            <a:schemeClr val="bg1">
              <a:lumMod val="95000"/>
            </a:schemeClr>
          </a:solidFill>
        </p:spPr>
        <p:txBody>
          <a:bodyPr wrap="square" rtlCol="0" anchor="ctr">
            <a:spAutoFit/>
          </a:bodyPr>
          <a:lstStyle/>
          <a:p>
            <a:pPr marL="400050" lvl="1" algn="ctr"/>
            <a:r>
              <a:rPr lang="en-US" b="1" dirty="0"/>
              <a:t>Museum of African American History</a:t>
            </a:r>
          </a:p>
        </p:txBody>
      </p:sp>
      <p:sp>
        <p:nvSpPr>
          <p:cNvPr id="12" name="TextBox 11"/>
          <p:cNvSpPr txBox="1"/>
          <p:nvPr/>
        </p:nvSpPr>
        <p:spPr>
          <a:xfrm>
            <a:off x="2228575" y="4174624"/>
            <a:ext cx="3556601" cy="369332"/>
          </a:xfrm>
          <a:prstGeom prst="rect">
            <a:avLst/>
          </a:prstGeom>
          <a:solidFill>
            <a:schemeClr val="bg1">
              <a:lumMod val="95000"/>
            </a:schemeClr>
          </a:solidFill>
        </p:spPr>
        <p:txBody>
          <a:bodyPr wrap="square" rtlCol="0" anchor="t">
            <a:spAutoFit/>
          </a:bodyPr>
          <a:lstStyle/>
          <a:p>
            <a:pPr marL="400050" lvl="1" algn="ctr"/>
            <a:r>
              <a:rPr lang="en-US" b="1" dirty="0"/>
              <a:t>Science Center</a:t>
            </a:r>
          </a:p>
        </p:txBody>
      </p:sp>
      <p:sp>
        <p:nvSpPr>
          <p:cNvPr id="13" name="TextBox 12"/>
          <p:cNvSpPr txBox="1"/>
          <p:nvPr/>
        </p:nvSpPr>
        <p:spPr>
          <a:xfrm>
            <a:off x="6152024" y="4214827"/>
            <a:ext cx="3556601" cy="369332"/>
          </a:xfrm>
          <a:prstGeom prst="rect">
            <a:avLst/>
          </a:prstGeom>
          <a:solidFill>
            <a:schemeClr val="bg1">
              <a:lumMod val="95000"/>
            </a:schemeClr>
          </a:solidFill>
        </p:spPr>
        <p:txBody>
          <a:bodyPr wrap="square" rtlCol="0" anchor="ctr">
            <a:spAutoFit/>
          </a:bodyPr>
          <a:lstStyle/>
          <a:p>
            <a:pPr marL="400050" lvl="1" algn="ctr"/>
            <a:r>
              <a:rPr lang="en-US" b="1" dirty="0"/>
              <a:t>American Girl Retail Store</a:t>
            </a:r>
          </a:p>
        </p:txBody>
      </p:sp>
      <p:sp>
        <p:nvSpPr>
          <p:cNvPr id="15" name="Title 1"/>
          <p:cNvSpPr>
            <a:spLocks noGrp="1"/>
          </p:cNvSpPr>
          <p:nvPr>
            <p:ph type="title"/>
          </p:nvPr>
        </p:nvSpPr>
        <p:spPr>
          <a:xfrm>
            <a:off x="1044508" y="107284"/>
            <a:ext cx="9905998" cy="707516"/>
          </a:xfrm>
        </p:spPr>
        <p:txBody>
          <a:bodyPr>
            <a:normAutofit fontScale="90000"/>
          </a:bodyPr>
          <a:lstStyle/>
          <a:p>
            <a:pPr algn="ctr"/>
            <a:r>
              <a:rPr lang="en-US" sz="4400" dirty="0"/>
              <a:t>Local Learning Settings</a:t>
            </a:r>
          </a:p>
        </p:txBody>
      </p:sp>
    </p:spTree>
    <p:extLst>
      <p:ext uri="{BB962C8B-B14F-4D97-AF65-F5344CB8AC3E}">
        <p14:creationId xmlns:p14="http://schemas.microsoft.com/office/powerpoint/2010/main" val="71215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1" y="457200"/>
            <a:ext cx="8686801" cy="609600"/>
          </a:xfrm>
        </p:spPr>
        <p:txBody>
          <a:bodyPr>
            <a:normAutofit/>
          </a:bodyPr>
          <a:lstStyle/>
          <a:p>
            <a:r>
              <a:rPr lang="en-US" dirty="0"/>
              <a:t>Strong Analytical Skills</a:t>
            </a:r>
          </a:p>
        </p:txBody>
      </p:sp>
      <p:sp>
        <p:nvSpPr>
          <p:cNvPr id="14" name="Content Placeholder 13"/>
          <p:cNvSpPr>
            <a:spLocks noGrp="1"/>
          </p:cNvSpPr>
          <p:nvPr>
            <p:ph idx="1"/>
          </p:nvPr>
        </p:nvSpPr>
        <p:spPr>
          <a:xfrm>
            <a:off x="1524001" y="3810001"/>
            <a:ext cx="9753599" cy="2834639"/>
          </a:xfrm>
        </p:spPr>
        <p:txBody>
          <a:bodyPr>
            <a:normAutofit fontScale="92500" lnSpcReduction="20000"/>
          </a:bodyPr>
          <a:lstStyle/>
          <a:p>
            <a:pPr lvl="1"/>
            <a:r>
              <a:rPr lang="en-US" sz="2200" b="1" i="1" dirty="0"/>
              <a:t>Basketball, Dominoes, and Card playing</a:t>
            </a:r>
          </a:p>
          <a:p>
            <a:pPr lvl="1"/>
            <a:endParaRPr lang="en-US" sz="2200" b="1" i="1" dirty="0"/>
          </a:p>
          <a:p>
            <a:pPr lvl="2"/>
            <a:r>
              <a:rPr lang="en-US" sz="2200" dirty="0"/>
              <a:t>Basketball provides opportunities to engage in analytical thinking activities: classifying, sequencing, comparison, description and persuasion </a:t>
            </a:r>
            <a:r>
              <a:rPr lang="en-US" sz="1400" dirty="0"/>
              <a:t>(</a:t>
            </a:r>
            <a:r>
              <a:rPr lang="en-US" sz="1400" dirty="0" err="1"/>
              <a:t>Mahiri</a:t>
            </a:r>
            <a:r>
              <a:rPr lang="en-US" sz="1400" dirty="0"/>
              <a:t>, 1991)</a:t>
            </a:r>
          </a:p>
          <a:p>
            <a:pPr lvl="2"/>
            <a:endParaRPr lang="en-US" sz="1800" i="1" dirty="0"/>
          </a:p>
          <a:p>
            <a:pPr lvl="2"/>
            <a:r>
              <a:rPr lang="en-US" sz="2200" dirty="0"/>
              <a:t>Basketball as an opportunity to link practice-linked statistical concepts to formal mathematics learning </a:t>
            </a:r>
            <a:r>
              <a:rPr lang="en-US" sz="1400" dirty="0"/>
              <a:t>(Nasir, 2008)</a:t>
            </a:r>
          </a:p>
          <a:p>
            <a:pPr lvl="1"/>
            <a:endParaRPr lang="en-US" dirty="0"/>
          </a:p>
          <a:p>
            <a:pPr lvl="1"/>
            <a:endParaRPr lang="en-US" dirty="0"/>
          </a:p>
        </p:txBody>
      </p:sp>
      <p:sp>
        <p:nvSpPr>
          <p:cNvPr id="2" name="Slide Number Placeholder 1"/>
          <p:cNvSpPr>
            <a:spLocks noGrp="1"/>
          </p:cNvSpPr>
          <p:nvPr>
            <p:ph type="sldNum" sz="quarter" idx="12"/>
          </p:nvPr>
        </p:nvSpPr>
        <p:spPr/>
        <p:txBody>
          <a:bodyPr/>
          <a:lstStyle/>
          <a:p>
            <a:pPr defTabSz="914400">
              <a:defRPr/>
            </a:pPr>
            <a:fld id="{AAEAE4A8-A6E5-453E-B946-FB774B73F48C}" type="slidenum">
              <a:rPr lang="en-US" sz="1800" b="0" kern="0">
                <a:solidFill>
                  <a:sysClr val="windowText" lastClr="000000"/>
                </a:solidFill>
                <a:effectLst/>
              </a:rPr>
              <a:pPr defTabSz="914400">
                <a:defRPr/>
              </a:pPr>
              <a:t>9</a:t>
            </a:fld>
            <a:endParaRPr lang="en-US" sz="1800" b="0" kern="0">
              <a:solidFill>
                <a:sysClr val="windowText" lastClr="000000"/>
              </a:solidFill>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2159"/>
          <a:stretch/>
        </p:blipFill>
        <p:spPr>
          <a:xfrm>
            <a:off x="1524001" y="2"/>
            <a:ext cx="9144001" cy="121989"/>
          </a:xfrm>
          <a:prstGeom prst="rect">
            <a:avLst/>
          </a:prstGeom>
        </p:spPr>
      </p:pic>
      <p:sp>
        <p:nvSpPr>
          <p:cNvPr id="8" name="Text Box 2"/>
          <p:cNvSpPr txBox="1">
            <a:spLocks noChangeArrowheads="1"/>
          </p:cNvSpPr>
          <p:nvPr/>
        </p:nvSpPr>
        <p:spPr bwMode="auto">
          <a:xfrm>
            <a:off x="3657600" y="1147998"/>
            <a:ext cx="5734050" cy="22537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914400">
              <a:defRPr/>
            </a:pPr>
            <a:r>
              <a:rPr lang="en-US" b="1" kern="0" dirty="0">
                <a:solidFill>
                  <a:srgbClr val="000000"/>
                </a:solidFill>
                <a:latin typeface="Times New Roman" panose="02020603050405020304" pitchFamily="18" charset="0"/>
                <a:ea typeface="Calibri" panose="020F0502020204030204" pitchFamily="34" charset="0"/>
              </a:rPr>
              <a:t>National Academy of Engineering description</a:t>
            </a:r>
            <a:endParaRPr lang="en-US" b="1" kern="0" dirty="0">
              <a:solidFill>
                <a:srgbClr val="000000"/>
              </a:solidFill>
              <a:latin typeface="Times New Roman" panose="02020603050405020304" pitchFamily="18" charset="0"/>
              <a:ea typeface="Times New Roman" panose="02020603050405020304" pitchFamily="18" charset="0"/>
            </a:endParaRPr>
          </a:p>
          <a:p>
            <a:pPr defTabSz="914400">
              <a:defRPr/>
            </a:pPr>
            <a:r>
              <a:rPr lang="en-US" kern="0" dirty="0">
                <a:solidFill>
                  <a:srgbClr val="000000"/>
                </a:solidFill>
                <a:latin typeface="Times New Roman" panose="02020603050405020304" pitchFamily="18" charset="0"/>
                <a:ea typeface="Calibri" panose="020F0502020204030204" pitchFamily="34" charset="0"/>
              </a:rPr>
              <a:t> </a:t>
            </a:r>
            <a:endParaRPr lang="en-US" kern="0" dirty="0">
              <a:solidFill>
                <a:srgbClr val="000000"/>
              </a:solidFill>
              <a:latin typeface="Times New Roman" panose="02020603050405020304" pitchFamily="18" charset="0"/>
              <a:ea typeface="Times New Roman" panose="02020603050405020304" pitchFamily="18" charset="0"/>
            </a:endParaRPr>
          </a:p>
          <a:p>
            <a:pPr defTabSz="914400">
              <a:defRPr/>
            </a:pPr>
            <a:r>
              <a:rPr lang="en-US" kern="0" dirty="0">
                <a:solidFill>
                  <a:srgbClr val="000000"/>
                </a:solidFill>
                <a:latin typeface="Times New Roman" panose="02020603050405020304" pitchFamily="18" charset="0"/>
                <a:ea typeface="Calibri" panose="020F0502020204030204" pitchFamily="34" charset="0"/>
              </a:rPr>
              <a:t>Even though the scientific knowledge that defines operating principles is expected to be more fluid and more complex, the core analysis activities of engineering </a:t>
            </a:r>
            <a:r>
              <a:rPr lang="en-US" b="1" kern="0" dirty="0">
                <a:solidFill>
                  <a:srgbClr val="000000"/>
                </a:solidFill>
                <a:latin typeface="Times New Roman" panose="02020603050405020304" pitchFamily="18" charset="0"/>
                <a:ea typeface="Calibri" panose="020F0502020204030204" pitchFamily="34" charset="0"/>
              </a:rPr>
              <a:t>design—establishing structure, planning, evaluating performance, and aligning outcomes to a desired objective</a:t>
            </a:r>
            <a:r>
              <a:rPr lang="en-US" kern="0" dirty="0">
                <a:solidFill>
                  <a:srgbClr val="000000"/>
                </a:solidFill>
                <a:latin typeface="Times New Roman" panose="02020603050405020304" pitchFamily="18" charset="0"/>
                <a:ea typeface="Calibri" panose="020F0502020204030204" pitchFamily="34" charset="0"/>
              </a:rPr>
              <a:t>—will continue.</a:t>
            </a:r>
            <a:r>
              <a:rPr lang="en-US" kern="0" baseline="30000" dirty="0">
                <a:solidFill>
                  <a:srgbClr val="000000"/>
                </a:solidFill>
                <a:latin typeface="Times New Roman" panose="02020603050405020304" pitchFamily="18" charset="0"/>
                <a:ea typeface="Calibri" panose="020F0502020204030204" pitchFamily="34" charset="0"/>
              </a:rPr>
              <a:t>[1]</a:t>
            </a:r>
            <a:endParaRPr lang="en-US" kern="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478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A1CC7B47-8D79-4E1A-80B5-7F70A543A948}">
  <ds:schemaRefs>
    <ds:schemaRef ds:uri="http://schemas.microsoft.com/sharepoint/v3/contenttype/forms"/>
  </ds:schemaRefs>
</ds:datastoreItem>
</file>

<file path=customXml/itemProps2.xml><?xml version="1.0" encoding="utf-8"?>
<ds:datastoreItem xmlns:ds="http://schemas.openxmlformats.org/officeDocument/2006/customXml" ds:itemID="{3DEBAF10-1A7F-447E-92EE-8F0A8D529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8A8D6-033A-472B-8BEB-63B8F7C284EB}">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16c05727-aa75-4e4a-9b5f-8a80a1165891"/>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 design</Template>
  <TotalTime>0</TotalTime>
  <Words>1016</Words>
  <Application>Microsoft Macintosh PowerPoint</Application>
  <PresentationFormat>Widescreen</PresentationFormat>
  <Paragraphs>104</Paragraphs>
  <Slides>15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Open Sans</vt:lpstr>
      <vt:lpstr>Times New Roman</vt:lpstr>
      <vt:lpstr>Mesh</vt:lpstr>
      <vt:lpstr>Office Theme</vt:lpstr>
      <vt:lpstr>How Black Communities Develop STEM Leaders </vt:lpstr>
      <vt:lpstr>Dr. DeLean Tolbert Smith “Dr. Dele”</vt:lpstr>
      <vt:lpstr>Other Titles:  Coach Dele Mrs. Smith</vt:lpstr>
      <vt:lpstr>NSF CAREER: Investigating Black Youths’ Engineering, Innovation, and Design Practices at the Intersection of Museum and Home/Family Learning</vt:lpstr>
      <vt:lpstr>Research Focus</vt:lpstr>
      <vt:lpstr>PowerPoint Presentation</vt:lpstr>
      <vt:lpstr>Out-of-School  and informal Learning</vt:lpstr>
      <vt:lpstr>Local Learning Settings</vt:lpstr>
      <vt:lpstr>Strong Analytical Skills</vt:lpstr>
      <vt:lpstr>PowerPoint Presentation</vt:lpstr>
      <vt:lpstr>Lauren and Mom working together </vt:lpstr>
      <vt:lpstr>What do Black College Students Say?</vt:lpstr>
      <vt:lpstr>How did they respond? </vt:lpstr>
      <vt:lpstr>How can I help you?</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2020-06-20T13:43:38Z</dcterms:created>
  <dcterms:modified xsi:type="dcterms:W3CDTF">2022-03-24T10:17:50Z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