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312" r:id="rId4"/>
    <p:sldId id="313" r:id="rId5"/>
    <p:sldId id="314" r:id="rId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49"/>
    <a:srgbClr val="595959"/>
    <a:srgbClr val="279989"/>
    <a:srgbClr val="B7CDC2"/>
    <a:srgbClr val="279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76" y="66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9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2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8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2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3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8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8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6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5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42823-EA47-4074-ACDA-05513A2807F9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CA94B-EC94-4A68-89D3-6AEF73262EF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667" y="130136"/>
            <a:ext cx="2036068" cy="107053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483354"/>
            <a:ext cx="9144000" cy="228600"/>
          </a:xfrm>
          <a:prstGeom prst="rect">
            <a:avLst/>
          </a:prstGeom>
          <a:solidFill>
            <a:srgbClr val="003B49"/>
          </a:solidFill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676301" y="6461411"/>
            <a:ext cx="1237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B7CDC2"/>
                </a:solidFill>
                <a:latin typeface="Arial Narrow" panose="020B0606020202030204" pitchFamily="34" charset="0"/>
              </a:rPr>
              <a:t>detroitmi.gov/dwsd</a:t>
            </a:r>
            <a:endParaRPr lang="en-US" sz="1200" dirty="0">
              <a:solidFill>
                <a:srgbClr val="B7CDC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7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-1443" y="5943600"/>
            <a:ext cx="9144000" cy="91440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-3395"/>
            <a:ext cx="3200400" cy="292608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1443" y="4534998"/>
            <a:ext cx="914544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>
                  <a:noFill/>
                </a:ln>
                <a:solidFill>
                  <a:srgbClr val="279989"/>
                </a:solidFill>
                <a:latin typeface="Franklin Gothic Heavy" panose="020B0903020102020204" pitchFamily="34" charset="0"/>
              </a:rPr>
              <a:t>December 20, 2017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888" y="3738804"/>
            <a:ext cx="9135112" cy="861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000" cap="small" dirty="0" smtClean="0">
                <a:ln w="0">
                  <a:noFill/>
                </a:ln>
                <a:solidFill>
                  <a:srgbClr val="003B49"/>
                </a:solidFill>
                <a:latin typeface="Franklin Gothic Heavy" panose="020B0903020102020204" pitchFamily="34" charset="0"/>
              </a:rPr>
              <a:t>Director’s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51" y="543080"/>
            <a:ext cx="3886200" cy="204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" y="61273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0"/>
                <a:solidFill>
                  <a:srgbClr val="27999D"/>
                </a:solidFill>
                <a:latin typeface="Franklin Gothic Demi Cond" panose="020B0706030402020204" pitchFamily="34" charset="0"/>
              </a:rPr>
              <a:t>Table of Contents</a:t>
            </a:r>
            <a:endParaRPr lang="en-US" sz="3000" dirty="0">
              <a:ln w="0"/>
              <a:solidFill>
                <a:srgbClr val="27999D"/>
              </a:solidFill>
              <a:effectLst/>
              <a:latin typeface="Franklin Gothic Demi Cond" panose="020B07060304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60970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Franklin Gothic Book" panose="020B0503020102020204" pitchFamily="34" charset="0"/>
              </a:rPr>
              <a:t>Calendar Year-End Update from Director Gary Brown	  </a:t>
            </a:r>
            <a:r>
              <a:rPr lang="en-US" sz="1600" dirty="0">
                <a:latin typeface="Franklin Gothic Book" panose="020B0503020102020204" pitchFamily="34" charset="0"/>
              </a:rPr>
              <a:t>P</a:t>
            </a:r>
            <a:r>
              <a:rPr lang="en-US" sz="1600" dirty="0" smtClean="0">
                <a:latin typeface="Franklin Gothic Book" panose="020B0503020102020204" pitchFamily="34" charset="0"/>
              </a:rPr>
              <a:t>age 3</a:t>
            </a:r>
          </a:p>
          <a:p>
            <a:pPr>
              <a:buClr>
                <a:srgbClr val="279989"/>
              </a:buClr>
            </a:pPr>
            <a:endParaRPr lang="en-US" sz="1000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Franklin Gothic Book" panose="020B0503020102020204" pitchFamily="34" charset="0"/>
              </a:rPr>
              <a:t>Department Metrics				  To be provided January 17, 2018</a:t>
            </a:r>
          </a:p>
        </p:txBody>
      </p:sp>
    </p:spTree>
    <p:extLst>
      <p:ext uri="{BB962C8B-B14F-4D97-AF65-F5344CB8AC3E}">
        <p14:creationId xmlns:p14="http://schemas.microsoft.com/office/powerpoint/2010/main" val="9692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04" y="6476312"/>
            <a:ext cx="22926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B7CDC2"/>
                </a:solidFill>
                <a:latin typeface="Arial Narrow" panose="020B0606020202030204" pitchFamily="34" charset="0"/>
              </a:rPr>
              <a:t>DWSD Director’s Report: December 20, 2017</a:t>
            </a:r>
            <a:endParaRPr lang="en-US" sz="1000" dirty="0">
              <a:solidFill>
                <a:srgbClr val="B7CDC2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18938"/>
            <a:ext cx="914399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0"/>
                <a:solidFill>
                  <a:srgbClr val="27999D"/>
                </a:solidFill>
                <a:effectLst/>
                <a:latin typeface="Franklin Gothic Demi Cond" panose="020B0706030402020204" pitchFamily="34" charset="0"/>
              </a:rPr>
              <a:t>Calendar Year-End Director‘s Report: 2017</a:t>
            </a:r>
          </a:p>
          <a:p>
            <a:r>
              <a:rPr lang="en-US" sz="2500" dirty="0" smtClean="0">
                <a:ln w="0"/>
                <a:solidFill>
                  <a:srgbClr val="27999D"/>
                </a:solidFill>
                <a:latin typeface="Franklin Gothic Demi Cond" panose="020B0706030402020204" pitchFamily="34" charset="0"/>
              </a:rPr>
              <a:t>Key Improvements at DWSD*</a:t>
            </a:r>
            <a:endParaRPr lang="en-US" sz="2500" dirty="0">
              <a:ln w="0"/>
              <a:solidFill>
                <a:srgbClr val="27999D"/>
              </a:solidFill>
              <a:effectLst/>
              <a:latin typeface="Franklin Gothic Demi Cond" panose="020B07060304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50813" y="6476312"/>
            <a:ext cx="242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B7CDC2"/>
                </a:solidFill>
                <a:latin typeface="Arial Narrow" panose="020B0606020202030204" pitchFamily="34" charset="0"/>
              </a:rPr>
              <a:t>3</a:t>
            </a:r>
            <a:endParaRPr lang="en-US" sz="1000" dirty="0">
              <a:solidFill>
                <a:srgbClr val="B7CDC2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3903" y="1209756"/>
            <a:ext cx="8587367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The Detroit Water and Sewerage Department (DWSD) </a:t>
            </a:r>
            <a:r>
              <a:rPr lang="en-US" sz="1300" b="1" dirty="0" smtClean="0">
                <a:latin typeface="Franklin Gothic Book" panose="020B0503020102020204" pitchFamily="34" charset="0"/>
              </a:rPr>
              <a:t>Customer Assistance Programs (CAP),</a:t>
            </a:r>
            <a:br>
              <a:rPr lang="en-US" sz="1300" b="1" dirty="0" smtClean="0">
                <a:latin typeface="Franklin Gothic Book" panose="020B0503020102020204" pitchFamily="34" charset="0"/>
              </a:rPr>
            </a:br>
            <a:r>
              <a:rPr lang="en-US" sz="1300" b="1" dirty="0" smtClean="0">
                <a:latin typeface="Franklin Gothic Book" panose="020B0503020102020204" pitchFamily="34" charset="0"/>
              </a:rPr>
              <a:t>and customer service improvements</a:t>
            </a:r>
            <a:r>
              <a:rPr lang="en-US" sz="1300" dirty="0" smtClean="0">
                <a:latin typeface="Franklin Gothic Book" panose="020B0503020102020204" pitchFamily="34" charset="0"/>
              </a:rPr>
              <a:t> led to the 91 percent collection rate and the reduction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of the number of households at-risk for a service interruption by 26 percent.</a:t>
            </a:r>
          </a:p>
          <a:p>
            <a:pPr marL="742950" lvl="1" indent="-285750">
              <a:buClr>
                <a:srgbClr val="279989"/>
              </a:buClr>
              <a:buFont typeface="Courier New" panose="02070309020205020404" pitchFamily="49" charset="0"/>
              <a:buChar char="o"/>
            </a:pPr>
            <a:r>
              <a:rPr lang="en-US" sz="1200" dirty="0" smtClean="0">
                <a:latin typeface="Franklin Gothic Book" panose="020B0503020102020204" pitchFamily="34" charset="0"/>
              </a:rPr>
              <a:t>More than 7,500 households enrolled in </a:t>
            </a:r>
            <a:r>
              <a:rPr lang="en-US" sz="1200" b="1" dirty="0" smtClean="0">
                <a:latin typeface="Franklin Gothic Book" panose="020B0503020102020204" pitchFamily="34" charset="0"/>
              </a:rPr>
              <a:t>WRAP</a:t>
            </a:r>
            <a:r>
              <a:rPr lang="en-US" sz="1200" dirty="0" smtClean="0">
                <a:latin typeface="Franklin Gothic Book" panose="020B0503020102020204" pitchFamily="34" charset="0"/>
              </a:rPr>
              <a:t>, the Water Residential Assistance Program.</a:t>
            </a:r>
          </a:p>
          <a:p>
            <a:pPr marL="742950" lvl="1" indent="-285750">
              <a:buClr>
                <a:srgbClr val="279989"/>
              </a:buClr>
              <a:buFont typeface="Courier New" panose="02070309020205020404" pitchFamily="49" charset="0"/>
              <a:buChar char="o"/>
            </a:pPr>
            <a:r>
              <a:rPr lang="en-US" sz="1200" b="1" dirty="0" smtClean="0">
                <a:latin typeface="Franklin Gothic Book" panose="020B0503020102020204" pitchFamily="34" charset="0"/>
              </a:rPr>
              <a:t>Forty payment kiosks </a:t>
            </a:r>
            <a:r>
              <a:rPr lang="en-US" sz="1200" dirty="0" smtClean="0">
                <a:latin typeface="Franklin Gothic Book" panose="020B0503020102020204" pitchFamily="34" charset="0"/>
              </a:rPr>
              <a:t>launched in April 2017.</a:t>
            </a:r>
          </a:p>
          <a:p>
            <a:pPr marL="742950" lvl="1" indent="-285750">
              <a:buClr>
                <a:srgbClr val="279989"/>
              </a:buClr>
              <a:buFont typeface="Courier New" panose="02070309020205020404" pitchFamily="49" charset="0"/>
              <a:buChar char="o"/>
            </a:pPr>
            <a:r>
              <a:rPr lang="en-US" sz="1200" b="1" dirty="0" smtClean="0">
                <a:latin typeface="Franklin Gothic Book" panose="020B0503020102020204" pitchFamily="34" charset="0"/>
              </a:rPr>
              <a:t>QLESS advance appointment scheduling </a:t>
            </a:r>
            <a:r>
              <a:rPr lang="en-US" sz="1200" dirty="0" smtClean="0">
                <a:latin typeface="Franklin Gothic Book" panose="020B0503020102020204" pitchFamily="34" charset="0"/>
              </a:rPr>
              <a:t>made available in June 2017.</a:t>
            </a:r>
          </a:p>
          <a:p>
            <a:pPr marL="742950" lvl="1" indent="-285750">
              <a:buClr>
                <a:srgbClr val="279989"/>
              </a:buClr>
              <a:buFont typeface="Courier New" panose="02070309020205020404" pitchFamily="49" charset="0"/>
              <a:buChar char="o"/>
            </a:pPr>
            <a:r>
              <a:rPr lang="en-US" sz="1200" b="1" dirty="0" smtClean="0">
                <a:latin typeface="Franklin Gothic Book" panose="020B0503020102020204" pitchFamily="34" charset="0"/>
              </a:rPr>
              <a:t>Customer Care Web Portal </a:t>
            </a:r>
            <a:r>
              <a:rPr lang="en-US" sz="1200" dirty="0" smtClean="0">
                <a:latin typeface="Franklin Gothic Book" panose="020B0503020102020204" pitchFamily="34" charset="0"/>
              </a:rPr>
              <a:t>launched in August 2017.</a:t>
            </a:r>
          </a:p>
          <a:p>
            <a:pPr marL="1200150" lvl="2" indent="-285750">
              <a:buClr>
                <a:srgbClr val="279989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Franklin Gothic Book" panose="020B0503020102020204" pitchFamily="34" charset="0"/>
              </a:rPr>
              <a:t>The improvements also resulted in significantly less foot traffic in the Customer Care</a:t>
            </a:r>
            <a:br>
              <a:rPr lang="en-US" sz="1200" dirty="0" smtClean="0">
                <a:latin typeface="Franklin Gothic Book" panose="020B0503020102020204" pitchFamily="34" charset="0"/>
              </a:rPr>
            </a:br>
            <a:r>
              <a:rPr lang="en-US" sz="1200" dirty="0" smtClean="0">
                <a:latin typeface="Franklin Gothic Book" panose="020B0503020102020204" pitchFamily="34" charset="0"/>
              </a:rPr>
              <a:t>Centers compelling the department to end Saturday hours on December 16.</a:t>
            </a:r>
          </a:p>
          <a:p>
            <a:pPr>
              <a:buClr>
                <a:srgbClr val="279989"/>
              </a:buClr>
            </a:pPr>
            <a:endParaRPr lang="en-US" sz="400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Addressing the most visible sewer asset in the neighborhoods – </a:t>
            </a:r>
            <a:r>
              <a:rPr lang="en-US" sz="1300" b="1" dirty="0" smtClean="0">
                <a:latin typeface="Franklin Gothic Book" panose="020B0503020102020204" pitchFamily="34" charset="0"/>
              </a:rPr>
              <a:t>catch basins </a:t>
            </a:r>
            <a:r>
              <a:rPr lang="en-US" sz="1300" dirty="0" smtClean="0">
                <a:latin typeface="Franklin Gothic Book" panose="020B0503020102020204" pitchFamily="34" charset="0"/>
              </a:rPr>
              <a:t>– through a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inspection and cleaning program that launched in April 2017.</a:t>
            </a:r>
          </a:p>
          <a:p>
            <a:pPr marL="742950" lvl="1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Franklin Gothic Book" panose="020B0503020102020204" pitchFamily="34" charset="0"/>
              </a:rPr>
              <a:t>Field Services Technicians use tablets to track their work and</a:t>
            </a:r>
            <a:br>
              <a:rPr lang="en-US" sz="1200" dirty="0" smtClean="0">
                <a:latin typeface="Franklin Gothic Book" panose="020B0503020102020204" pitchFamily="34" charset="0"/>
              </a:rPr>
            </a:br>
            <a:r>
              <a:rPr lang="en-US" sz="1200" dirty="0" smtClean="0">
                <a:latin typeface="Franklin Gothic Book" panose="020B0503020102020204" pitchFamily="34" charset="0"/>
              </a:rPr>
              <a:t>indicate where the catch basins are located for asset inventory.</a:t>
            </a:r>
          </a:p>
          <a:p>
            <a:pPr>
              <a:buClr>
                <a:srgbClr val="279989"/>
              </a:buClr>
            </a:pPr>
            <a:endParaRPr lang="en-US" sz="400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Several </a:t>
            </a:r>
            <a:r>
              <a:rPr lang="en-US" sz="1300" b="1" dirty="0" smtClean="0">
                <a:latin typeface="Franklin Gothic Book" panose="020B0503020102020204" pitchFamily="34" charset="0"/>
              </a:rPr>
              <a:t>“good news” stories </a:t>
            </a:r>
            <a:r>
              <a:rPr lang="en-US" sz="1300" dirty="0" smtClean="0">
                <a:latin typeface="Franklin Gothic Book" panose="020B0503020102020204" pitchFamily="34" charset="0"/>
              </a:rPr>
              <a:t>coordinated with local news media,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including about the customer service improvements noted above, the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catch basin inspection program, aggressive efforts toward delinquent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commercial accounts, and green stormwater infrastructure projects.</a:t>
            </a:r>
            <a:endParaRPr lang="en-US" sz="1200" dirty="0">
              <a:latin typeface="Franklin Gothic Book" panose="020B0503020102020204" pitchFamily="34" charset="0"/>
            </a:endParaRPr>
          </a:p>
          <a:p>
            <a:pPr>
              <a:buClr>
                <a:srgbClr val="279989"/>
              </a:buClr>
            </a:pPr>
            <a:endParaRPr lang="en-US" sz="400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A frequent DWSD customer complaint has been the long delays in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b="1" dirty="0" smtClean="0">
                <a:latin typeface="Franklin Gothic Book" panose="020B0503020102020204" pitchFamily="34" charset="0"/>
              </a:rPr>
              <a:t>restoring</a:t>
            </a:r>
            <a:r>
              <a:rPr lang="en-US" sz="1300" b="1" dirty="0">
                <a:latin typeface="Franklin Gothic Book" panose="020B0503020102020204" pitchFamily="34" charset="0"/>
              </a:rPr>
              <a:t> </a:t>
            </a:r>
            <a:r>
              <a:rPr lang="en-US" sz="1300" b="1" dirty="0" smtClean="0">
                <a:latin typeface="Franklin Gothic Book" panose="020B0503020102020204" pitchFamily="34" charset="0"/>
              </a:rPr>
              <a:t>sidewalks, driveways and </a:t>
            </a:r>
            <a:r>
              <a:rPr lang="en-US" sz="1300" b="1" dirty="0" smtClean="0">
                <a:latin typeface="Franklin Gothic Book" panose="020B0503020102020204" pitchFamily="34" charset="0"/>
              </a:rPr>
              <a:t>lawn</a:t>
            </a:r>
            <a:r>
              <a:rPr lang="en-US" sz="1300" b="1" dirty="0" smtClean="0">
                <a:latin typeface="Franklin Gothic Book" panose="020B0503020102020204" pitchFamily="34" charset="0"/>
              </a:rPr>
              <a:t>s </a:t>
            </a:r>
            <a:r>
              <a:rPr lang="en-US" sz="1300" b="1" dirty="0" smtClean="0">
                <a:latin typeface="Franklin Gothic Book" panose="020B0503020102020204" pitchFamily="34" charset="0"/>
              </a:rPr>
              <a:t>after water main breaks</a:t>
            </a:r>
            <a:br>
              <a:rPr lang="en-US" sz="1300" b="1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and other </a:t>
            </a:r>
            <a:r>
              <a:rPr lang="en-US" sz="1300" dirty="0" smtClean="0">
                <a:latin typeface="Franklin Gothic Book" panose="020B0503020102020204" pitchFamily="34" charset="0"/>
              </a:rPr>
              <a:t>water/</a:t>
            </a:r>
            <a:r>
              <a:rPr lang="en-US" sz="1300" dirty="0" smtClean="0">
                <a:latin typeface="Franklin Gothic Book" panose="020B0503020102020204" pitchFamily="34" charset="0"/>
              </a:rPr>
              <a:t>sewer </a:t>
            </a:r>
            <a:r>
              <a:rPr lang="en-US" sz="1300" dirty="0" smtClean="0">
                <a:latin typeface="Franklin Gothic Book" panose="020B0503020102020204" pitchFamily="34" charset="0"/>
              </a:rPr>
              <a:t>repairs</a:t>
            </a:r>
            <a:r>
              <a:rPr lang="en-US" sz="1300" dirty="0" smtClean="0">
                <a:latin typeface="Franklin Gothic Book" panose="020B0503020102020204" pitchFamily="34" charset="0"/>
              </a:rPr>
              <a:t>; </a:t>
            </a:r>
            <a:r>
              <a:rPr lang="en-US" sz="1300" dirty="0" smtClean="0">
                <a:latin typeface="Franklin Gothic Book" panose="020B0503020102020204" pitchFamily="34" charset="0"/>
              </a:rPr>
              <a:t>With </a:t>
            </a:r>
            <a:r>
              <a:rPr lang="en-US" sz="1300" dirty="0" smtClean="0">
                <a:latin typeface="Franklin Gothic Book" panose="020B0503020102020204" pitchFamily="34" charset="0"/>
              </a:rPr>
              <a:t>Board of Water </a:t>
            </a:r>
            <a:r>
              <a:rPr lang="en-US" sz="1300" dirty="0" smtClean="0">
                <a:latin typeface="Franklin Gothic Book" panose="020B0503020102020204" pitchFamily="34" charset="0"/>
              </a:rPr>
              <a:t>Commissioners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approval</a:t>
            </a:r>
            <a:r>
              <a:rPr lang="en-US" sz="1300" dirty="0" smtClean="0">
                <a:latin typeface="Franklin Gothic Book" panose="020B0503020102020204" pitchFamily="34" charset="0"/>
              </a:rPr>
              <a:t>, </a:t>
            </a:r>
            <a:r>
              <a:rPr lang="en-US" sz="1300" dirty="0" smtClean="0">
                <a:latin typeface="Franklin Gothic Book" panose="020B0503020102020204" pitchFamily="34" charset="0"/>
              </a:rPr>
              <a:t>the Maintenance </a:t>
            </a:r>
            <a:r>
              <a:rPr lang="en-US" sz="1300" dirty="0" smtClean="0">
                <a:latin typeface="Franklin Gothic Book" panose="020B0503020102020204" pitchFamily="34" charset="0"/>
              </a:rPr>
              <a:t>&amp; Repair group </a:t>
            </a:r>
            <a:r>
              <a:rPr lang="en-US" sz="1300" dirty="0" smtClean="0">
                <a:latin typeface="Franklin Gothic Book" panose="020B0503020102020204" pitchFamily="34" charset="0"/>
              </a:rPr>
              <a:t>this year launched </a:t>
            </a:r>
            <a:r>
              <a:rPr lang="en-US" sz="1300" dirty="0" smtClean="0">
                <a:latin typeface="Franklin Gothic Book" panose="020B0503020102020204" pitchFamily="34" charset="0"/>
              </a:rPr>
              <a:t>a </a:t>
            </a:r>
            <a:r>
              <a:rPr lang="en-US" sz="1300" dirty="0" smtClean="0">
                <a:latin typeface="Franklin Gothic Book" panose="020B0503020102020204" pitchFamily="34" charset="0"/>
              </a:rPr>
              <a:t>more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aggressive approach to </a:t>
            </a:r>
            <a:r>
              <a:rPr lang="en-US" sz="1300" dirty="0" smtClean="0">
                <a:latin typeface="Franklin Gothic Book" panose="020B0503020102020204" pitchFamily="34" charset="0"/>
              </a:rPr>
              <a:t>restoring property.</a:t>
            </a:r>
          </a:p>
          <a:p>
            <a:pPr>
              <a:buClr>
                <a:srgbClr val="279989"/>
              </a:buClr>
            </a:pPr>
            <a:endParaRPr lang="en-US" sz="1300" dirty="0" smtClean="0">
              <a:latin typeface="Franklin Gothic Book" panose="020B0503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7" t="17931" r="7843"/>
          <a:stretch/>
        </p:blipFill>
        <p:spPr>
          <a:xfrm rot="5400000">
            <a:off x="6549366" y="1981006"/>
            <a:ext cx="3091530" cy="1828800"/>
          </a:xfrm>
          <a:prstGeom prst="rect">
            <a:avLst/>
          </a:prstGeom>
          <a:ln>
            <a:solidFill>
              <a:srgbClr val="003B49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7"/>
          <a:stretch/>
        </p:blipFill>
        <p:spPr>
          <a:xfrm>
            <a:off x="5607426" y="3242969"/>
            <a:ext cx="2628942" cy="3200400"/>
          </a:xfrm>
          <a:prstGeom prst="rect">
            <a:avLst/>
          </a:prstGeom>
          <a:ln>
            <a:solidFill>
              <a:srgbClr val="003B49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77158" y="6214702"/>
            <a:ext cx="46987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Franklin Gothic Book" panose="020B0503020102020204" pitchFamily="34" charset="0"/>
              </a:rPr>
              <a:t>*This list does not include </a:t>
            </a:r>
            <a:r>
              <a:rPr lang="en-US" sz="1100" u="sng" dirty="0" smtClean="0">
                <a:latin typeface="Franklin Gothic Book" panose="020B0503020102020204" pitchFamily="34" charset="0"/>
              </a:rPr>
              <a:t>all</a:t>
            </a:r>
            <a:r>
              <a:rPr lang="en-US" sz="1100" dirty="0" smtClean="0">
                <a:latin typeface="Franklin Gothic Book" panose="020B0503020102020204" pitchFamily="34" charset="0"/>
              </a:rPr>
              <a:t> the improvements during calendar year 2017.</a:t>
            </a:r>
            <a:endParaRPr lang="en-US" sz="11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8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04" y="6476312"/>
            <a:ext cx="22926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B7CDC2"/>
                </a:solidFill>
                <a:latin typeface="Arial Narrow" panose="020B0606020202030204" pitchFamily="34" charset="0"/>
              </a:rPr>
              <a:t>DWSD Director’s Report: December 20, 2017</a:t>
            </a:r>
            <a:endParaRPr lang="en-US" sz="1000" dirty="0">
              <a:solidFill>
                <a:srgbClr val="B7CDC2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18938"/>
            <a:ext cx="914399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0"/>
                <a:solidFill>
                  <a:srgbClr val="27999D"/>
                </a:solidFill>
                <a:effectLst/>
                <a:latin typeface="Franklin Gothic Demi Cond" panose="020B0706030402020204" pitchFamily="34" charset="0"/>
              </a:rPr>
              <a:t>Calendar Year-End Director‘s Report: 2017</a:t>
            </a:r>
          </a:p>
          <a:p>
            <a:r>
              <a:rPr lang="en-US" sz="2500" dirty="0" smtClean="0">
                <a:ln w="0"/>
                <a:solidFill>
                  <a:srgbClr val="27999D"/>
                </a:solidFill>
                <a:latin typeface="Franklin Gothic Demi Cond" panose="020B0706030402020204" pitchFamily="34" charset="0"/>
              </a:rPr>
              <a:t>Three Lessons Learned at DWSD*</a:t>
            </a:r>
            <a:endParaRPr lang="en-US" sz="2500" dirty="0">
              <a:ln w="0"/>
              <a:solidFill>
                <a:srgbClr val="27999D"/>
              </a:solidFill>
              <a:effectLst/>
              <a:latin typeface="Franklin Gothic Demi Cond" panose="020B07060304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50813" y="6476312"/>
            <a:ext cx="242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B7CDC2"/>
                </a:solidFill>
                <a:latin typeface="Arial Narrow" panose="020B0606020202030204" pitchFamily="34" charset="0"/>
              </a:rPr>
              <a:t>4</a:t>
            </a:r>
            <a:endParaRPr lang="en-US" sz="1000" dirty="0">
              <a:solidFill>
                <a:srgbClr val="B7CDC2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1330779"/>
            <a:ext cx="851198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Following the boil water advisory in late February that affected a large portion of the city of Detroit, DWSD worked with the Mayor’s Office, the Department of Homeland Security and Emergency </a:t>
            </a:r>
            <a:r>
              <a:rPr lang="en-US" sz="1300" dirty="0" smtClean="0">
                <a:latin typeface="Franklin Gothic Book" panose="020B0503020102020204" pitchFamily="34" charset="0"/>
              </a:rPr>
              <a:t>Management, </a:t>
            </a:r>
            <a:r>
              <a:rPr lang="en-US" sz="1300" dirty="0" smtClean="0">
                <a:latin typeface="Franklin Gothic Book" panose="020B0503020102020204" pitchFamily="34" charset="0"/>
              </a:rPr>
              <a:t>and the Great Lakes Water Authority to create an </a:t>
            </a:r>
            <a:r>
              <a:rPr lang="en-US" sz="1300" b="1" dirty="0" smtClean="0">
                <a:latin typeface="Franklin Gothic Book" panose="020B0503020102020204" pitchFamily="34" charset="0"/>
              </a:rPr>
              <a:t>emergency customer notification </a:t>
            </a:r>
            <a:r>
              <a:rPr lang="en-US" sz="1300" b="1" dirty="0" smtClean="0">
                <a:latin typeface="Franklin Gothic Book" panose="020B0503020102020204" pitchFamily="34" charset="0"/>
              </a:rPr>
              <a:t>protocol</a:t>
            </a:r>
            <a:br>
              <a:rPr lang="en-US" sz="1300" b="1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for</a:t>
            </a:r>
            <a:r>
              <a:rPr lang="en-US" sz="1300" b="1" dirty="0">
                <a:latin typeface="Franklin Gothic Book" panose="020B0503020102020204" pitchFamily="34" charset="0"/>
              </a:rPr>
              <a:t> </a:t>
            </a:r>
            <a:r>
              <a:rPr lang="en-US" sz="1300" dirty="0" smtClean="0">
                <a:latin typeface="Franklin Gothic Book" panose="020B0503020102020204" pitchFamily="34" charset="0"/>
              </a:rPr>
              <a:t>future </a:t>
            </a:r>
            <a:r>
              <a:rPr lang="en-US" sz="1300" dirty="0" smtClean="0">
                <a:latin typeface="Franklin Gothic Book" panose="020B0503020102020204" pitchFamily="34" charset="0"/>
              </a:rPr>
              <a:t>crises that ensure stakeholders will be notified promptly. </a:t>
            </a:r>
          </a:p>
          <a:p>
            <a:pPr>
              <a:buClr>
                <a:srgbClr val="279989"/>
              </a:buClr>
            </a:pPr>
            <a:endParaRPr lang="en-US" sz="1300" dirty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>
                <a:latin typeface="Franklin Gothic Book" panose="020B0503020102020204" pitchFamily="34" charset="0"/>
              </a:rPr>
              <a:t>The </a:t>
            </a:r>
            <a:r>
              <a:rPr lang="en-US" sz="1300" b="1" dirty="0">
                <a:latin typeface="Franklin Gothic Book" panose="020B0503020102020204" pitchFamily="34" charset="0"/>
              </a:rPr>
              <a:t>drainage charge impervious acreage transition </a:t>
            </a:r>
            <a:r>
              <a:rPr lang="en-US" sz="1300" dirty="0">
                <a:latin typeface="Franklin Gothic Book" panose="020B0503020102020204" pitchFamily="34" charset="0"/>
              </a:rPr>
              <a:t>was re-engineered</a:t>
            </a:r>
            <a:br>
              <a:rPr lang="en-US" sz="1300" dirty="0">
                <a:latin typeface="Franklin Gothic Book" panose="020B0503020102020204" pitchFamily="34" charset="0"/>
              </a:rPr>
            </a:br>
            <a:r>
              <a:rPr lang="en-US" sz="1300" dirty="0">
                <a:latin typeface="Franklin Gothic Book" panose="020B0503020102020204" pitchFamily="34" charset="0"/>
              </a:rPr>
              <a:t>due to </a:t>
            </a:r>
            <a:r>
              <a:rPr lang="en-US" sz="1300" dirty="0" smtClean="0">
                <a:latin typeface="Franklin Gothic Book" panose="020B0503020102020204" pitchFamily="34" charset="0"/>
              </a:rPr>
              <a:t>affordability concerns </a:t>
            </a:r>
            <a:r>
              <a:rPr lang="en-US" sz="1300" dirty="0">
                <a:latin typeface="Franklin Gothic Book" panose="020B0503020102020204" pitchFamily="34" charset="0"/>
              </a:rPr>
              <a:t>by the customer base; DWSD will </a:t>
            </a:r>
            <a:r>
              <a:rPr lang="en-US" sz="1300" dirty="0" smtClean="0">
                <a:latin typeface="Franklin Gothic Book" panose="020B0503020102020204" pitchFamily="34" charset="0"/>
              </a:rPr>
              <a:t>launch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a</a:t>
            </a:r>
            <a:r>
              <a:rPr lang="en-US" sz="1300" dirty="0">
                <a:latin typeface="Franklin Gothic Book" panose="020B0503020102020204" pitchFamily="34" charset="0"/>
              </a:rPr>
              <a:t> </a:t>
            </a:r>
            <a:r>
              <a:rPr lang="en-US" sz="1300" dirty="0" smtClean="0">
                <a:latin typeface="Franklin Gothic Book" panose="020B0503020102020204" pitchFamily="34" charset="0"/>
              </a:rPr>
              <a:t>comprehensive </a:t>
            </a:r>
            <a:r>
              <a:rPr lang="en-US" sz="1300" dirty="0">
                <a:latin typeface="Franklin Gothic Book" panose="020B0503020102020204" pitchFamily="34" charset="0"/>
              </a:rPr>
              <a:t>residential outreach </a:t>
            </a:r>
            <a:r>
              <a:rPr lang="en-US" sz="1300" dirty="0" smtClean="0">
                <a:latin typeface="Franklin Gothic Book" panose="020B0503020102020204" pitchFamily="34" charset="0"/>
              </a:rPr>
              <a:t>and faith-based strategy that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is </a:t>
            </a:r>
            <a:r>
              <a:rPr lang="en-US" sz="1300" dirty="0">
                <a:latin typeface="Franklin Gothic Book" panose="020B0503020102020204" pitchFamily="34" charset="0"/>
              </a:rPr>
              <a:t>coupled with the </a:t>
            </a:r>
            <a:r>
              <a:rPr lang="en-US" sz="1300" dirty="0" smtClean="0">
                <a:latin typeface="Franklin Gothic Book" panose="020B0503020102020204" pitchFamily="34" charset="0"/>
              </a:rPr>
              <a:t>Community Outreach and </a:t>
            </a:r>
            <a:r>
              <a:rPr lang="en-US" sz="1300" dirty="0" smtClean="0">
                <a:latin typeface="Franklin Gothic Book" panose="020B0503020102020204" pitchFamily="34" charset="0"/>
              </a:rPr>
              <a:t>Service Credit Program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to </a:t>
            </a:r>
            <a:r>
              <a:rPr lang="en-US" sz="1300" dirty="0">
                <a:latin typeface="Franklin Gothic Book" panose="020B0503020102020204" pitchFamily="34" charset="0"/>
              </a:rPr>
              <a:t>use </a:t>
            </a:r>
            <a:r>
              <a:rPr lang="en-US" sz="1300" dirty="0" smtClean="0">
                <a:latin typeface="Franklin Gothic Book" panose="020B0503020102020204" pitchFamily="34" charset="0"/>
              </a:rPr>
              <a:t>nonprofit facilities and platforms </a:t>
            </a:r>
            <a:r>
              <a:rPr lang="en-US" sz="1300" dirty="0">
                <a:latin typeface="Franklin Gothic Book" panose="020B0503020102020204" pitchFamily="34" charset="0"/>
              </a:rPr>
              <a:t>to </a:t>
            </a:r>
            <a:r>
              <a:rPr lang="en-US" sz="1300" dirty="0" smtClean="0">
                <a:latin typeface="Franklin Gothic Book" panose="020B0503020102020204" pitchFamily="34" charset="0"/>
              </a:rPr>
              <a:t>help communicate to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customers about the change in the rate model.</a:t>
            </a:r>
            <a:endParaRPr lang="en-US" sz="1300" dirty="0">
              <a:latin typeface="Franklin Gothic Book" panose="020B0503020102020204" pitchFamily="34" charset="0"/>
            </a:endParaRPr>
          </a:p>
          <a:p>
            <a:pPr>
              <a:buClr>
                <a:srgbClr val="279989"/>
              </a:buClr>
            </a:pPr>
            <a:endParaRPr lang="en-US" sz="1300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DWSD implemented a </a:t>
            </a:r>
            <a:r>
              <a:rPr lang="en-US" sz="1300" b="1" dirty="0" smtClean="0">
                <a:latin typeface="Franklin Gothic Book" panose="020B0503020102020204" pitchFamily="34" charset="0"/>
              </a:rPr>
              <a:t>customer outreach plan </a:t>
            </a:r>
            <a:r>
              <a:rPr lang="en-US" sz="1300" dirty="0" smtClean="0">
                <a:latin typeface="Franklin Gothic Book" panose="020B0503020102020204" pitchFamily="34" charset="0"/>
              </a:rPr>
              <a:t>during the </a:t>
            </a:r>
            <a:r>
              <a:rPr lang="en-US" sz="1300" dirty="0" smtClean="0">
                <a:latin typeface="Franklin Gothic Book" panose="020B0503020102020204" pitchFamily="34" charset="0"/>
              </a:rPr>
              <a:t>water</a:t>
            </a:r>
            <a:r>
              <a:rPr lang="en-US" sz="1300" dirty="0" smtClean="0">
                <a:latin typeface="Franklin Gothic Book" panose="020B0503020102020204" pitchFamily="34" charset="0"/>
              </a:rPr>
              <a:t/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smtClean="0">
                <a:latin typeface="Franklin Gothic Book" panose="020B0503020102020204" pitchFamily="34" charset="0"/>
              </a:rPr>
              <a:t>main replacement </a:t>
            </a:r>
            <a:r>
              <a:rPr lang="en-US" sz="1300" dirty="0" smtClean="0">
                <a:latin typeface="Franklin Gothic Book" panose="020B0503020102020204" pitchFamily="34" charset="0"/>
              </a:rPr>
              <a:t>projects in Summer 2017 that included partial lead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service line replacement; </a:t>
            </a:r>
            <a:r>
              <a:rPr lang="en-US" sz="1300" dirty="0" smtClean="0">
                <a:latin typeface="Franklin Gothic Book" panose="020B0503020102020204" pitchFamily="34" charset="0"/>
              </a:rPr>
              <a:t>However </a:t>
            </a:r>
            <a:r>
              <a:rPr lang="en-US" sz="1300" dirty="0" smtClean="0">
                <a:latin typeface="Franklin Gothic Book" panose="020B0503020102020204" pitchFamily="34" charset="0"/>
              </a:rPr>
              <a:t>the approach to use neighborhood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association meetings to inform the residents was not the most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effective because it reached an audience that was largely not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impacted by the </a:t>
            </a:r>
            <a:r>
              <a:rPr lang="en-US" sz="1300" dirty="0" smtClean="0">
                <a:latin typeface="Franklin Gothic Book" panose="020B0503020102020204" pitchFamily="34" charset="0"/>
              </a:rPr>
              <a:t>project.</a:t>
            </a:r>
          </a:p>
          <a:p>
            <a:pPr marL="742950" lvl="1" indent="-285750">
              <a:buClr>
                <a:srgbClr val="279989"/>
              </a:buClr>
              <a:buFont typeface="Courier New" panose="02070309020205020404" pitchFamily="49" charset="0"/>
              <a:buChar char="o"/>
            </a:pPr>
            <a:r>
              <a:rPr lang="en-US" sz="1300" dirty="0">
                <a:latin typeface="Franklin Gothic Book" panose="020B0503020102020204" pitchFamily="34" charset="0"/>
              </a:rPr>
              <a:t>I</a:t>
            </a:r>
            <a:r>
              <a:rPr lang="en-US" sz="1300" dirty="0" smtClean="0">
                <a:latin typeface="Franklin Gothic Book" panose="020B0503020102020204" pitchFamily="34" charset="0"/>
              </a:rPr>
              <a:t>n </a:t>
            </a:r>
            <a:r>
              <a:rPr lang="en-US" sz="1300" dirty="0" smtClean="0">
                <a:latin typeface="Franklin Gothic Book" panose="020B0503020102020204" pitchFamily="34" charset="0"/>
              </a:rPr>
              <a:t>2018 the plan </a:t>
            </a:r>
            <a:r>
              <a:rPr lang="en-US" sz="1300" dirty="0" smtClean="0">
                <a:latin typeface="Franklin Gothic Book" panose="020B0503020102020204" pitchFamily="34" charset="0"/>
              </a:rPr>
              <a:t>will be</a:t>
            </a:r>
            <a:r>
              <a:rPr lang="en-US" sz="1300" dirty="0" smtClean="0">
                <a:latin typeface="Franklin Gothic Book" panose="020B0503020102020204" pitchFamily="34" charset="0"/>
              </a:rPr>
              <a:t> </a:t>
            </a:r>
            <a:r>
              <a:rPr lang="en-US" sz="1300" dirty="0" smtClean="0">
                <a:latin typeface="Franklin Gothic Book" panose="020B0503020102020204" pitchFamily="34" charset="0"/>
              </a:rPr>
              <a:t>revised </a:t>
            </a:r>
            <a:r>
              <a:rPr lang="en-US" sz="1300" dirty="0" smtClean="0">
                <a:latin typeface="Franklin Gothic Book" panose="020B0503020102020204" pitchFamily="34" charset="0"/>
              </a:rPr>
              <a:t>to focus on direct customer contact through door-to-door and block club meetings </a:t>
            </a:r>
            <a:r>
              <a:rPr lang="en-US" sz="1300" dirty="0" smtClean="0">
                <a:latin typeface="Franklin Gothic Book" panose="020B0503020102020204" pitchFamily="34" charset="0"/>
              </a:rPr>
              <a:t>which </a:t>
            </a:r>
            <a:r>
              <a:rPr lang="en-US" sz="1300" dirty="0" smtClean="0">
                <a:latin typeface="Franklin Gothic Book" panose="020B0503020102020204" pitchFamily="34" charset="0"/>
              </a:rPr>
              <a:t>target </a:t>
            </a:r>
            <a:r>
              <a:rPr lang="en-US" sz="1300" dirty="0" smtClean="0">
                <a:latin typeface="Franklin Gothic Book" panose="020B0503020102020204" pitchFamily="34" charset="0"/>
              </a:rPr>
              <a:t>the </a:t>
            </a:r>
            <a:r>
              <a:rPr lang="en-US" sz="1300" dirty="0" smtClean="0">
                <a:latin typeface="Franklin Gothic Book" panose="020B0503020102020204" pitchFamily="34" charset="0"/>
              </a:rPr>
              <a:t>impacted residents</a:t>
            </a:r>
            <a:r>
              <a:rPr lang="en-US" sz="1300" dirty="0" smtClean="0">
                <a:latin typeface="Franklin Gothic Book" panose="020B0503020102020204" pitchFamily="34" charset="0"/>
              </a:rPr>
              <a:t>.</a:t>
            </a:r>
          </a:p>
          <a:p>
            <a:pPr marL="742950" lvl="1" indent="-285750">
              <a:buClr>
                <a:srgbClr val="279989"/>
              </a:buClr>
              <a:buFont typeface="Courier New" panose="02070309020205020404" pitchFamily="49" charset="0"/>
              <a:buChar char="o"/>
            </a:pPr>
            <a:r>
              <a:rPr lang="en-US" sz="1300" dirty="0" smtClean="0">
                <a:latin typeface="Franklin Gothic Book" panose="020B0503020102020204" pitchFamily="34" charset="0"/>
              </a:rPr>
              <a:t>Legal, technical and </a:t>
            </a:r>
            <a:r>
              <a:rPr lang="en-US" sz="1300" dirty="0" smtClean="0">
                <a:latin typeface="Franklin Gothic Book" panose="020B0503020102020204" pitchFamily="34" charset="0"/>
              </a:rPr>
              <a:t>policy aspects need </a:t>
            </a:r>
            <a:r>
              <a:rPr lang="en-US" sz="1300" dirty="0" smtClean="0">
                <a:latin typeface="Franklin Gothic Book" panose="020B0503020102020204" pitchFamily="34" charset="0"/>
              </a:rPr>
              <a:t>to be finalized and in place in 2018, including </a:t>
            </a:r>
            <a:r>
              <a:rPr lang="en-US" sz="1300" dirty="0" smtClean="0">
                <a:latin typeface="Franklin Gothic Book" panose="020B0503020102020204" pitchFamily="34" charset="0"/>
              </a:rPr>
              <a:t>final word on what </a:t>
            </a:r>
            <a:r>
              <a:rPr lang="en-US" sz="1300" dirty="0" smtClean="0">
                <a:latin typeface="Franklin Gothic Book" panose="020B0503020102020204" pitchFamily="34" charset="0"/>
              </a:rPr>
              <a:t>the </a:t>
            </a:r>
            <a:r>
              <a:rPr lang="en-US" sz="1300" dirty="0" smtClean="0">
                <a:latin typeface="Franklin Gothic Book" panose="020B0503020102020204" pitchFamily="34" charset="0"/>
              </a:rPr>
              <a:t>MDEQ plans to implement </a:t>
            </a:r>
            <a:r>
              <a:rPr lang="en-US" sz="1300" dirty="0" smtClean="0">
                <a:latin typeface="Franklin Gothic Book" panose="020B0503020102020204" pitchFamily="34" charset="0"/>
              </a:rPr>
              <a:t>for the </a:t>
            </a:r>
            <a:r>
              <a:rPr lang="en-US" sz="1300" dirty="0" smtClean="0">
                <a:latin typeface="Franklin Gothic Book" panose="020B0503020102020204" pitchFamily="34" charset="0"/>
              </a:rPr>
              <a:t>Lead &amp; Copper Rule changes.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" t="398"/>
          <a:stretch/>
        </p:blipFill>
        <p:spPr>
          <a:xfrm>
            <a:off x="5351947" y="1930600"/>
            <a:ext cx="3597765" cy="2743200"/>
          </a:xfrm>
          <a:prstGeom prst="rect">
            <a:avLst/>
          </a:prstGeom>
          <a:ln>
            <a:solidFill>
              <a:srgbClr val="003B49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77158" y="6214702"/>
            <a:ext cx="4520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Franklin Gothic Book" panose="020B0503020102020204" pitchFamily="34" charset="0"/>
              </a:rPr>
              <a:t>*This list does not include </a:t>
            </a:r>
            <a:r>
              <a:rPr lang="en-US" sz="1100" u="sng" dirty="0" smtClean="0">
                <a:latin typeface="Franklin Gothic Book" panose="020B0503020102020204" pitchFamily="34" charset="0"/>
              </a:rPr>
              <a:t>all</a:t>
            </a:r>
            <a:r>
              <a:rPr lang="en-US" sz="1100" dirty="0" smtClean="0">
                <a:latin typeface="Franklin Gothic Book" panose="020B0503020102020204" pitchFamily="34" charset="0"/>
              </a:rPr>
              <a:t> </a:t>
            </a:r>
            <a:r>
              <a:rPr lang="en-US" sz="1100" dirty="0" smtClean="0">
                <a:latin typeface="Franklin Gothic Book" panose="020B0503020102020204" pitchFamily="34" charset="0"/>
              </a:rPr>
              <a:t>lessons learned during </a:t>
            </a:r>
            <a:r>
              <a:rPr lang="en-US" sz="1100" dirty="0" smtClean="0">
                <a:latin typeface="Franklin Gothic Book" panose="020B0503020102020204" pitchFamily="34" charset="0"/>
              </a:rPr>
              <a:t>calendar year 2017.</a:t>
            </a:r>
            <a:endParaRPr lang="en-US" sz="11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1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04" y="6476312"/>
            <a:ext cx="22926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B7CDC2"/>
                </a:solidFill>
                <a:latin typeface="Arial Narrow" panose="020B0606020202030204" pitchFamily="34" charset="0"/>
              </a:rPr>
              <a:t>DWSD Director’s Report: December 20, 2017</a:t>
            </a:r>
            <a:endParaRPr lang="en-US" sz="1000" dirty="0">
              <a:solidFill>
                <a:srgbClr val="B7CDC2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18938"/>
            <a:ext cx="914399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0"/>
                <a:solidFill>
                  <a:srgbClr val="27999D"/>
                </a:solidFill>
                <a:effectLst/>
                <a:latin typeface="Franklin Gothic Demi Cond" panose="020B0706030402020204" pitchFamily="34" charset="0"/>
              </a:rPr>
              <a:t>Calendar Year-End Director‘s Report: </a:t>
            </a:r>
            <a:r>
              <a:rPr lang="en-US" sz="3200" dirty="0" smtClean="0">
                <a:ln w="0"/>
                <a:solidFill>
                  <a:srgbClr val="27999D"/>
                </a:solidFill>
                <a:effectLst/>
                <a:latin typeface="Franklin Gothic Demi Cond" panose="020B0706030402020204" pitchFamily="34" charset="0"/>
              </a:rPr>
              <a:t>2017</a:t>
            </a:r>
            <a:endParaRPr lang="en-US" sz="3200" dirty="0" smtClean="0">
              <a:ln w="0"/>
              <a:solidFill>
                <a:srgbClr val="27999D"/>
              </a:solidFill>
              <a:effectLst/>
              <a:latin typeface="Franklin Gothic Demi Cond" panose="020B0706030402020204" pitchFamily="34" charset="0"/>
            </a:endParaRPr>
          </a:p>
          <a:p>
            <a:r>
              <a:rPr lang="en-US" sz="2500" dirty="0" smtClean="0">
                <a:ln w="0"/>
                <a:solidFill>
                  <a:srgbClr val="27999D"/>
                </a:solidFill>
                <a:latin typeface="Franklin Gothic Demi Cond" panose="020B0706030402020204" pitchFamily="34" charset="0"/>
              </a:rPr>
              <a:t>Looking Ahead at </a:t>
            </a:r>
            <a:r>
              <a:rPr lang="en-US" sz="2500" dirty="0" smtClean="0">
                <a:ln w="0"/>
                <a:solidFill>
                  <a:srgbClr val="27999D"/>
                </a:solidFill>
                <a:latin typeface="Franklin Gothic Demi Cond" panose="020B0706030402020204" pitchFamily="34" charset="0"/>
              </a:rPr>
              <a:t>DWSD*</a:t>
            </a:r>
            <a:endParaRPr lang="en-US" sz="2500" dirty="0">
              <a:ln w="0"/>
              <a:solidFill>
                <a:srgbClr val="27999D"/>
              </a:solidFill>
              <a:effectLst/>
              <a:latin typeface="Franklin Gothic Demi Cond" panose="020B07060304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50813" y="6476312"/>
            <a:ext cx="242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B7CDC2"/>
                </a:solidFill>
                <a:latin typeface="Arial Narrow" panose="020B0606020202030204" pitchFamily="34" charset="0"/>
              </a:rPr>
              <a:t>5</a:t>
            </a:r>
            <a:endParaRPr lang="en-US" sz="1000" dirty="0">
              <a:solidFill>
                <a:srgbClr val="B7CDC2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1330779"/>
            <a:ext cx="825649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DWSD will build upon the past few months of </a:t>
            </a:r>
            <a:r>
              <a:rPr lang="en-US" sz="1300" b="1" dirty="0" smtClean="0">
                <a:latin typeface="Franklin Gothic Book" panose="020B0503020102020204" pitchFamily="34" charset="0"/>
              </a:rPr>
              <a:t>good news stories to rebrand </a:t>
            </a:r>
            <a:r>
              <a:rPr lang="en-US" sz="1300" dirty="0" smtClean="0">
                <a:latin typeface="Franklin Gothic Book" panose="020B0503020102020204" pitchFamily="34" charset="0"/>
              </a:rPr>
              <a:t>the organization with a message of responsiveness and compassion, along with environmental integrity in delivering services to Detroiters, with the engagement of a public relations firm.</a:t>
            </a:r>
          </a:p>
          <a:p>
            <a:pPr>
              <a:buClr>
                <a:srgbClr val="279989"/>
              </a:buClr>
            </a:pPr>
            <a:endParaRPr lang="en-US" sz="400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>
                <a:latin typeface="Franklin Gothic Book" panose="020B0503020102020204" pitchFamily="34" charset="0"/>
              </a:rPr>
              <a:t>I</a:t>
            </a:r>
            <a:r>
              <a:rPr lang="en-US" sz="1300" dirty="0" smtClean="0">
                <a:latin typeface="Franklin Gothic Book" panose="020B0503020102020204" pitchFamily="34" charset="0"/>
              </a:rPr>
              <a:t>n April 2018, DWSD will offer WRAP enrolled households </a:t>
            </a:r>
            <a:r>
              <a:rPr lang="en-US" sz="1300" dirty="0" smtClean="0">
                <a:latin typeface="Franklin Gothic Book" panose="020B0503020102020204" pitchFamily="34" charset="0"/>
              </a:rPr>
              <a:t>which</a:t>
            </a:r>
            <a:r>
              <a:rPr lang="en-US" sz="1300" dirty="0" smtClean="0">
                <a:latin typeface="Franklin Gothic Book" panose="020B0503020102020204" pitchFamily="34" charset="0"/>
              </a:rPr>
              <a:t> </a:t>
            </a:r>
            <a:r>
              <a:rPr lang="en-US" sz="1300" dirty="0" smtClean="0">
                <a:latin typeface="Franklin Gothic Book" panose="020B0503020102020204" pitchFamily="34" charset="0"/>
              </a:rPr>
              <a:t>have been in the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program for two years an </a:t>
            </a:r>
            <a:r>
              <a:rPr lang="en-US" sz="1300" b="1" dirty="0" smtClean="0">
                <a:latin typeface="Franklin Gothic Book" panose="020B0503020102020204" pitchFamily="34" charset="0"/>
              </a:rPr>
              <a:t>extension of the $25 monthly bill credit </a:t>
            </a:r>
            <a:r>
              <a:rPr lang="en-US" sz="1300" dirty="0" smtClean="0">
                <a:latin typeface="Franklin Gothic Book" panose="020B0503020102020204" pitchFamily="34" charset="0"/>
              </a:rPr>
              <a:t>if the resident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continues to meet the income guidelines.</a:t>
            </a:r>
          </a:p>
          <a:p>
            <a:pPr>
              <a:buClr>
                <a:srgbClr val="279989"/>
              </a:buClr>
            </a:pPr>
            <a:endParaRPr lang="en-US" sz="400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Beginning January 15, 2018, DWSD will roll-out the </a:t>
            </a:r>
            <a:r>
              <a:rPr lang="en-US" sz="1300" b="1" dirty="0" smtClean="0">
                <a:latin typeface="Franklin Gothic Book" panose="020B0503020102020204" pitchFamily="34" charset="0"/>
              </a:rPr>
              <a:t>CAP 4.0 Toilet Upgrade pilot</a:t>
            </a:r>
            <a:r>
              <a:rPr lang="en-US" sz="1300" dirty="0" smtClean="0">
                <a:latin typeface="Franklin Gothic Book" panose="020B0503020102020204" pitchFamily="34" charset="0"/>
              </a:rPr>
              <a:t/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to replace 3.5 gallon or more toilets in 500 homes </a:t>
            </a:r>
            <a:r>
              <a:rPr lang="en-US" sz="1300" dirty="0" smtClean="0">
                <a:latin typeface="Franklin Gothic Book" panose="020B0503020102020204" pitchFamily="34" charset="0"/>
              </a:rPr>
              <a:t>with new 1.3 </a:t>
            </a:r>
            <a:r>
              <a:rPr lang="en-US" sz="1300" dirty="0" smtClean="0">
                <a:latin typeface="Franklin Gothic Book" panose="020B0503020102020204" pitchFamily="34" charset="0"/>
              </a:rPr>
              <a:t>gallon toilets </a:t>
            </a:r>
            <a:r>
              <a:rPr lang="en-US" sz="1300" dirty="0" smtClean="0">
                <a:latin typeface="Franklin Gothic Book" panose="020B0503020102020204" pitchFamily="34" charset="0"/>
              </a:rPr>
              <a:t>to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help</a:t>
            </a:r>
            <a:r>
              <a:rPr lang="en-US" sz="1300" dirty="0">
                <a:latin typeface="Franklin Gothic Book" panose="020B0503020102020204" pitchFamily="34" charset="0"/>
              </a:rPr>
              <a:t> </a:t>
            </a:r>
            <a:r>
              <a:rPr lang="en-US" sz="1300" dirty="0" smtClean="0">
                <a:latin typeface="Franklin Gothic Book" panose="020B0503020102020204" pitchFamily="34" charset="0"/>
              </a:rPr>
              <a:t>reduce </a:t>
            </a:r>
            <a:r>
              <a:rPr lang="en-US" sz="1300" dirty="0" smtClean="0">
                <a:latin typeface="Franklin Gothic Book" panose="020B0503020102020204" pitchFamily="34" charset="0"/>
              </a:rPr>
              <a:t>their water </a:t>
            </a:r>
            <a:r>
              <a:rPr lang="en-US" sz="1300" dirty="0" smtClean="0">
                <a:latin typeface="Franklin Gothic Book" panose="020B0503020102020204" pitchFamily="34" charset="0"/>
              </a:rPr>
              <a:t>bills as an affordability tool.</a:t>
            </a:r>
            <a:endParaRPr lang="en-US" sz="1300" dirty="0" smtClean="0">
              <a:latin typeface="Franklin Gothic Book" panose="020B0503020102020204" pitchFamily="34" charset="0"/>
            </a:endParaRPr>
          </a:p>
          <a:p>
            <a:pPr marL="742950" lvl="1" indent="-285750">
              <a:buClr>
                <a:srgbClr val="279989"/>
              </a:buClr>
              <a:buFont typeface="Courier New" panose="02070309020205020404" pitchFamily="49" charset="0"/>
              <a:buChar char="o"/>
            </a:pPr>
            <a:r>
              <a:rPr lang="en-US" sz="1200" dirty="0" smtClean="0">
                <a:latin typeface="Franklin Gothic Book" panose="020B0503020102020204" pitchFamily="34" charset="0"/>
              </a:rPr>
              <a:t>Participants </a:t>
            </a:r>
            <a:r>
              <a:rPr lang="en-US" sz="1200" dirty="0" smtClean="0">
                <a:latin typeface="Franklin Gothic Book" panose="020B0503020102020204" pitchFamily="34" charset="0"/>
              </a:rPr>
              <a:t>for the pilot include WRAP enrolled households</a:t>
            </a:r>
            <a:r>
              <a:rPr lang="en-US" sz="1200" dirty="0" smtClean="0">
                <a:latin typeface="Franklin Gothic Book" panose="020B0503020102020204" pitchFamily="34" charset="0"/>
              </a:rPr>
              <a:t>, weatherization</a:t>
            </a:r>
            <a:br>
              <a:rPr lang="en-US" sz="1200" dirty="0" smtClean="0">
                <a:latin typeface="Franklin Gothic Book" panose="020B0503020102020204" pitchFamily="34" charset="0"/>
              </a:rPr>
            </a:br>
            <a:r>
              <a:rPr lang="en-US" sz="1200" dirty="0" smtClean="0">
                <a:latin typeface="Franklin Gothic Book" panose="020B0503020102020204" pitchFamily="34" charset="0"/>
              </a:rPr>
              <a:t>program </a:t>
            </a:r>
            <a:r>
              <a:rPr lang="en-US" sz="1200" dirty="0" smtClean="0">
                <a:latin typeface="Franklin Gothic Book" panose="020B0503020102020204" pitchFamily="34" charset="0"/>
              </a:rPr>
              <a:t>households and 100 homes in the </a:t>
            </a:r>
            <a:r>
              <a:rPr lang="en-US" sz="1200" dirty="0" smtClean="0">
                <a:latin typeface="Franklin Gothic Book" panose="020B0503020102020204" pitchFamily="34" charset="0"/>
              </a:rPr>
              <a:t>Jefferson Chalmers </a:t>
            </a:r>
            <a:r>
              <a:rPr lang="en-US" sz="1200" dirty="0" smtClean="0">
                <a:latin typeface="Franklin Gothic Book" panose="020B0503020102020204" pitchFamily="34" charset="0"/>
              </a:rPr>
              <a:t>neighborhood.</a:t>
            </a:r>
          </a:p>
          <a:p>
            <a:pPr marL="742950" lvl="1" indent="-285750">
              <a:buClr>
                <a:srgbClr val="279989"/>
              </a:buClr>
              <a:buFont typeface="Courier New" panose="02070309020205020404" pitchFamily="49" charset="0"/>
              <a:buChar char="o"/>
            </a:pPr>
            <a:r>
              <a:rPr lang="en-US" sz="1200" dirty="0" smtClean="0">
                <a:latin typeface="Franklin Gothic Book" panose="020B0503020102020204" pitchFamily="34" charset="0"/>
              </a:rPr>
              <a:t>A citywide roll-out of the program is expected after the data from the pilot is</a:t>
            </a:r>
            <a:br>
              <a:rPr lang="en-US" sz="1200" dirty="0" smtClean="0">
                <a:latin typeface="Franklin Gothic Book" panose="020B0503020102020204" pitchFamily="34" charset="0"/>
              </a:rPr>
            </a:br>
            <a:r>
              <a:rPr lang="en-US" sz="1200" dirty="0" smtClean="0">
                <a:latin typeface="Franklin Gothic Book" panose="020B0503020102020204" pitchFamily="34" charset="0"/>
              </a:rPr>
              <a:t>evaluated; </a:t>
            </a:r>
            <a:r>
              <a:rPr lang="en-US" sz="1200" dirty="0" smtClean="0">
                <a:latin typeface="Franklin Gothic Book" panose="020B0503020102020204" pitchFamily="34" charset="0"/>
              </a:rPr>
              <a:t>There </a:t>
            </a:r>
            <a:r>
              <a:rPr lang="en-US" sz="1200" dirty="0" smtClean="0">
                <a:latin typeface="Franklin Gothic Book" panose="020B0503020102020204" pitchFamily="34" charset="0"/>
              </a:rPr>
              <a:t>will be no income restrictions to receive the toilet upgrade.</a:t>
            </a:r>
          </a:p>
          <a:p>
            <a:pPr>
              <a:buClr>
                <a:srgbClr val="279989"/>
              </a:buClr>
            </a:pPr>
            <a:endParaRPr lang="en-US" sz="400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The </a:t>
            </a:r>
            <a:r>
              <a:rPr lang="en-US" sz="1300" b="1" dirty="0" smtClean="0">
                <a:latin typeface="Franklin Gothic Book" panose="020B0503020102020204" pitchFamily="34" charset="0"/>
              </a:rPr>
              <a:t>Capital Improvement Program </a:t>
            </a:r>
            <a:r>
              <a:rPr lang="en-US" sz="1300" dirty="0" smtClean="0">
                <a:latin typeface="Franklin Gothic Book" panose="020B0503020102020204" pitchFamily="34" charset="0"/>
              </a:rPr>
              <a:t>is expected to begin construction work based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on the engineering analysis.</a:t>
            </a:r>
          </a:p>
          <a:p>
            <a:pPr>
              <a:buClr>
                <a:srgbClr val="279989"/>
              </a:buClr>
            </a:pPr>
            <a:endParaRPr lang="en-US" sz="400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A </a:t>
            </a:r>
            <a:r>
              <a:rPr lang="en-US" sz="1300" b="1" dirty="0" smtClean="0">
                <a:latin typeface="Franklin Gothic Book" panose="020B0503020102020204" pitchFamily="34" charset="0"/>
              </a:rPr>
              <a:t>pilot program for full lead service line replacement </a:t>
            </a:r>
            <a:r>
              <a:rPr lang="en-US" sz="1300" dirty="0" smtClean="0">
                <a:latin typeface="Franklin Gothic Book" panose="020B0503020102020204" pitchFamily="34" charset="0"/>
              </a:rPr>
              <a:t>will begin in January 2018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that is part of the scheduled water main replacement project.</a:t>
            </a:r>
          </a:p>
          <a:p>
            <a:pPr marL="742950" lvl="1" indent="-285750">
              <a:buClr>
                <a:srgbClr val="279989"/>
              </a:buClr>
              <a:buFont typeface="Courier New" panose="02070309020205020404" pitchFamily="49" charset="0"/>
              <a:buChar char="o"/>
            </a:pPr>
            <a:r>
              <a:rPr lang="en-US" sz="1300" dirty="0" smtClean="0">
                <a:latin typeface="Franklin Gothic Book" panose="020B0503020102020204" pitchFamily="34" charset="0"/>
              </a:rPr>
              <a:t>Includes a 8-10 week customer outreach initiative for each project site.</a:t>
            </a:r>
          </a:p>
          <a:p>
            <a:pPr>
              <a:buClr>
                <a:srgbClr val="279989"/>
              </a:buClr>
            </a:pPr>
            <a:endParaRPr lang="en-US" sz="400" dirty="0" smtClean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r>
              <a:rPr lang="en-US" sz="1300" dirty="0" smtClean="0">
                <a:latin typeface="Franklin Gothic Book" panose="020B0503020102020204" pitchFamily="34" charset="0"/>
              </a:rPr>
              <a:t>Nonprofits will be able to use their resources to communicate to their members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and the public about DWSD programs and services and will receive credit through</a:t>
            </a:r>
            <a:br>
              <a:rPr lang="en-US" sz="1300" dirty="0" smtClean="0">
                <a:latin typeface="Franklin Gothic Book" panose="020B0503020102020204" pitchFamily="34" charset="0"/>
              </a:rPr>
            </a:br>
            <a:r>
              <a:rPr lang="en-US" sz="1300" dirty="0" smtClean="0">
                <a:latin typeface="Franklin Gothic Book" panose="020B0503020102020204" pitchFamily="34" charset="0"/>
              </a:rPr>
              <a:t>the </a:t>
            </a:r>
            <a:r>
              <a:rPr lang="en-US" sz="1300" b="1" dirty="0" smtClean="0">
                <a:latin typeface="Franklin Gothic Book" panose="020B0503020102020204" pitchFamily="34" charset="0"/>
              </a:rPr>
              <a:t>Community Outreach and Service Credits Program</a:t>
            </a:r>
            <a:r>
              <a:rPr lang="en-US" sz="1300" dirty="0" smtClean="0">
                <a:latin typeface="Franklin Gothic Book" panose="020B0503020102020204" pitchFamily="34" charset="0"/>
              </a:rPr>
              <a:t>.</a:t>
            </a:r>
          </a:p>
          <a:p>
            <a:pPr marL="285750" indent="-285750">
              <a:buClr>
                <a:srgbClr val="279989"/>
              </a:buClr>
              <a:buFont typeface="Wingdings" panose="05000000000000000000" pitchFamily="2" charset="2"/>
              <a:buChar char="§"/>
            </a:pPr>
            <a:endParaRPr lang="en-US" sz="1300" dirty="0" smtClean="0">
              <a:latin typeface="Franklin Gothic Book" panose="020B0503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093" y="2072589"/>
            <a:ext cx="2743200" cy="3550023"/>
          </a:xfrm>
          <a:prstGeom prst="rect">
            <a:avLst/>
          </a:prstGeom>
          <a:ln>
            <a:solidFill>
              <a:srgbClr val="003B49"/>
            </a:solidFill>
          </a:ln>
        </p:spPr>
      </p:pic>
      <p:sp>
        <p:nvSpPr>
          <p:cNvPr id="3" name="TextBox 2"/>
          <p:cNvSpPr txBox="1"/>
          <p:nvPr/>
        </p:nvSpPr>
        <p:spPr>
          <a:xfrm rot="20008483">
            <a:off x="7235488" y="3493658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</a:rPr>
              <a:t>DRAFT</a:t>
            </a:r>
            <a:endParaRPr lang="en-US" sz="40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158" y="6214702"/>
            <a:ext cx="49391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Franklin Gothic Book" panose="020B0503020102020204" pitchFamily="34" charset="0"/>
              </a:rPr>
              <a:t>*This list does not include </a:t>
            </a:r>
            <a:r>
              <a:rPr lang="en-US" sz="1100" u="sng" dirty="0" smtClean="0">
                <a:latin typeface="Franklin Gothic Book" panose="020B0503020102020204" pitchFamily="34" charset="0"/>
              </a:rPr>
              <a:t>all</a:t>
            </a:r>
            <a:r>
              <a:rPr lang="en-US" sz="1100" dirty="0" smtClean="0">
                <a:latin typeface="Franklin Gothic Book" panose="020B0503020102020204" pitchFamily="34" charset="0"/>
              </a:rPr>
              <a:t> </a:t>
            </a:r>
            <a:r>
              <a:rPr lang="en-US" sz="1100" dirty="0" smtClean="0">
                <a:latin typeface="Franklin Gothic Book" panose="020B0503020102020204" pitchFamily="34" charset="0"/>
              </a:rPr>
              <a:t>upcoming projects during the 2018 calendar year.</a:t>
            </a:r>
            <a:endParaRPr lang="en-US" sz="11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27398</TotalTime>
  <Words>242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Courier New</vt:lpstr>
      <vt:lpstr>Franklin Gothic Book</vt:lpstr>
      <vt:lpstr>Franklin Gothic Demi Cond</vt:lpstr>
      <vt:lpstr>Franklin Gothic Heavy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Detroit Water and Sewerage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Peckinpaugh</dc:creator>
  <cp:lastModifiedBy>Bryan Peckinpaugh</cp:lastModifiedBy>
  <cp:revision>1333</cp:revision>
  <cp:lastPrinted>2017-07-19T19:01:58Z</cp:lastPrinted>
  <dcterms:created xsi:type="dcterms:W3CDTF">2016-04-19T17:03:52Z</dcterms:created>
  <dcterms:modified xsi:type="dcterms:W3CDTF">2017-12-19T22:24:04Z</dcterms:modified>
</cp:coreProperties>
</file>