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46" r:id="rId3"/>
    <p:sldId id="364" r:id="rId4"/>
    <p:sldId id="347" r:id="rId5"/>
    <p:sldId id="357" r:id="rId6"/>
    <p:sldId id="363" r:id="rId7"/>
    <p:sldId id="365" r:id="rId8"/>
    <p:sldId id="367" r:id="rId9"/>
    <p:sldId id="369" r:id="rId10"/>
    <p:sldId id="371" r:id="rId11"/>
    <p:sldId id="378" r:id="rId12"/>
    <p:sldId id="366" r:id="rId13"/>
    <p:sldId id="372" r:id="rId14"/>
    <p:sldId id="373" r:id="rId15"/>
    <p:sldId id="349" r:id="rId16"/>
    <p:sldId id="350" r:id="rId17"/>
    <p:sldId id="351" r:id="rId18"/>
    <p:sldId id="352" r:id="rId19"/>
    <p:sldId id="353" r:id="rId20"/>
    <p:sldId id="354" r:id="rId21"/>
    <p:sldId id="379" r:id="rId22"/>
    <p:sldId id="380" r:id="rId23"/>
    <p:sldId id="381" r:id="rId24"/>
    <p:sldId id="382" r:id="rId25"/>
    <p:sldId id="356" r:id="rId26"/>
    <p:sldId id="355" r:id="rId2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99D"/>
    <a:srgbClr val="162074"/>
    <a:srgbClr val="63B1E8"/>
    <a:srgbClr val="004445"/>
    <a:srgbClr val="003B49"/>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1176" y="12"/>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water\home\rainey\DWSD%20Retail\Metrics\System%20Availability%20CY%202018%20ver%201.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water\home\rainey\DWSD%20Retail\Metrics\System%20Availability%20CY%202018%20ver%201.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899378164729022"/>
                  <c:y val="-0.32025063457838226"/>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Delinquent</c:v>
                </c:pt>
              </c:strCache>
            </c:strRef>
          </c:cat>
          <c:val>
            <c:numRef>
              <c:f>Sheet1!$B$2:$B$3</c:f>
              <c:numCache>
                <c:formatCode>#,##0</c:formatCode>
                <c:ptCount val="2"/>
                <c:pt idx="0">
                  <c:v>260527</c:v>
                </c:pt>
                <c:pt idx="1">
                  <c:v>16213</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August</c:v>
                </c:pt>
              </c:strCache>
            </c:strRef>
          </c:tx>
          <c:spPr>
            <a:solidFill>
              <a:schemeClr val="accent1">
                <a:lumMod val="50000"/>
              </a:schemeClr>
            </a:solidFill>
            <a:ln>
              <a:noFill/>
            </a:ln>
            <a:effectLst/>
          </c:spPr>
          <c:invertIfNegative val="0"/>
          <c:dLbls>
            <c:dLbl>
              <c:idx val="0"/>
              <c:layout>
                <c:manualLayout>
                  <c:x val="-3.819400322405998E-17"/>
                  <c:y val="3.124999999999996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Sheet1!$B$2</c:f>
              <c:numCache>
                <c:formatCode>0%</c:formatCode>
                <c:ptCount val="1"/>
                <c:pt idx="0">
                  <c:v>0.91</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September</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Sheet1!$C$2</c:f>
              <c:numCache>
                <c:formatCode>0%</c:formatCode>
                <c:ptCount val="1"/>
                <c:pt idx="0">
                  <c:v>0.91</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October </c:v>
                </c:pt>
              </c:strCache>
            </c:strRef>
          </c:tx>
          <c:spPr>
            <a:solidFill>
              <a:schemeClr val="accent1">
                <a:lumMod val="60000"/>
                <a:lumOff val="40000"/>
              </a:schemeClr>
            </a:solidFill>
            <a:ln>
              <a:noFill/>
            </a:ln>
            <a:effectLst/>
          </c:spPr>
          <c:invertIfNegative val="0"/>
          <c:dLbls>
            <c:dLbl>
              <c:idx val="0"/>
              <c:layout>
                <c:manualLayout>
                  <c:x val="-2.0833333333333333E-3"/>
                  <c:y val="-1.7903439011278116E-18"/>
                </c:manualLayout>
              </c:layout>
              <c:tx>
                <c:rich>
                  <a:bodyPr/>
                  <a:lstStyle/>
                  <a:p>
                    <a:r>
                      <a:rPr lang="en-US" dirty="0" smtClean="0"/>
                      <a:t>October</a:t>
                    </a:r>
                    <a:endParaRPr lang="en-US" dirty="0" smtClean="0"/>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Sheet1!$D$2</c:f>
              <c:numCache>
                <c:formatCode>0%</c:formatCode>
                <c:ptCount val="1"/>
                <c:pt idx="0">
                  <c:v>0.91</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548344200"/>
        <c:axId val="548343808"/>
      </c:barChart>
      <c:catAx>
        <c:axId val="548344200"/>
        <c:scaling>
          <c:orientation val="minMax"/>
        </c:scaling>
        <c:delete val="1"/>
        <c:axPos val="b"/>
        <c:numFmt formatCode="General" sourceLinked="1"/>
        <c:majorTickMark val="none"/>
        <c:minorTickMark val="none"/>
        <c:tickLblPos val="nextTo"/>
        <c:crossAx val="548343808"/>
        <c:crosses val="autoZero"/>
        <c:auto val="0"/>
        <c:lblAlgn val="ctr"/>
        <c:lblOffset val="100"/>
        <c:noMultiLvlLbl val="0"/>
      </c:catAx>
      <c:valAx>
        <c:axId val="5483438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834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r>
                      <a:rPr lang="en-US" baseline="0" dirty="0" smtClean="0"/>
                      <a:t> </a:t>
                    </a:r>
                    <a:r>
                      <a:rPr lang="en-US" baseline="0" dirty="0" smtClean="0"/>
                      <a:t>229</a:t>
                    </a:r>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layout/>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November</c:v>
                </c:pt>
              </c:strCache>
            </c:strRef>
          </c:cat>
          <c:val>
            <c:numRef>
              <c:f>Sheet1!$B$2:$B$3</c:f>
              <c:numCache>
                <c:formatCode>General</c:formatCode>
                <c:ptCount val="2"/>
                <c:pt idx="0">
                  <c:v>229</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r>
                      <a:rPr lang="en-US" baseline="0" dirty="0" smtClean="0"/>
                      <a:t>316</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layout/>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November</c:v>
                </c:pt>
              </c:strCache>
            </c:strRef>
          </c:cat>
          <c:val>
            <c:numRef>
              <c:f>Sheet1!$C$2:$C$3</c:f>
              <c:numCache>
                <c:formatCode>General</c:formatCode>
                <c:ptCount val="2"/>
                <c:pt idx="0">
                  <c:v>316</c:v>
                </c:pt>
                <c:pt idx="1">
                  <c:v>24</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547408912"/>
        <c:axId val="547410088"/>
      </c:barChart>
      <c:catAx>
        <c:axId val="54740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47410088"/>
        <c:crosses val="autoZero"/>
        <c:auto val="1"/>
        <c:lblAlgn val="ctr"/>
        <c:lblOffset val="100"/>
        <c:noMultiLvlLbl val="0"/>
      </c:catAx>
      <c:valAx>
        <c:axId val="547410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4740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66141732283509E-3"/>
          <c:y val="6.9833415354330713E-2"/>
          <c:w val="0.89999671916010504"/>
          <c:h val="0.82321899606299209"/>
        </c:manualLayout>
      </c:layout>
      <c:barChart>
        <c:barDir val="col"/>
        <c:grouping val="clustered"/>
        <c:varyColors val="0"/>
        <c:ser>
          <c:idx val="0"/>
          <c:order val="0"/>
          <c:tx>
            <c:strRef>
              <c:f>Sheet1!$B$1</c:f>
              <c:strCache>
                <c:ptCount val="1"/>
                <c:pt idx="0">
                  <c:v>Column1</c:v>
                </c:pt>
              </c:strCache>
            </c:strRef>
          </c:tx>
          <c:spPr>
            <a:solidFill>
              <a:srgbClr val="27999D"/>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741-4BCB-A9F6-144BC9C1C1BB}"/>
              </c:ext>
            </c:extLst>
          </c:dPt>
          <c:dPt>
            <c:idx val="1"/>
            <c:invertIfNegative val="0"/>
            <c:bubble3D val="0"/>
            <c:extLst xmlns:c16r2="http://schemas.microsoft.com/office/drawing/2015/06/chart">
              <c:ext xmlns:c16="http://schemas.microsoft.com/office/drawing/2014/chart" uri="{C3380CC4-5D6E-409C-BE32-E72D297353CC}">
                <c16:uniqueId val="{00000003-6741-4BCB-A9F6-144BC9C1C1BB}"/>
              </c:ext>
            </c:extLst>
          </c:dPt>
          <c:dPt>
            <c:idx val="2"/>
            <c:invertIfNegative val="0"/>
            <c:bubble3D val="0"/>
            <c:extLst xmlns:c16r2="http://schemas.microsoft.com/office/drawing/2015/06/chart">
              <c:ext xmlns:c16="http://schemas.microsoft.com/office/drawing/2014/chart" uri="{C3380CC4-5D6E-409C-BE32-E72D297353CC}">
                <c16:uniqueId val="{00000005-6741-4BCB-A9F6-144BC9C1C1BB}"/>
              </c:ext>
            </c:extLst>
          </c:dPt>
          <c:dPt>
            <c:idx val="4"/>
            <c:invertIfNegative val="0"/>
            <c:bubble3D val="0"/>
            <c:extLst xmlns:c16r2="http://schemas.microsoft.com/office/drawing/2015/06/chart">
              <c:ext xmlns:c16="http://schemas.microsoft.com/office/drawing/2014/chart" uri="{C3380CC4-5D6E-409C-BE32-E72D297353CC}">
                <c16:uniqueId val="{00000003-3F14-4432-8414-AFB77AE67345}"/>
              </c:ext>
            </c:extLst>
          </c:dPt>
          <c:dLbls>
            <c:dLbl>
              <c:idx val="4"/>
              <c:layout/>
              <c:tx>
                <c:rich>
                  <a:bodyPr/>
                  <a:lstStyle/>
                  <a:p>
                    <a:fld id="{1AD4C133-7908-407E-9A1C-82A725FDDD83}"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14-4432-8414-AFB77AE67345}"/>
                </c:ext>
                <c:ext xmlns:c15="http://schemas.microsoft.com/office/drawing/2012/chart" uri="{CE6537A1-D6FC-4f65-9D91-7224C49458BB}">
                  <c15:layout/>
                  <c15:dlblFieldTable/>
                  <c15:showDataLabelsRange val="0"/>
                </c:ext>
              </c:extLst>
            </c:dLbl>
            <c:numFmt formatCode="#,##0" sourceLinked="0"/>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Sheet1!$A$2:$A$7</c:f>
              <c:strCache>
                <c:ptCount val="6"/>
                <c:pt idx="0">
                  <c:v>Total Eligible to Retire</c:v>
                </c:pt>
                <c:pt idx="1">
                  <c:v>July</c:v>
                </c:pt>
                <c:pt idx="2">
                  <c:v>August</c:v>
                </c:pt>
                <c:pt idx="3">
                  <c:v>September</c:v>
                </c:pt>
                <c:pt idx="4">
                  <c:v>October</c:v>
                </c:pt>
                <c:pt idx="5">
                  <c:v>November</c:v>
                </c:pt>
              </c:strCache>
            </c:strRef>
          </c:cat>
          <c:val>
            <c:numRef>
              <c:f>Sheet1!$B$2:$B$7</c:f>
              <c:numCache>
                <c:formatCode>General</c:formatCode>
                <c:ptCount val="6"/>
                <c:pt idx="0">
                  <c:v>115</c:v>
                </c:pt>
                <c:pt idx="1">
                  <c:v>3</c:v>
                </c:pt>
                <c:pt idx="2">
                  <c:v>1</c:v>
                </c:pt>
                <c:pt idx="3">
                  <c:v>0</c:v>
                </c:pt>
                <c:pt idx="4">
                  <c:v>0</c:v>
                </c:pt>
                <c:pt idx="5">
                  <c:v>0</c:v>
                </c:pt>
              </c:numCache>
            </c:numRef>
          </c:val>
          <c:extLst xmlns:c16r2="http://schemas.microsoft.com/office/drawing/2015/06/chart">
            <c:ext xmlns:c16="http://schemas.microsoft.com/office/drawing/2014/chart" uri="{C3380CC4-5D6E-409C-BE32-E72D297353CC}">
              <c16:uniqueId val="{0000000C-6741-4BCB-A9F6-144BC9C1C1BB}"/>
            </c:ext>
          </c:extLst>
        </c:ser>
        <c:dLbls>
          <c:dLblPos val="outEnd"/>
          <c:showLegendKey val="0"/>
          <c:showVal val="1"/>
          <c:showCatName val="0"/>
          <c:showSerName val="0"/>
          <c:showPercent val="0"/>
          <c:showBubbleSize val="0"/>
        </c:dLbls>
        <c:gapWidth val="444"/>
        <c:overlap val="-90"/>
        <c:axId val="547410872"/>
        <c:axId val="547411656"/>
      </c:barChart>
      <c:catAx>
        <c:axId val="547410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none" spc="120" normalizeH="0" baseline="0">
                <a:solidFill>
                  <a:schemeClr val="tx1">
                    <a:lumMod val="65000"/>
                    <a:lumOff val="35000"/>
                  </a:schemeClr>
                </a:solidFill>
                <a:latin typeface="Franklin Gothic Book" panose="020B0503020102020204" pitchFamily="34" charset="0"/>
                <a:ea typeface="+mn-ea"/>
                <a:cs typeface="+mn-cs"/>
              </a:defRPr>
            </a:pPr>
            <a:endParaRPr lang="en-US"/>
          </a:p>
        </c:txPr>
        <c:crossAx val="547411656"/>
        <c:crosses val="autoZero"/>
        <c:auto val="0"/>
        <c:lblAlgn val="ctr"/>
        <c:lblOffset val="100"/>
        <c:noMultiLvlLbl val="0"/>
      </c:catAx>
      <c:valAx>
        <c:axId val="547411656"/>
        <c:scaling>
          <c:orientation val="minMax"/>
        </c:scaling>
        <c:delete val="1"/>
        <c:axPos val="l"/>
        <c:numFmt formatCode="General" sourceLinked="1"/>
        <c:majorTickMark val="none"/>
        <c:minorTickMark val="none"/>
        <c:tickLblPos val="nextTo"/>
        <c:crossAx val="547410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17000715819611E-2"/>
          <c:y val="3.8847795959206753E-2"/>
          <c:w val="0.94856885787003897"/>
          <c:h val="0.78697474970324843"/>
        </c:manualLayout>
      </c:layout>
      <c:barChart>
        <c:barDir val="col"/>
        <c:grouping val="clustered"/>
        <c:varyColors val="0"/>
        <c:ser>
          <c:idx val="0"/>
          <c:order val="0"/>
          <c:tx>
            <c:strRef>
              <c:f>Sheet1!$B$1</c:f>
              <c:strCache>
                <c:ptCount val="1"/>
                <c:pt idx="0">
                  <c:v>July</c:v>
                </c:pt>
              </c:strCache>
            </c:strRef>
          </c:tx>
          <c:spPr>
            <a:solidFill>
              <a:srgbClr val="1E3B49"/>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Sheet1!$B$2:$B$5</c:f>
              <c:numCache>
                <c:formatCode>General</c:formatCode>
                <c:ptCount val="4"/>
                <c:pt idx="0">
                  <c:v>0</c:v>
                </c:pt>
                <c:pt idx="1">
                  <c:v>5</c:v>
                </c:pt>
                <c:pt idx="2">
                  <c:v>15</c:v>
                </c:pt>
                <c:pt idx="3">
                  <c:v>50</c:v>
                </c:pt>
              </c:numCache>
            </c:numRef>
          </c:val>
          <c:extLst xmlns:c16r2="http://schemas.microsoft.com/office/drawing/2015/06/chart">
            <c:ext xmlns:c16="http://schemas.microsoft.com/office/drawing/2014/chart" uri="{C3380CC4-5D6E-409C-BE32-E72D297353CC}">
              <c16:uniqueId val="{00000000-5D88-4A78-A9EC-7CCE3EC2BFC7}"/>
            </c:ext>
          </c:extLst>
        </c:ser>
        <c:ser>
          <c:idx val="1"/>
          <c:order val="1"/>
          <c:tx>
            <c:strRef>
              <c:f>Sheet1!$C$1</c:f>
              <c:strCache>
                <c:ptCount val="1"/>
                <c:pt idx="0">
                  <c:v>August</c:v>
                </c:pt>
              </c:strCache>
            </c:strRef>
          </c:tx>
          <c:spPr>
            <a:solidFill>
              <a:srgbClr val="27999D"/>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Sheet1!$C$2:$C$5</c:f>
              <c:numCache>
                <c:formatCode>General</c:formatCode>
                <c:ptCount val="4"/>
                <c:pt idx="0">
                  <c:v>0</c:v>
                </c:pt>
                <c:pt idx="1">
                  <c:v>6</c:v>
                </c:pt>
                <c:pt idx="2">
                  <c:v>14</c:v>
                </c:pt>
                <c:pt idx="3">
                  <c:v>48</c:v>
                </c:pt>
              </c:numCache>
            </c:numRef>
          </c:val>
          <c:extLst xmlns:c16r2="http://schemas.microsoft.com/office/drawing/2015/06/chart">
            <c:ext xmlns:c16="http://schemas.microsoft.com/office/drawing/2014/chart" uri="{C3380CC4-5D6E-409C-BE32-E72D297353CC}">
              <c16:uniqueId val="{00000001-5D88-4A78-A9EC-7CCE3EC2BFC7}"/>
            </c:ext>
          </c:extLst>
        </c:ser>
        <c:ser>
          <c:idx val="2"/>
          <c:order val="2"/>
          <c:tx>
            <c:strRef>
              <c:f>Sheet1!$D$1</c:f>
              <c:strCache>
                <c:ptCount val="1"/>
                <c:pt idx="0">
                  <c:v>September</c:v>
                </c:pt>
              </c:strCache>
            </c:strRef>
          </c:tx>
          <c:spPr>
            <a:solidFill>
              <a:schemeClr val="accent3"/>
            </a:solidFill>
            <a:ln>
              <a:noFill/>
            </a:ln>
            <a:effectLst/>
          </c:spPr>
          <c:invertIfNegative val="0"/>
          <c:dLbls>
            <c:dLbl>
              <c:idx val="3"/>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F46-4EE5-AEEA-4E69CC3EDF9E}"/>
                </c:ext>
                <c:ext xmlns:c15="http://schemas.microsoft.com/office/drawing/2012/chart" uri="{CE6537A1-D6FC-4f65-9D91-7224C49458BB}">
                  <c15:layout/>
                </c:ext>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Sheet1!$D$2:$D$5</c:f>
              <c:numCache>
                <c:formatCode>General</c:formatCode>
                <c:ptCount val="4"/>
                <c:pt idx="0">
                  <c:v>0</c:v>
                </c:pt>
                <c:pt idx="1">
                  <c:v>3</c:v>
                </c:pt>
                <c:pt idx="2">
                  <c:v>16</c:v>
                </c:pt>
                <c:pt idx="3">
                  <c:v>44</c:v>
                </c:pt>
              </c:numCache>
            </c:numRef>
          </c:val>
          <c:extLst xmlns:c16r2="http://schemas.microsoft.com/office/drawing/2015/06/chart">
            <c:ext xmlns:c16="http://schemas.microsoft.com/office/drawing/2014/chart" uri="{C3380CC4-5D6E-409C-BE32-E72D297353CC}">
              <c16:uniqueId val="{00000002-5D88-4A78-A9EC-7CCE3EC2BFC7}"/>
            </c:ext>
          </c:extLst>
        </c:ser>
        <c:ser>
          <c:idx val="3"/>
          <c:order val="3"/>
          <c:tx>
            <c:strRef>
              <c:f>Sheet1!$E$1</c:f>
              <c:strCache>
                <c:ptCount val="1"/>
                <c:pt idx="0">
                  <c:v>October</c:v>
                </c:pt>
              </c:strCache>
            </c:strRef>
          </c:tx>
          <c:spPr>
            <a:solidFill>
              <a:schemeClr val="accent4"/>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Sheet1!$E$2:$E$5</c:f>
              <c:numCache>
                <c:formatCode>General</c:formatCode>
                <c:ptCount val="4"/>
                <c:pt idx="0">
                  <c:v>1</c:v>
                </c:pt>
                <c:pt idx="1">
                  <c:v>3</c:v>
                </c:pt>
                <c:pt idx="2">
                  <c:v>16</c:v>
                </c:pt>
                <c:pt idx="3">
                  <c:v>58</c:v>
                </c:pt>
              </c:numCache>
            </c:numRef>
          </c:val>
          <c:extLst xmlns:c16r2="http://schemas.microsoft.com/office/drawing/2015/06/chart">
            <c:ext xmlns:c16="http://schemas.microsoft.com/office/drawing/2014/chart" uri="{C3380CC4-5D6E-409C-BE32-E72D297353CC}">
              <c16:uniqueId val="{00000000-1F46-4EE5-AEEA-4E69CC3EDF9E}"/>
            </c:ext>
          </c:extLst>
        </c:ser>
        <c:ser>
          <c:idx val="4"/>
          <c:order val="4"/>
          <c:tx>
            <c:strRef>
              <c:f>Sheet1!$F$1</c:f>
              <c:strCache>
                <c:ptCount val="1"/>
                <c:pt idx="0">
                  <c:v>November</c:v>
                </c:pt>
              </c:strCache>
            </c:strRef>
          </c:tx>
          <c:spPr>
            <a:solidFill>
              <a:schemeClr val="accent5"/>
            </a:solidFill>
            <a:ln>
              <a:noFill/>
            </a:ln>
            <a:effectLst/>
          </c:spPr>
          <c:invertIfNegative val="0"/>
          <c:dLbls>
            <c:dLbl>
              <c:idx val="0"/>
              <c:layout/>
              <c:tx>
                <c:rich>
                  <a:bodyPr/>
                  <a:lstStyle/>
                  <a:p>
                    <a:fld id="{52687AD9-DB17-412C-897A-29463A1EE6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B4500E26-BC71-4946-8C86-82B60E6D2B57}"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8CCC3530-17DD-448E-9881-3763E27E85C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B68E79DE-8C15-4127-B7EF-90D64E5938D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Sheet1!$F$2:$F$5</c:f>
              <c:numCache>
                <c:formatCode>General</c:formatCode>
                <c:ptCount val="4"/>
                <c:pt idx="0">
                  <c:v>0</c:v>
                </c:pt>
                <c:pt idx="1">
                  <c:v>5</c:v>
                </c:pt>
                <c:pt idx="2">
                  <c:v>14</c:v>
                </c:pt>
                <c:pt idx="3">
                  <c:v>50</c:v>
                </c:pt>
              </c:numCache>
            </c:numRef>
          </c:val>
        </c:ser>
        <c:dLbls>
          <c:showLegendKey val="0"/>
          <c:showVal val="0"/>
          <c:showCatName val="0"/>
          <c:showSerName val="0"/>
          <c:showPercent val="0"/>
          <c:showBubbleSize val="0"/>
        </c:dLbls>
        <c:gapWidth val="219"/>
        <c:overlap val="-27"/>
        <c:axId val="547412440"/>
        <c:axId val="551523976"/>
      </c:barChart>
      <c:catAx>
        <c:axId val="54741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51523976"/>
        <c:crosses val="autoZero"/>
        <c:auto val="1"/>
        <c:lblAlgn val="ctr"/>
        <c:lblOffset val="100"/>
        <c:noMultiLvlLbl val="0"/>
      </c:catAx>
      <c:valAx>
        <c:axId val="551523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412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FY2018-19</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5.8446359579331211E-2"/>
          <c:y val="1.5031714048186031E-2"/>
          <c:w val="0.87667498372669894"/>
          <c:h val="0.84983151773737986"/>
        </c:manualLayout>
      </c:layout>
      <c:barChart>
        <c:barDir val="bar"/>
        <c:grouping val="clustered"/>
        <c:varyColors val="0"/>
        <c:ser>
          <c:idx val="0"/>
          <c:order val="0"/>
          <c:tx>
            <c:strRef>
              <c:f>Sheet1!$B$1</c:f>
              <c:strCache>
                <c:ptCount val="1"/>
                <c:pt idx="0">
                  <c:v>FY2018-19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xmlns:c16r2="http://schemas.microsoft.com/office/drawing/2015/06/char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9</c:v>
                </c:pt>
              </c:numCache>
            </c:numRef>
          </c:val>
          <c:extLst xmlns:c16r2="http://schemas.microsoft.com/office/drawing/2015/06/char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632375520"/>
        <c:axId val="636277856"/>
      </c:barChart>
      <c:catAx>
        <c:axId val="63237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36277856"/>
        <c:crosses val="autoZero"/>
        <c:auto val="1"/>
        <c:lblAlgn val="ctr"/>
        <c:lblOffset val="100"/>
        <c:noMultiLvlLbl val="0"/>
      </c:catAx>
      <c:valAx>
        <c:axId val="6362778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32375520"/>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3</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2</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9</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540454008"/>
        <c:axId val="540454400"/>
      </c:barChart>
      <c:catAx>
        <c:axId val="540454008"/>
        <c:scaling>
          <c:orientation val="minMax"/>
        </c:scaling>
        <c:delete val="1"/>
        <c:axPos val="b"/>
        <c:numFmt formatCode="General" sourceLinked="1"/>
        <c:majorTickMark val="none"/>
        <c:minorTickMark val="none"/>
        <c:tickLblPos val="nextTo"/>
        <c:crossAx val="540454400"/>
        <c:crosses val="autoZero"/>
        <c:auto val="1"/>
        <c:lblAlgn val="ctr"/>
        <c:lblOffset val="100"/>
        <c:noMultiLvlLbl val="0"/>
      </c:catAx>
      <c:valAx>
        <c:axId val="54045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045400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2'!$E$1:$G$1</c:f>
              <c:strCache>
                <c:ptCount val="3"/>
                <c:pt idx="0">
                  <c:v>September</c:v>
                </c:pt>
                <c:pt idx="1">
                  <c:v>October</c:v>
                </c:pt>
                <c:pt idx="2">
                  <c:v>November</c:v>
                </c:pt>
              </c:strCache>
            </c:strRef>
          </c:cat>
          <c:val>
            <c:numRef>
              <c:f>'Summary 2'!$E$2:$G$2</c:f>
              <c:numCache>
                <c:formatCode>0.00%</c:formatCode>
                <c:ptCount val="3"/>
                <c:pt idx="0">
                  <c:v>0.99583333333333335</c:v>
                </c:pt>
                <c:pt idx="1">
                  <c:v>0.99865591397849462</c:v>
                </c:pt>
                <c:pt idx="2">
                  <c:v>1</c:v>
                </c:pt>
              </c:numCache>
            </c:numRef>
          </c:val>
          <c:extLst xmlns:c16r2="http://schemas.microsoft.com/office/drawing/2015/06/chart">
            <c:ext xmlns:c16="http://schemas.microsoft.com/office/drawing/2014/chart" uri="{C3380CC4-5D6E-409C-BE32-E72D297353CC}">
              <c16:uniqueId val="{00000000-0F0F-4887-8F91-8C8F8D85511C}"/>
            </c:ext>
          </c:extLst>
        </c:ser>
        <c:ser>
          <c:idx val="1"/>
          <c:order val="1"/>
          <c:tx>
            <c:strRef>
              <c:f>'Summary 2'!$A$3</c:f>
              <c:strCache>
                <c:ptCount val="1"/>
                <c:pt idx="0">
                  <c:v>Customer Service Applications</c:v>
                </c:pt>
              </c:strCache>
            </c:strRef>
          </c:tx>
          <c:spPr>
            <a:solidFill>
              <a:schemeClr val="accent2"/>
            </a:solidFill>
            <a:ln>
              <a:noFill/>
            </a:ln>
            <a:effectLst/>
          </c:spPr>
          <c:invertIfNegative val="0"/>
          <c:dLbls>
            <c:dLbl>
              <c:idx val="2"/>
              <c:layout>
                <c:manualLayout>
                  <c:x val="1.9425019425020136E-3"/>
                  <c:y val="-0.2379653638461355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F0F-4887-8F91-8C8F8D85511C}"/>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2'!$E$1:$G$1</c:f>
              <c:strCache>
                <c:ptCount val="3"/>
                <c:pt idx="0">
                  <c:v>September</c:v>
                </c:pt>
                <c:pt idx="1">
                  <c:v>October</c:v>
                </c:pt>
                <c:pt idx="2">
                  <c:v>November</c:v>
                </c:pt>
              </c:strCache>
            </c:strRef>
          </c:cat>
          <c:val>
            <c:numRef>
              <c:f>'Summary 2'!$E$3:$G$3</c:f>
              <c:numCache>
                <c:formatCode>0.00%</c:formatCode>
                <c:ptCount val="3"/>
                <c:pt idx="0">
                  <c:v>0.9916666666666667</c:v>
                </c:pt>
                <c:pt idx="1">
                  <c:v>0.99865591397849462</c:v>
                </c:pt>
                <c:pt idx="2">
                  <c:v>0.95161290322580649</c:v>
                </c:pt>
              </c:numCache>
            </c:numRef>
          </c:val>
          <c:extLst xmlns:c16r2="http://schemas.microsoft.com/office/drawing/2015/06/chart">
            <c:ext xmlns:c16="http://schemas.microsoft.com/office/drawing/2014/chart" uri="{C3380CC4-5D6E-409C-BE32-E72D297353CC}">
              <c16:uniqueId val="{00000002-0F0F-4887-8F91-8C8F8D85511C}"/>
            </c:ext>
          </c:extLst>
        </c:ser>
        <c:ser>
          <c:idx val="2"/>
          <c:order val="2"/>
          <c:tx>
            <c:strRef>
              <c:f>'Summary 2'!$A$4</c:f>
              <c:strCache>
                <c:ptCount val="1"/>
                <c:pt idx="0">
                  <c:v>Financial / Administrative Services Applications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2'!$E$1:$G$1</c:f>
              <c:strCache>
                <c:ptCount val="3"/>
                <c:pt idx="0">
                  <c:v>September</c:v>
                </c:pt>
                <c:pt idx="1">
                  <c:v>October</c:v>
                </c:pt>
                <c:pt idx="2">
                  <c:v>November</c:v>
                </c:pt>
              </c:strCache>
            </c:strRef>
          </c:cat>
          <c:val>
            <c:numRef>
              <c:f>'Summary 2'!$E$4:$G$4</c:f>
              <c:numCache>
                <c:formatCode>0.00%</c:formatCode>
                <c:ptCount val="3"/>
                <c:pt idx="0">
                  <c:v>0.99791666666666667</c:v>
                </c:pt>
                <c:pt idx="1">
                  <c:v>0.99865591397849462</c:v>
                </c:pt>
                <c:pt idx="2">
                  <c:v>1</c:v>
                </c:pt>
              </c:numCache>
            </c:numRef>
          </c:val>
          <c:extLst xmlns:c16r2="http://schemas.microsoft.com/office/drawing/2015/06/chart">
            <c:ext xmlns:c16="http://schemas.microsoft.com/office/drawing/2014/chart" uri="{C3380CC4-5D6E-409C-BE32-E72D297353CC}">
              <c16:uniqueId val="{00000003-0F0F-4887-8F91-8C8F8D85511C}"/>
            </c:ext>
          </c:extLst>
        </c:ser>
        <c:ser>
          <c:idx val="3"/>
          <c:order val="3"/>
          <c:tx>
            <c:strRef>
              <c:f>'Summary 2'!$A$5</c:f>
              <c:strCache>
                <c:ptCount val="1"/>
                <c:pt idx="0">
                  <c:v>Field Services Applications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2'!$E$1:$G$1</c:f>
              <c:strCache>
                <c:ptCount val="3"/>
                <c:pt idx="0">
                  <c:v>September</c:v>
                </c:pt>
                <c:pt idx="1">
                  <c:v>October</c:v>
                </c:pt>
                <c:pt idx="2">
                  <c:v>November</c:v>
                </c:pt>
              </c:strCache>
            </c:strRef>
          </c:cat>
          <c:val>
            <c:numRef>
              <c:f>'Summary 2'!$E$5:$G$5</c:f>
              <c:numCache>
                <c:formatCode>0.00%</c:formatCode>
                <c:ptCount val="3"/>
                <c:pt idx="0">
                  <c:v>0.99791666666666667</c:v>
                </c:pt>
                <c:pt idx="1">
                  <c:v>0.98521505376344087</c:v>
                </c:pt>
                <c:pt idx="2">
                  <c:v>0.98521505376344087</c:v>
                </c:pt>
              </c:numCache>
            </c:numRef>
          </c:val>
          <c:extLst xmlns:c16r2="http://schemas.microsoft.com/office/drawing/2015/06/chart">
            <c:ext xmlns:c16="http://schemas.microsoft.com/office/drawing/2014/chart" uri="{C3380CC4-5D6E-409C-BE32-E72D297353CC}">
              <c16:uniqueId val="{00000004-0F0F-4887-8F91-8C8F8D85511C}"/>
            </c:ext>
          </c:extLst>
        </c:ser>
        <c:dLbls>
          <c:showLegendKey val="0"/>
          <c:showVal val="0"/>
          <c:showCatName val="0"/>
          <c:showSerName val="0"/>
          <c:showPercent val="0"/>
          <c:showBubbleSize val="0"/>
        </c:dLbls>
        <c:gapWidth val="219"/>
        <c:overlap val="-27"/>
        <c:axId val="206061848"/>
        <c:axId val="206061456"/>
      </c:barChart>
      <c:catAx>
        <c:axId val="20606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6061456"/>
        <c:crosses val="autoZero"/>
        <c:auto val="1"/>
        <c:lblAlgn val="ctr"/>
        <c:lblOffset val="100"/>
        <c:noMultiLvlLbl val="0"/>
      </c:catAx>
      <c:valAx>
        <c:axId val="206061456"/>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6061848"/>
        <c:crosses val="autoZero"/>
        <c:crossBetween val="between"/>
        <c:majorUnit val="1.0000000000000002E-2"/>
      </c:valAx>
      <c:spPr>
        <a:noFill/>
        <a:ln>
          <a:noFill/>
        </a:ln>
        <a:effectLst/>
      </c:spPr>
    </c:plotArea>
    <c:legend>
      <c:legendPos val="tr"/>
      <c:layout>
        <c:manualLayout>
          <c:xMode val="edge"/>
          <c:yMode val="edge"/>
          <c:x val="0.74883112037465915"/>
          <c:y val="3.5460992907801421E-2"/>
          <c:w val="0.23891397766455669"/>
          <c:h val="0.3280169766013291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dirty="0">
                <a:latin typeface="Franklin Gothic Book" panose="020B0503020102020204" pitchFamily="34" charset="0"/>
              </a:rPr>
              <a:t>Customer Service Application Availability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'Summary 2'!$M$2</c:f>
              <c:strCache>
                <c:ptCount val="1"/>
                <c:pt idx="0">
                  <c:v>September</c:v>
                </c:pt>
              </c:strCache>
            </c:strRef>
          </c:tx>
          <c:spPr>
            <a:solidFill>
              <a:schemeClr val="accent1"/>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2'!$M$3:$M$9</c:f>
              <c:numCache>
                <c:formatCode>0.00%</c:formatCode>
                <c:ptCount val="7"/>
                <c:pt idx="0">
                  <c:v>0.9916666666666667</c:v>
                </c:pt>
                <c:pt idx="1">
                  <c:v>0.9916666666666667</c:v>
                </c:pt>
                <c:pt idx="2">
                  <c:v>0.9916666666666667</c:v>
                </c:pt>
                <c:pt idx="3">
                  <c:v>0.9916666666666667</c:v>
                </c:pt>
                <c:pt idx="4">
                  <c:v>0.9916666666666667</c:v>
                </c:pt>
                <c:pt idx="5">
                  <c:v>0.9916666666666667</c:v>
                </c:pt>
                <c:pt idx="6">
                  <c:v>0.9916666666666667</c:v>
                </c:pt>
              </c:numCache>
            </c:numRef>
          </c:val>
          <c:extLst xmlns:c16r2="http://schemas.microsoft.com/office/drawing/2015/06/chart">
            <c:ext xmlns:c16="http://schemas.microsoft.com/office/drawing/2014/chart" uri="{C3380CC4-5D6E-409C-BE32-E72D297353CC}">
              <c16:uniqueId val="{00000000-A52E-48BD-8E0E-239116ADDD8D}"/>
            </c:ext>
          </c:extLst>
        </c:ser>
        <c:ser>
          <c:idx val="1"/>
          <c:order val="1"/>
          <c:tx>
            <c:strRef>
              <c:f>'Summary 2'!$N$2</c:f>
              <c:strCache>
                <c:ptCount val="1"/>
                <c:pt idx="0">
                  <c:v>October</c:v>
                </c:pt>
              </c:strCache>
            </c:strRef>
          </c:tx>
          <c:spPr>
            <a:solidFill>
              <a:schemeClr val="accent2"/>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2'!$N$3:$N$9</c:f>
              <c:numCache>
                <c:formatCode>0.00%</c:formatCode>
                <c:ptCount val="7"/>
                <c:pt idx="0">
                  <c:v>0.99865591397849462</c:v>
                </c:pt>
                <c:pt idx="1">
                  <c:v>0.99865591397849462</c:v>
                </c:pt>
                <c:pt idx="2">
                  <c:v>0.99865591397849462</c:v>
                </c:pt>
                <c:pt idx="3">
                  <c:v>0.99865591397849462</c:v>
                </c:pt>
                <c:pt idx="4">
                  <c:v>0.99865591397849462</c:v>
                </c:pt>
                <c:pt idx="5">
                  <c:v>0.99865591397849462</c:v>
                </c:pt>
                <c:pt idx="6">
                  <c:v>0.99865591397849462</c:v>
                </c:pt>
              </c:numCache>
            </c:numRef>
          </c:val>
          <c:extLst xmlns:c16r2="http://schemas.microsoft.com/office/drawing/2015/06/chart">
            <c:ext xmlns:c16="http://schemas.microsoft.com/office/drawing/2014/chart" uri="{C3380CC4-5D6E-409C-BE32-E72D297353CC}">
              <c16:uniqueId val="{00000001-A52E-48BD-8E0E-239116ADDD8D}"/>
            </c:ext>
          </c:extLst>
        </c:ser>
        <c:ser>
          <c:idx val="2"/>
          <c:order val="2"/>
          <c:tx>
            <c:strRef>
              <c:f>'Summary 2'!$O$2</c:f>
              <c:strCache>
                <c:ptCount val="1"/>
                <c:pt idx="0">
                  <c:v>November</c:v>
                </c:pt>
              </c:strCache>
            </c:strRef>
          </c:tx>
          <c:spPr>
            <a:solidFill>
              <a:schemeClr val="accent3"/>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2'!$O$3:$O$9</c:f>
              <c:numCache>
                <c:formatCode>0.00%</c:formatCode>
                <c:ptCount val="7"/>
                <c:pt idx="0">
                  <c:v>0.94354838709677424</c:v>
                </c:pt>
                <c:pt idx="1">
                  <c:v>0.94354838709677424</c:v>
                </c:pt>
                <c:pt idx="2">
                  <c:v>1</c:v>
                </c:pt>
                <c:pt idx="3">
                  <c:v>0.94354838709677424</c:v>
                </c:pt>
                <c:pt idx="4">
                  <c:v>0.94354838709677424</c:v>
                </c:pt>
                <c:pt idx="5">
                  <c:v>0.94354838709677424</c:v>
                </c:pt>
                <c:pt idx="6">
                  <c:v>0.94354838709677424</c:v>
                </c:pt>
              </c:numCache>
            </c:numRef>
          </c:val>
          <c:extLst xmlns:c16r2="http://schemas.microsoft.com/office/drawing/2015/06/chart">
            <c:ext xmlns:c16="http://schemas.microsoft.com/office/drawing/2014/chart" uri="{C3380CC4-5D6E-409C-BE32-E72D297353CC}">
              <c16:uniqueId val="{00000002-A52E-48BD-8E0E-239116ADDD8D}"/>
            </c:ext>
          </c:extLst>
        </c:ser>
        <c:dLbls>
          <c:showLegendKey val="0"/>
          <c:showVal val="0"/>
          <c:showCatName val="0"/>
          <c:showSerName val="0"/>
          <c:showPercent val="0"/>
          <c:showBubbleSize val="0"/>
        </c:dLbls>
        <c:gapWidth val="219"/>
        <c:overlap val="-27"/>
        <c:axId val="640629744"/>
        <c:axId val="640630136"/>
      </c:barChart>
      <c:catAx>
        <c:axId val="64062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40630136"/>
        <c:crosses val="autoZero"/>
        <c:auto val="1"/>
        <c:lblAlgn val="ctr"/>
        <c:lblOffset val="100"/>
        <c:noMultiLvlLbl val="0"/>
      </c:catAx>
      <c:valAx>
        <c:axId val="640630136"/>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4062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Delinquent</c:v>
                </c:pt>
              </c:strCache>
            </c:strRef>
          </c:cat>
          <c:val>
            <c:numRef>
              <c:f>Sheet1!$B$2:$B$3</c:f>
              <c:numCache>
                <c:formatCode>#,##0</c:formatCode>
                <c:ptCount val="2"/>
                <c:pt idx="0">
                  <c:v>229452</c:v>
                </c:pt>
                <c:pt idx="1">
                  <c:v>14731</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Deinquent</c:v>
                </c:pt>
              </c:strCache>
            </c:strRef>
          </c:cat>
          <c:val>
            <c:numRef>
              <c:f>Sheet1!$B$2:$B$3</c:f>
              <c:numCache>
                <c:formatCode>#,##0</c:formatCode>
                <c:ptCount val="2"/>
                <c:pt idx="0">
                  <c:v>31075</c:v>
                </c:pt>
                <c:pt idx="1">
                  <c:v>1482</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19016</c:v>
                </c:pt>
              </c:numCache>
            </c:numRef>
          </c:val>
          <c:extLst xmlns:c16r2="http://schemas.microsoft.com/office/drawing/2015/06/chart">
            <c:ext xmlns:c16="http://schemas.microsoft.com/office/drawing/2014/chart" uri="{C3380CC4-5D6E-409C-BE32-E72D297353CC}">
              <c16:uniqueId val="{00000001-5B74-48D8-8DF9-8D0294BE79B6}"/>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17051</c:v>
                </c:pt>
              </c:numCache>
            </c:numRef>
          </c:val>
          <c:extLst xmlns:c16r2="http://schemas.microsoft.com/office/drawing/2015/06/chart">
            <c:ext xmlns:c16="http://schemas.microsoft.com/office/drawing/2014/chart" uri="{C3380CC4-5D6E-409C-BE32-E72D297353CC}">
              <c16:uniqueId val="{00000003-5B74-48D8-8DF9-8D0294BE79B6}"/>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38307</c:v>
                </c:pt>
              </c:numCache>
            </c:numRef>
          </c:val>
          <c:extLst xmlns:c16r2="http://schemas.microsoft.com/office/drawing/2015/06/chart">
            <c:ext xmlns:c16="http://schemas.microsoft.com/office/drawing/2014/chart" uri="{C3380CC4-5D6E-409C-BE32-E72D297353CC}">
              <c16:uniqueId val="{00000005-5B74-48D8-8DF9-8D0294BE79B6}"/>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15502</c:v>
                </c:pt>
              </c:numCache>
            </c:numRef>
          </c:val>
          <c:extLst xmlns:c16r2="http://schemas.microsoft.com/office/drawing/2015/06/chart">
            <c:ext xmlns:c16="http://schemas.microsoft.com/office/drawing/2014/chart" uri="{C3380CC4-5D6E-409C-BE32-E72D297353CC}">
              <c16:uniqueId val="{00000007-5B74-48D8-8DF9-8D0294BE79B6}"/>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41310</c:v>
                </c:pt>
              </c:numCache>
            </c:numRef>
          </c:val>
          <c:extLst xmlns:c16r2="http://schemas.microsoft.com/office/drawing/2015/06/chart">
            <c:ext xmlns:c16="http://schemas.microsoft.com/office/drawing/2014/chart" uri="{C3380CC4-5D6E-409C-BE32-E72D297353CC}">
              <c16:uniqueId val="{00000009-5B74-48D8-8DF9-8D0294BE79B6}"/>
            </c:ext>
          </c:extLst>
        </c:ser>
        <c:dLbls>
          <c:showLegendKey val="0"/>
          <c:showVal val="0"/>
          <c:showCatName val="0"/>
          <c:showSerName val="0"/>
          <c:showPercent val="0"/>
          <c:showBubbleSize val="0"/>
        </c:dLbls>
        <c:gapWidth val="219"/>
        <c:overlap val="-27"/>
        <c:axId val="549690736"/>
        <c:axId val="549691128"/>
      </c:barChart>
      <c:catAx>
        <c:axId val="549690736"/>
        <c:scaling>
          <c:orientation val="minMax"/>
        </c:scaling>
        <c:delete val="1"/>
        <c:axPos val="b"/>
        <c:numFmt formatCode="General" sourceLinked="1"/>
        <c:majorTickMark val="none"/>
        <c:minorTickMark val="none"/>
        <c:tickLblPos val="nextTo"/>
        <c:crossAx val="549691128"/>
        <c:crosses val="autoZero"/>
        <c:auto val="0"/>
        <c:lblAlgn val="ctr"/>
        <c:lblOffset val="100"/>
        <c:noMultiLvlLbl val="0"/>
      </c:catAx>
      <c:valAx>
        <c:axId val="549691128"/>
        <c:scaling>
          <c:orientation val="minMax"/>
          <c:max val="6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9690736"/>
        <c:crosses val="autoZero"/>
        <c:crossBetween val="between"/>
        <c:majorUnit val="10000"/>
        <c:minorUnit val="5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5.4</c:v>
                </c:pt>
              </c:numCache>
            </c:numRef>
          </c:val>
          <c:extLst xmlns:c16r2="http://schemas.microsoft.com/office/drawing/2015/06/chart">
            <c:ext xmlns:c16="http://schemas.microsoft.com/office/drawing/2014/chart" uri="{C3380CC4-5D6E-409C-BE32-E72D297353CC}">
              <c16:uniqueId val="{00000001-5635-4FED-AB55-4DB85ABDD70D}"/>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1.8</c:v>
                </c:pt>
              </c:numCache>
            </c:numRef>
          </c:val>
          <c:extLst xmlns:c16r2="http://schemas.microsoft.com/office/drawing/2015/06/chart">
            <c:ext xmlns:c16="http://schemas.microsoft.com/office/drawing/2014/chart" uri="{C3380CC4-5D6E-409C-BE32-E72D297353CC}">
              <c16:uniqueId val="{00000003-5635-4FED-AB55-4DB85ABDD70D}"/>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12.4</c:v>
                </c:pt>
              </c:numCache>
            </c:numRef>
          </c:val>
          <c:extLst xmlns:c16r2="http://schemas.microsoft.com/office/drawing/2015/06/chart">
            <c:ext xmlns:c16="http://schemas.microsoft.com/office/drawing/2014/chart" uri="{C3380CC4-5D6E-409C-BE32-E72D297353CC}">
              <c16:uniqueId val="{00000005-5635-4FED-AB55-4DB85ABDD70D}"/>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Phone</a:t>
                    </a:r>
                    <a:endParaRPr lang="en-US" sz="1100" b="1" dirty="0" smtClean="0">
                      <a:solidFill>
                        <a:schemeClr val="tx1">
                          <a:lumMod val="75000"/>
                          <a:lumOff val="25000"/>
                        </a:schemeClr>
                      </a:solidFill>
                      <a:latin typeface="Franklin Gothic Book" panose="020B0503020102020204" pitchFamily="34" charset="0"/>
                    </a:endParaRP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1.7</c:v>
                </c:pt>
              </c:numCache>
            </c:numRef>
          </c:val>
          <c:extLst xmlns:c16r2="http://schemas.microsoft.com/office/drawing/2015/06/chart">
            <c:ext xmlns:c16="http://schemas.microsoft.com/office/drawing/2014/chart" uri="{C3380CC4-5D6E-409C-BE32-E72D297353CC}">
              <c16:uniqueId val="{00000007-5635-4FED-AB55-4DB85ABDD70D}"/>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7</c:v>
                </c:pt>
              </c:numCache>
            </c:numRef>
          </c:val>
          <c:extLst xmlns:c16r2="http://schemas.microsoft.com/office/drawing/2015/06/chart">
            <c:ext xmlns:c16="http://schemas.microsoft.com/office/drawing/2014/chart" uri="{C3380CC4-5D6E-409C-BE32-E72D297353CC}">
              <c16:uniqueId val="{00000009-5635-4FED-AB55-4DB85ABDD70D}"/>
            </c:ext>
          </c:extLst>
        </c:ser>
        <c:dLbls>
          <c:showLegendKey val="0"/>
          <c:showVal val="0"/>
          <c:showCatName val="0"/>
          <c:showSerName val="0"/>
          <c:showPercent val="0"/>
          <c:showBubbleSize val="0"/>
        </c:dLbls>
        <c:gapWidth val="219"/>
        <c:overlap val="-27"/>
        <c:axId val="549691912"/>
        <c:axId val="549692304"/>
      </c:barChart>
      <c:catAx>
        <c:axId val="549691912"/>
        <c:scaling>
          <c:orientation val="minMax"/>
        </c:scaling>
        <c:delete val="1"/>
        <c:axPos val="b"/>
        <c:numFmt formatCode="General" sourceLinked="1"/>
        <c:majorTickMark val="none"/>
        <c:minorTickMark val="none"/>
        <c:tickLblPos val="nextTo"/>
        <c:crossAx val="549692304"/>
        <c:crosses val="autoZero"/>
        <c:auto val="0"/>
        <c:lblAlgn val="ctr"/>
        <c:lblOffset val="100"/>
        <c:noMultiLvlLbl val="0"/>
      </c:catAx>
      <c:valAx>
        <c:axId val="549692304"/>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9691912"/>
        <c:crosses val="autoZero"/>
        <c:crossBetween val="between"/>
        <c:majorUnit val="5"/>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3958333333333334"/>
                  <c:y val="6.2499999999999431E-3"/>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layout/>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layout/>
                  <c15:dlblFieldTable/>
                  <c15:showDataLabelsRange val="0"/>
                </c:ext>
              </c:extLst>
            </c:dLbl>
            <c:dLbl>
              <c:idx val="2"/>
              <c:layout>
                <c:manualLayout>
                  <c:x val="0.10833333333333334"/>
                  <c:y val="3.1250000000000002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29849</c:v>
                </c:pt>
                <c:pt idx="1">
                  <c:v>29837</c:v>
                </c:pt>
                <c:pt idx="2">
                  <c:v>29214</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General</c:formatCode>
                <c:ptCount val="3"/>
                <c:pt idx="0">
                  <c:v>37</c:v>
                </c:pt>
                <c:pt idx="1">
                  <c:v>33</c:v>
                </c:pt>
                <c:pt idx="2">
                  <c:v>231</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General</c:formatCode>
                <c:ptCount val="3"/>
                <c:pt idx="0">
                  <c:v>36</c:v>
                </c:pt>
                <c:pt idx="1">
                  <c:v>52</c:v>
                </c:pt>
                <c:pt idx="2">
                  <c:v>485</c:v>
                </c:pt>
              </c:numCache>
            </c:numRef>
          </c:val>
          <c:extLst xmlns:c16r2="http://schemas.microsoft.com/office/drawing/2015/06/char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548342632"/>
        <c:axId val="547893008"/>
      </c:barChart>
      <c:catAx>
        <c:axId val="54834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893008"/>
        <c:crosses val="autoZero"/>
        <c:auto val="1"/>
        <c:lblAlgn val="ctr"/>
        <c:lblOffset val="100"/>
        <c:noMultiLvlLbl val="0"/>
      </c:catAx>
      <c:valAx>
        <c:axId val="5478930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8342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175</c:v>
                </c:pt>
                <c:pt idx="1">
                  <c:v>159</c:v>
                </c:pt>
                <c:pt idx="2">
                  <c:v>181</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15:layout/>
                </c:ext>
              </c:extLst>
            </c:dLbl>
            <c:dLbl>
              <c:idx val="1"/>
              <c:layout>
                <c:manualLayout>
                  <c:x val="-1.6129032258064516E-2"/>
                  <c:y val="8.4199577307808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15:layout/>
                </c:ext>
              </c:extLst>
            </c:dLbl>
            <c:dLbl>
              <c:idx val="2"/>
              <c:layout>
                <c:manualLayout>
                  <c:x val="-5.9139784946236694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175</c:v>
                </c:pt>
                <c:pt idx="1">
                  <c:v>154</c:v>
                </c:pt>
                <c:pt idx="2">
                  <c:v>176</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547894576"/>
        <c:axId val="547894968"/>
      </c:lineChart>
      <c:catAx>
        <c:axId val="54789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894968"/>
        <c:crosses val="autoZero"/>
        <c:auto val="0"/>
        <c:lblAlgn val="ctr"/>
        <c:lblOffset val="100"/>
        <c:noMultiLvlLbl val="1"/>
      </c:catAx>
      <c:valAx>
        <c:axId val="547894968"/>
        <c:scaling>
          <c:orientation val="minMax"/>
          <c:max val="200"/>
          <c:min val="1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89457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124</c:v>
                </c:pt>
                <c:pt idx="1">
                  <c:v>147</c:v>
                </c:pt>
                <c:pt idx="2">
                  <c:v>114</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9713261648745553E-2"/>
                  <c:y val="0.11850310880358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15:layout/>
                </c:ext>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15:layout/>
                </c:ext>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115</c:v>
                </c:pt>
                <c:pt idx="1">
                  <c:v>132</c:v>
                </c:pt>
                <c:pt idx="2">
                  <c:v>90</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547895360"/>
        <c:axId val="547895752"/>
      </c:lineChart>
      <c:catAx>
        <c:axId val="547895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895752"/>
        <c:crosses val="autoZero"/>
        <c:auto val="1"/>
        <c:lblAlgn val="ctr"/>
        <c:lblOffset val="100"/>
        <c:noMultiLvlLbl val="1"/>
      </c:catAx>
      <c:valAx>
        <c:axId val="547895752"/>
        <c:scaling>
          <c:orientation val="minMax"/>
          <c:max val="250"/>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789536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0070C0"/>
            </a:solidFill>
            <a:ln>
              <a:noFill/>
            </a:ln>
            <a:effectLst/>
          </c:spPr>
          <c:invertIfNegative val="0"/>
          <c:dPt>
            <c:idx val="0"/>
            <c:invertIfNegative val="0"/>
            <c:bubble3D val="0"/>
            <c:spPr>
              <a:solidFill>
                <a:srgbClr val="27999D"/>
              </a:solidFill>
              <a:ln>
                <a:noFill/>
              </a:ln>
              <a:effectLst/>
            </c:spPr>
          </c:dPt>
          <c:dPt>
            <c:idx val="1"/>
            <c:invertIfNegative val="0"/>
            <c:bubble3D val="0"/>
            <c:spPr>
              <a:solidFill>
                <a:schemeClr val="accent1">
                  <a:lumMod val="50000"/>
                </a:schemeClr>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0833333333333333E-3"/>
                  <c:y val="-0.35312500000000002"/>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Annual Goal</c:v>
                </c:pt>
                <c:pt idx="1">
                  <c:v>2017</c:v>
                </c:pt>
                <c:pt idx="2">
                  <c:v>January - November 2018</c:v>
                </c:pt>
              </c:strCache>
            </c:strRef>
          </c:cat>
          <c:val>
            <c:numRef>
              <c:f>Sheet1!$B$2:$B$4</c:f>
              <c:numCache>
                <c:formatCode>#,##0</c:formatCode>
                <c:ptCount val="3"/>
                <c:pt idx="0">
                  <c:v>10000</c:v>
                </c:pt>
                <c:pt idx="1">
                  <c:v>7479</c:v>
                </c:pt>
                <c:pt idx="2">
                  <c:v>7705</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547896144"/>
        <c:axId val="547896536"/>
      </c:barChart>
      <c:catAx>
        <c:axId val="54789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896536"/>
        <c:crosses val="autoZero"/>
        <c:auto val="1"/>
        <c:lblAlgn val="ctr"/>
        <c:lblOffset val="100"/>
        <c:noMultiLvlLbl val="0"/>
      </c:catAx>
      <c:valAx>
        <c:axId val="5478965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89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12/18/2018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2000869"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a:t>
            </a:r>
            <a:r>
              <a:rPr lang="en-US" sz="1000" baseline="0" dirty="0" smtClean="0">
                <a:solidFill>
                  <a:srgbClr val="003B49"/>
                </a:solidFill>
                <a:latin typeface="Arial Narrow" panose="020B0606020202030204" pitchFamily="34" charset="0"/>
              </a:rPr>
              <a:t>December 19, </a:t>
            </a:r>
            <a:r>
              <a:rPr lang="en-US" sz="1000" dirty="0" smtClean="0">
                <a:solidFill>
                  <a:srgbClr val="003B49"/>
                </a:solidFill>
                <a:latin typeface="Arial Narrow" panose="020B0606020202030204" pitchFamily="34" charset="0"/>
              </a:rPr>
              <a:t>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12/18/2018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12/18/2018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12/18/2018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12/18/2018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12/18/2018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12/18/2018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12/18/2018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12/18/2018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12/18/2018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12/18/2018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detroitmi.gov/DWSDCustomerCare"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December 19,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5036731"/>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848"/>
            <a:ext cx="6274904"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inspections and cleaning had a late start in 2018 due to weather, equipment maintenance and two large rainstorms which had DWSD crews re-assigned to water-in-the-basement complaints for two weeks on two separate occasions in the Spring.</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1609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693250186"/>
              </p:ext>
            </p:extLst>
          </p:nvPr>
        </p:nvGraphicFramePr>
        <p:xfrm>
          <a:off x="178904" y="11290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060" t="10980" r="1470" b="11765"/>
          <a:stretch/>
        </p:blipFill>
        <p:spPr>
          <a:xfrm>
            <a:off x="6293702" y="4675841"/>
            <a:ext cx="2729275" cy="1828800"/>
          </a:xfrm>
          <a:prstGeom prst="rect">
            <a:avLst/>
          </a:prstGeom>
          <a:ln>
            <a:solidFill>
              <a:srgbClr val="27999D"/>
            </a:solidFill>
          </a:ln>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85215161"/>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980782"/>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$4-$7 million which can be applied to the maintenance and rehabilitation of the water and sewer infrastructure.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1306" y="5140167"/>
            <a:ext cx="331648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12-Month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a:t>
            </a:r>
            <a:r>
              <a:rPr lang="en-US" sz="1400" dirty="0" smtClean="0">
                <a:solidFill>
                  <a:schemeClr val="tx1">
                    <a:lumMod val="75000"/>
                    <a:lumOff val="25000"/>
                  </a:schemeClr>
                </a:solidFill>
                <a:latin typeface="Franklin Gothic Book" panose="020B0503020102020204" pitchFamily="34" charset="0"/>
              </a:rPr>
              <a:t>October 31, </a:t>
            </a:r>
            <a:r>
              <a:rPr lang="en-US" sz="1400" dirty="0" smtClean="0">
                <a:solidFill>
                  <a:schemeClr val="tx1">
                    <a:lumMod val="75000"/>
                    <a:lumOff val="25000"/>
                  </a:schemeClr>
                </a:solidFill>
                <a:latin typeface="Franklin Gothic Book" panose="020B0503020102020204" pitchFamily="34" charset="0"/>
              </a:rPr>
              <a:t>2018, DWSD had </a:t>
            </a:r>
            <a:r>
              <a:rPr lang="en-US" sz="1400" u="sng" dirty="0" smtClean="0">
                <a:solidFill>
                  <a:schemeClr val="tx1">
                    <a:lumMod val="75000"/>
                    <a:lumOff val="25000"/>
                  </a:schemeClr>
                </a:solidFill>
                <a:latin typeface="Franklin Gothic Book" panose="020B0503020102020204" pitchFamily="34" charset="0"/>
              </a:rPr>
              <a:t>233</a:t>
            </a:r>
            <a:r>
              <a:rPr lang="en-US" sz="1400" dirty="0" smtClean="0">
                <a:solidFill>
                  <a:schemeClr val="tx1">
                    <a:lumMod val="75000"/>
                    <a:lumOff val="25000"/>
                  </a:schemeClr>
                </a:solidFill>
                <a:latin typeface="Franklin Gothic Book" panose="020B0503020102020204" pitchFamily="34" charset="0"/>
              </a:rPr>
              <a:t> </a:t>
            </a:r>
            <a:r>
              <a:rPr lang="en-US" sz="1400" dirty="0" smtClean="0">
                <a:solidFill>
                  <a:schemeClr val="tx1">
                    <a:lumMod val="75000"/>
                    <a:lumOff val="25000"/>
                  </a:schemeClr>
                </a:solidFill>
                <a:latin typeface="Franklin Gothic Book" panose="020B0503020102020204" pitchFamily="34" charset="0"/>
              </a:rPr>
              <a:t>days of cash on hand. The target is 120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$105,034,492</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October 31, </a:t>
            </a:r>
            <a:r>
              <a:rPr lang="en-US" sz="1600" dirty="0" smtClean="0">
                <a:latin typeface="Franklin Gothic Book" panose="020B0503020102020204" pitchFamily="34" charset="0"/>
              </a:rPr>
              <a:t>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$174,522,094</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October 31, </a:t>
            </a:r>
            <a:r>
              <a:rPr lang="en-US" sz="1600" dirty="0" smtClean="0">
                <a:latin typeface="Franklin Gothic Book" panose="020B0503020102020204" pitchFamily="34" charset="0"/>
              </a:rPr>
              <a:t>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930</a:t>
            </a:r>
          </a:p>
          <a:p>
            <a:pPr algn="ctr"/>
            <a:r>
              <a:rPr lang="en-US" sz="1400" dirty="0">
                <a:solidFill>
                  <a:schemeClr val="bg1"/>
                </a:solidFill>
                <a:latin typeface="Franklin Gothic Book" panose="020B0503020102020204" pitchFamily="34" charset="0"/>
              </a:rPr>
              <a:t>[</a:t>
            </a:r>
            <a:r>
              <a:rPr lang="en-US" sz="1400" dirty="0" smtClean="0">
                <a:solidFill>
                  <a:schemeClr val="bg1"/>
                </a:solidFill>
                <a:latin typeface="Franklin Gothic Book" panose="020B0503020102020204" pitchFamily="34" charset="0"/>
              </a:rPr>
              <a:t>62 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$5,616,727</a:t>
            </a: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nearly $6 million in services owed by primarily commercial customers. They uncovered severe delinquencies, non-working meters, unauthorized use of fire hydrants, tampering with the meters, or connected to the city’s water main without a meter and/or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241130" y="4485768"/>
            <a:ext cx="260994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Unauthorized fire hydrant usage</a:t>
            </a:r>
            <a:endParaRPr lang="en-US" sz="1400" b="1"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2"/>
          <a:srcRect l="16176" t="6580" r="30735" b="14689"/>
          <a:stretch/>
        </p:blipFill>
        <p:spPr>
          <a:xfrm rot="5400000">
            <a:off x="6060203" y="1734370"/>
            <a:ext cx="2971800" cy="2477870"/>
          </a:xfrm>
          <a:prstGeom prst="rect">
            <a:avLst/>
          </a:prstGeom>
        </p:spPr>
      </p:pic>
      <p:pic>
        <p:nvPicPr>
          <p:cNvPr id="2" name="Picture 1"/>
          <p:cNvPicPr>
            <a:picLocks noChangeAspect="1"/>
          </p:cNvPicPr>
          <p:nvPr/>
        </p:nvPicPr>
        <p:blipFill rotWithShape="1">
          <a:blip r:embed="rId3"/>
          <a:srcRect l="18241" t="5555" r="68148" b="11811"/>
          <a:stretch/>
        </p:blipFill>
        <p:spPr>
          <a:xfrm>
            <a:off x="3994758" y="1487405"/>
            <a:ext cx="1740460" cy="2971800"/>
          </a:xfrm>
          <a:prstGeom prst="rect">
            <a:avLst/>
          </a:prstGeom>
        </p:spPr>
      </p:pic>
      <p:sp>
        <p:nvSpPr>
          <p:cNvPr id="11" name="TextBox 10"/>
          <p:cNvSpPr txBox="1"/>
          <p:nvPr/>
        </p:nvSpPr>
        <p:spPr>
          <a:xfrm>
            <a:off x="4420843" y="4480691"/>
            <a:ext cx="10347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theft</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graphicFrame>
        <p:nvGraphicFramePr>
          <p:cNvPr id="13" name="Chart 12"/>
          <p:cNvGraphicFramePr/>
          <p:nvPr>
            <p:extLst>
              <p:ext uri="{D42A27DB-BD31-4B8C-83A1-F6EECF244321}">
                <p14:modId xmlns:p14="http://schemas.microsoft.com/office/powerpoint/2010/main" val="3336257656"/>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1107996"/>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Fifty-eight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percent of the DWSD workforce lives in Detroit.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Twenty-four</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new hires 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November</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2018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twelve</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October). This includes 18 Field Service Technicians, one engineer, two Maintenance Technicians, one Human Resources Director and two Field Services Coordinator Specialists.</a:t>
            </a:r>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a:p>
            <a:endParaRPr lang="en-US" sz="1000" dirty="0">
              <a:solidFill>
                <a:schemeClr val="tx1">
                  <a:lumMod val="65000"/>
                  <a:lumOff val="35000"/>
                </a:schemeClr>
              </a:solidFill>
              <a:latin typeface="Franklin Gothic Book" panose="020B0503020102020204" pitchFamily="34" charset="0"/>
              <a:cs typeface="Arial" panose="020B0604020202020204" pitchFamily="34" charset="0"/>
            </a:endParaRPr>
          </a:p>
          <a:p>
            <a:pPr fontAlgn="ct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Forty-three contract employees to augment staffing.</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graphicFrame>
        <p:nvGraphicFramePr>
          <p:cNvPr id="5" name="Chart 4"/>
          <p:cNvGraphicFramePr/>
          <p:nvPr>
            <p:extLst>
              <p:ext uri="{D42A27DB-BD31-4B8C-83A1-F6EECF244321}">
                <p14:modId xmlns:p14="http://schemas.microsoft.com/office/powerpoint/2010/main" val="301615719"/>
              </p:ext>
            </p:extLst>
          </p:nvPr>
        </p:nvGraphicFramePr>
        <p:xfrm>
          <a:off x="1298655" y="1632997"/>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xmlns=""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xmlns="" id="{6801FDE5-A0AB-7C48-B0D1-69AA77A66497}"/>
              </a:ext>
            </a:extLst>
          </p:cNvPr>
          <p:cNvSpPr txBox="1">
            <a:spLocks noChangeArrowheads="1"/>
          </p:cNvSpPr>
          <p:nvPr/>
        </p:nvSpPr>
        <p:spPr bwMode="auto">
          <a:xfrm>
            <a:off x="1644314" y="2038045"/>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December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21</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25</a:t>
            </a:r>
            <a:endParaRPr lang="en-US" sz="1800" dirty="0" smtClean="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485309564"/>
              </p:ext>
            </p:extLst>
          </p:nvPr>
        </p:nvGraphicFramePr>
        <p:xfrm>
          <a:off x="181145" y="1847260"/>
          <a:ext cx="8834718" cy="3533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2894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504" y="4843136"/>
            <a:ext cx="4461413" cy="178510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This month, the team garnered </a:t>
            </a:r>
            <a:r>
              <a:rPr lang="en-US" sz="1600" b="1" dirty="0">
                <a:solidFill>
                  <a:schemeClr val="tx1">
                    <a:lumMod val="65000"/>
                    <a:lumOff val="35000"/>
                  </a:schemeClr>
                </a:solidFill>
                <a:latin typeface="Franklin Gothic Book" panose="020B0503020102020204" pitchFamily="34" charset="0"/>
                <a:cs typeface="Arial" panose="020B0604020202020204" pitchFamily="34" charset="0"/>
              </a:rPr>
              <a:t>1</a:t>
            </a:r>
            <a:r>
              <a:rPr lang="en-US" sz="1600" b="1"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positive news story. The story was about City Council passing the Stormwater Management Ordinance. </a:t>
            </a:r>
          </a:p>
          <a:p>
            <a:endPar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600" b="1" dirty="0" smtClean="0">
                <a:solidFill>
                  <a:schemeClr val="tx1">
                    <a:lumMod val="65000"/>
                    <a:lumOff val="35000"/>
                  </a:schemeClr>
                </a:solidFill>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lang="en-US" sz="1600" b="1"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cxnSp>
        <p:nvCxnSpPr>
          <p:cNvPr id="10" name="Straight Connector 9"/>
          <p:cNvCxnSpPr/>
          <p:nvPr/>
        </p:nvCxnSpPr>
        <p:spPr>
          <a:xfrm flipH="1">
            <a:off x="26504" y="4860917"/>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26504" y="464618"/>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Good News</a:t>
            </a:r>
            <a:endParaRPr lang="en-US" sz="2500" b="1" dirty="0">
              <a:solidFill>
                <a:srgbClr val="138F7E"/>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4592262" y="4525674"/>
            <a:ext cx="4319172" cy="187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4341564" y="1315686"/>
            <a:ext cx="4624274" cy="2870002"/>
            <a:chOff x="4671365" y="1378545"/>
            <a:chExt cx="4367531" cy="2710657"/>
          </a:xfrm>
        </p:grpSpPr>
        <p:pic>
          <p:nvPicPr>
            <p:cNvPr id="4" name="Picture 3"/>
            <p:cNvPicPr>
              <a:picLocks noChangeAspect="1"/>
            </p:cNvPicPr>
            <p:nvPr/>
          </p:nvPicPr>
          <p:blipFill>
            <a:blip r:embed="rId4"/>
            <a:stretch>
              <a:fillRect/>
            </a:stretch>
          </p:blipFill>
          <p:spPr>
            <a:xfrm>
              <a:off x="4671365" y="1378545"/>
              <a:ext cx="4367530" cy="54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4671365" y="1923944"/>
              <a:ext cx="4367531" cy="2165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47626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23</a:t>
            </a:r>
            <a:endParaRPr lang="en-US" dirty="0"/>
          </a:p>
        </p:txBody>
      </p:sp>
      <p:sp>
        <p:nvSpPr>
          <p:cNvPr id="9" name="TextBox 8"/>
          <p:cNvSpPr txBox="1"/>
          <p:nvPr/>
        </p:nvSpPr>
        <p:spPr>
          <a:xfrm>
            <a:off x="-11749" y="4495784"/>
            <a:ext cx="5414067" cy="1708160"/>
          </a:xfrm>
          <a:prstGeom prst="rect">
            <a:avLst/>
          </a:prstGeom>
          <a:noFill/>
        </p:spPr>
        <p:txBody>
          <a:bodyPr wrap="square" rtlCol="0">
            <a:spAutoFit/>
          </a:bodyPr>
          <a:lstStyle/>
          <a:p>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team saw a total of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14 </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a:t>
            </a:r>
            <a:r>
              <a:rPr lang="en-US" sz="15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coverage was regarding a high water bill concern. Deputy Director Palencia Mobley was interviewed. The other stories included an article in Bridge Magazine and passing of the Stormwater Management Ordinance. Of the 14 stories, 3 were broadcast, 11 were print/online and none were radio.</a:t>
            </a:r>
          </a:p>
        </p:txBody>
      </p:sp>
      <p:cxnSp>
        <p:nvCxnSpPr>
          <p:cNvPr id="10" name="Straight Connector 9"/>
          <p:cNvCxnSpPr/>
          <p:nvPr/>
        </p:nvCxnSpPr>
        <p:spPr>
          <a:xfrm flipH="1">
            <a:off x="10689" y="4499540"/>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228116" y="976670"/>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5874172"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November 1 – November 30,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0" y="6133736"/>
            <a:ext cx="5297036" cy="523220"/>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379009" y="1319384"/>
            <a:ext cx="3981605" cy="2076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a:srcRect l="9422" r="5522"/>
          <a:stretch/>
        </p:blipFill>
        <p:spPr>
          <a:xfrm>
            <a:off x="5360278" y="3557424"/>
            <a:ext cx="3647089" cy="2937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6737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7,525</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1,372</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0" y="5304396"/>
            <a:ext cx="9143999" cy="1384995"/>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86</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November 2018, bringing the total number of followers to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9,907</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1.1M impressions and 7,034 link clicks. The top performing post on Facebook was on November 28 about clogged catch basins. The post highlighted the five crews doing preventative maintenance on the storm drains before winter. On this post alone, there were 89,209 impressions, 171 comments and 655 reactions. The post regarding the Stormwater Management Ordinance was the top performing Twitter post (15,436 impressions,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2</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responses and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2</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retweets).  </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3401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1,010</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74</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4</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8</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4,446</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13</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226</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78834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30" name="TextBox 29"/>
          <p:cNvSpPr txBox="1"/>
          <p:nvPr/>
        </p:nvSpPr>
        <p:spPr>
          <a:xfrm>
            <a:off x="-390" y="5822771"/>
            <a:ext cx="9144000" cy="830997"/>
          </a:xfrm>
          <a:prstGeom prst="rect">
            <a:avLst/>
          </a:prstGeom>
          <a:noFill/>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In the Informational Technology (IT) Group, the major projects underway are the transition from Great Lakes Water Authority (GLWA) IT shared services which includes new network, active director, BOX.com, print/fax services, IVR upgrade to the cloud, and GIS (Geographic Information System) to City of Detroit migration; launch of fleet management programs AssetWorks, FleetFocus and FuelFocus; CityWorks to replace WAM work order system; and Customer Care Web Portal phase two.</a:t>
            </a:r>
            <a:endParaRPr lang="en-US" sz="12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0649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chemeClr val="bg1"/>
                </a:solidFill>
                <a:latin typeface="Franklin Gothic Book" panose="020B0503020102020204" pitchFamily="34" charset="0"/>
              </a:rPr>
              <a:t>Information</a:t>
            </a:r>
            <a:r>
              <a:rPr lang="en-US" sz="2500" b="1" dirty="0" smtClean="0">
                <a:solidFill>
                  <a:srgbClr val="138F7E"/>
                </a:solidFill>
                <a:latin typeface="Franklin Gothic Book" panose="020B0503020102020204" pitchFamily="34" charset="0"/>
              </a:rPr>
              <a:t> Technology: Application Availability</a:t>
            </a:r>
            <a:endParaRPr lang="en-US" sz="2500" b="1" dirty="0">
              <a:solidFill>
                <a:srgbClr val="138F7E"/>
              </a:solidFill>
              <a:latin typeface="Franklin Gothic Book" panose="020B0503020102020204" pitchFamily="34" charset="0"/>
            </a:endParaRPr>
          </a:p>
        </p:txBody>
      </p:sp>
      <p:graphicFrame>
        <p:nvGraphicFramePr>
          <p:cNvPr id="11" name="Chart 10">
            <a:extLst>
              <a:ext uri="{FF2B5EF4-FFF2-40B4-BE49-F238E27FC236}">
                <a16:creationId xmlns:a16="http://schemas.microsoft.com/office/drawing/2014/main" xmlns="" id="{B17F2E70-4563-40FB-853D-B99D4CA5DA9F}"/>
              </a:ext>
            </a:extLst>
          </p:cNvPr>
          <p:cNvGraphicFramePr>
            <a:graphicFrameLocks/>
          </p:cNvGraphicFramePr>
          <p:nvPr>
            <p:extLst>
              <p:ext uri="{D42A27DB-BD31-4B8C-83A1-F6EECF244321}">
                <p14:modId xmlns:p14="http://schemas.microsoft.com/office/powerpoint/2010/main" val="2405458382"/>
              </p:ext>
            </p:extLst>
          </p:nvPr>
        </p:nvGraphicFramePr>
        <p:xfrm>
          <a:off x="178269" y="1277585"/>
          <a:ext cx="5589486" cy="4306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B40BFE53-7922-4411-A402-8D7420EA4269}"/>
              </a:ext>
            </a:extLst>
          </p:cNvPr>
          <p:cNvGraphicFramePr>
            <a:graphicFrameLocks/>
          </p:cNvGraphicFramePr>
          <p:nvPr>
            <p:extLst>
              <p:ext uri="{D42A27DB-BD31-4B8C-83A1-F6EECF244321}">
                <p14:modId xmlns:p14="http://schemas.microsoft.com/office/powerpoint/2010/main" val="2298957860"/>
              </p:ext>
            </p:extLst>
          </p:nvPr>
        </p:nvGraphicFramePr>
        <p:xfrm>
          <a:off x="4830530" y="3199342"/>
          <a:ext cx="4216304" cy="2495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1290434"/>
            <a:ext cx="8821270" cy="5216813"/>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On December 11, t</a:t>
            </a:r>
            <a:r>
              <a:rPr lang="en-US" sz="1400" dirty="0" smtClean="0">
                <a:latin typeface="Franklin Gothic Book" panose="020B0503020102020204" pitchFamily="34" charset="0"/>
              </a:rPr>
              <a:t>he Detroit </a:t>
            </a:r>
            <a:r>
              <a:rPr lang="en-US" sz="1400" dirty="0">
                <a:latin typeface="Franklin Gothic Book" panose="020B0503020102020204" pitchFamily="34" charset="0"/>
              </a:rPr>
              <a:t>Water &amp; Sewerage </a:t>
            </a:r>
            <a:r>
              <a:rPr lang="en-US" sz="1400" dirty="0" smtClean="0">
                <a:latin typeface="Franklin Gothic Book" panose="020B0503020102020204" pitchFamily="34" charset="0"/>
              </a:rPr>
              <a:t>Department (DWSD) joined the Oakland County Water Resources Commissioner, the City of Livonia and the Great Lakes Water Authority to </a:t>
            </a:r>
            <a:r>
              <a:rPr lang="en-US" sz="1400" b="1" dirty="0" smtClean="0">
                <a:latin typeface="Franklin Gothic Book" panose="020B0503020102020204" pitchFamily="34" charset="0"/>
              </a:rPr>
              <a:t>challenge </a:t>
            </a:r>
            <a:r>
              <a:rPr lang="en-US" sz="1400" b="1" dirty="0">
                <a:latin typeface="Franklin Gothic Book" panose="020B0503020102020204" pitchFamily="34" charset="0"/>
              </a:rPr>
              <a:t>the Michigan Department of Environmental Quality </a:t>
            </a:r>
            <a:r>
              <a:rPr lang="en-US" sz="1400" b="1" dirty="0" smtClean="0">
                <a:latin typeface="Franklin Gothic Book" panose="020B0503020102020204" pitchFamily="34" charset="0"/>
              </a:rPr>
              <a:t>over </a:t>
            </a:r>
            <a:r>
              <a:rPr lang="en-US" sz="1400" b="1" dirty="0">
                <a:latin typeface="Franklin Gothic Book" panose="020B0503020102020204" pitchFamily="34" charset="0"/>
              </a:rPr>
              <a:t>its </a:t>
            </a:r>
            <a:r>
              <a:rPr lang="en-US" sz="1400" b="1" dirty="0" smtClean="0">
                <a:latin typeface="Franklin Gothic Book" panose="020B0503020102020204" pitchFamily="34" charset="0"/>
              </a:rPr>
              <a:t>revisions to the</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Lead </a:t>
            </a:r>
            <a:r>
              <a:rPr lang="en-US" sz="1400" b="1" dirty="0">
                <a:latin typeface="Franklin Gothic Book" panose="020B0503020102020204" pitchFamily="34" charset="0"/>
              </a:rPr>
              <a:t>and Copper Rule</a:t>
            </a:r>
            <a:r>
              <a:rPr lang="en-US" sz="1400" dirty="0">
                <a:latin typeface="Franklin Gothic Book" panose="020B0503020102020204" pitchFamily="34" charset="0"/>
              </a:rPr>
              <a:t>, which accelerates the work </a:t>
            </a:r>
            <a:r>
              <a:rPr lang="en-US" sz="1400" dirty="0" smtClean="0">
                <a:latin typeface="Franklin Gothic Book" panose="020B0503020102020204" pitchFamily="34" charset="0"/>
              </a:rPr>
              <a:t>of replacing</a:t>
            </a:r>
            <a:br>
              <a:rPr lang="en-US" sz="1400" dirty="0" smtClean="0">
                <a:latin typeface="Franklin Gothic Book" panose="020B0503020102020204" pitchFamily="34" charset="0"/>
              </a:rPr>
            </a:br>
            <a:r>
              <a:rPr lang="en-US" sz="1400" dirty="0" smtClean="0">
                <a:latin typeface="Franklin Gothic Book" panose="020B0503020102020204" pitchFamily="34" charset="0"/>
              </a:rPr>
              <a:t>lead </a:t>
            </a:r>
            <a:r>
              <a:rPr lang="en-US" sz="1400" dirty="0">
                <a:latin typeface="Franklin Gothic Book" panose="020B0503020102020204" pitchFamily="34" charset="0"/>
              </a:rPr>
              <a:t>service lines without providing financial </a:t>
            </a:r>
            <a:r>
              <a:rPr lang="en-US" sz="1400" dirty="0" smtClean="0">
                <a:latin typeface="Franklin Gothic Book" panose="020B0503020102020204" pitchFamily="34" charset="0"/>
              </a:rPr>
              <a:t>resources.</a:t>
            </a:r>
            <a:endParaRPr lang="en-US" sz="1400" dirty="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While the coalition agrees with the Rule’s intent to protect</a:t>
            </a:r>
            <a:br>
              <a:rPr lang="en-US" sz="1300" dirty="0" smtClean="0">
                <a:latin typeface="Franklin Gothic Book" panose="020B0503020102020204" pitchFamily="34" charset="0"/>
              </a:rPr>
            </a:br>
            <a:r>
              <a:rPr lang="en-US" sz="1300" dirty="0" smtClean="0">
                <a:latin typeface="Franklin Gothic Book" panose="020B0503020102020204" pitchFamily="34" charset="0"/>
              </a:rPr>
              <a:t>public health, it cannot support the unfunded mandate.</a:t>
            </a:r>
          </a:p>
          <a:p>
            <a:pPr marL="800100" lvl="1" indent="-342900">
              <a:buClr>
                <a:srgbClr val="279989"/>
              </a:buClr>
              <a:buFont typeface="Courier New" panose="02070309020205020404" pitchFamily="49" charset="0"/>
              <a:buChar char="o"/>
            </a:pPr>
            <a:r>
              <a:rPr lang="en-US" sz="1300" dirty="0">
                <a:latin typeface="Franklin Gothic Book" panose="020B0503020102020204" pitchFamily="34" charset="0"/>
              </a:rPr>
              <a:t>The revised Rule would </a:t>
            </a:r>
            <a:r>
              <a:rPr lang="en-US" sz="1300" dirty="0" smtClean="0">
                <a:latin typeface="Franklin Gothic Book" panose="020B0503020102020204" pitchFamily="34" charset="0"/>
              </a:rPr>
              <a:t>likely have a statewide </a:t>
            </a:r>
            <a:r>
              <a:rPr lang="en-US" sz="1300" dirty="0">
                <a:latin typeface="Franklin Gothic Book" panose="020B0503020102020204" pitchFamily="34" charset="0"/>
              </a:rPr>
              <a:t>impact </a:t>
            </a:r>
            <a:r>
              <a:rPr lang="en-US" sz="1300" dirty="0" smtClean="0">
                <a:latin typeface="Franklin Gothic Book" panose="020B0503020102020204" pitchFamily="34" charset="0"/>
              </a:rPr>
              <a:t>of</a:t>
            </a:r>
            <a:br>
              <a:rPr lang="en-US" sz="1300" dirty="0" smtClean="0">
                <a:latin typeface="Franklin Gothic Book" panose="020B0503020102020204" pitchFamily="34" charset="0"/>
              </a:rPr>
            </a:br>
            <a:r>
              <a:rPr lang="en-US" sz="1300" dirty="0" smtClean="0">
                <a:latin typeface="Franklin Gothic Book" panose="020B0503020102020204" pitchFamily="34" charset="0"/>
              </a:rPr>
              <a:t>$2.5 </a:t>
            </a:r>
            <a:r>
              <a:rPr lang="en-US" sz="1300" dirty="0">
                <a:latin typeface="Franklin Gothic Book" panose="020B0503020102020204" pitchFamily="34" charset="0"/>
              </a:rPr>
              <a:t>billion over 20 </a:t>
            </a:r>
            <a:r>
              <a:rPr lang="en-US" sz="1300" dirty="0" smtClean="0">
                <a:latin typeface="Franklin Gothic Book" panose="020B0503020102020204" pitchFamily="34" charset="0"/>
              </a:rPr>
              <a:t>years, potentially causing double-digit</a:t>
            </a:r>
            <a:br>
              <a:rPr lang="en-US" sz="1300" dirty="0" smtClean="0">
                <a:latin typeface="Franklin Gothic Book" panose="020B0503020102020204" pitchFamily="34" charset="0"/>
              </a:rPr>
            </a:br>
            <a:r>
              <a:rPr lang="en-US" sz="1300" dirty="0" smtClean="0">
                <a:latin typeface="Franklin Gothic Book" panose="020B0503020102020204" pitchFamily="34" charset="0"/>
              </a:rPr>
              <a:t>rate increases for water customers and diverting capital</a:t>
            </a:r>
            <a:br>
              <a:rPr lang="en-US" sz="1300" dirty="0" smtClean="0">
                <a:latin typeface="Franklin Gothic Book" panose="020B0503020102020204" pitchFamily="34" charset="0"/>
              </a:rPr>
            </a:br>
            <a:r>
              <a:rPr lang="en-US" sz="1300" dirty="0" smtClean="0">
                <a:latin typeface="Franklin Gothic Book" panose="020B0503020102020204" pitchFamily="34" charset="0"/>
              </a:rPr>
              <a:t>improvement program dollars. </a:t>
            </a:r>
            <a:endParaRPr lang="en-US" sz="1300" dirty="0" smtClean="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complaint was filed with the Court of Claims with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goal to d</a:t>
            </a:r>
            <a:r>
              <a:rPr lang="en-US" sz="1300" dirty="0" smtClean="0">
                <a:latin typeface="Franklin Gothic Book" panose="020B0503020102020204" pitchFamily="34" charset="0"/>
              </a:rPr>
              <a:t>iscuss </a:t>
            </a:r>
            <a:r>
              <a:rPr lang="en-US" sz="1300" dirty="0">
                <a:latin typeface="Franklin Gothic Book" panose="020B0503020102020204" pitchFamily="34" charset="0"/>
              </a:rPr>
              <a:t>revisions to the Rule to better fund and </a:t>
            </a:r>
            <a:r>
              <a:rPr lang="en-US" sz="1300" dirty="0" smtClean="0">
                <a:latin typeface="Franklin Gothic Book" panose="020B0503020102020204" pitchFamily="34" charset="0"/>
              </a:rPr>
              <a:t>to</a:t>
            </a:r>
            <a:br>
              <a:rPr lang="en-US" sz="1300" dirty="0" smtClean="0">
                <a:latin typeface="Franklin Gothic Book" panose="020B0503020102020204" pitchFamily="34" charset="0"/>
              </a:rPr>
            </a:br>
            <a:r>
              <a:rPr lang="en-US" sz="1300" dirty="0" smtClean="0">
                <a:latin typeface="Franklin Gothic Book" panose="020B0503020102020204" pitchFamily="34" charset="0"/>
              </a:rPr>
              <a:t>satisfy </a:t>
            </a:r>
            <a:r>
              <a:rPr lang="en-US" sz="1300" dirty="0">
                <a:latin typeface="Franklin Gothic Book" panose="020B0503020102020204" pitchFamily="34" charset="0"/>
              </a:rPr>
              <a:t>the universal interest of continuing to provide clean, safe drinking </a:t>
            </a:r>
            <a:r>
              <a:rPr lang="en-US" sz="1300" dirty="0" smtClean="0">
                <a:latin typeface="Franklin Gothic Book" panose="020B0503020102020204" pitchFamily="34" charset="0"/>
              </a:rPr>
              <a:t>water.</a:t>
            </a:r>
            <a:endParaRPr lang="en-US" sz="1300" dirty="0" smtClean="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a:t>
            </a:r>
            <a:r>
              <a:rPr lang="en-US" sz="1400" b="1" dirty="0" smtClean="0">
                <a:latin typeface="Franklin Gothic Book" panose="020B0503020102020204" pitchFamily="34" charset="0"/>
              </a:rPr>
              <a:t>Capital Improvement Program Management Office is in the design phase for its first two projects </a:t>
            </a:r>
            <a:r>
              <a:rPr lang="en-US" sz="1400" dirty="0" smtClean="0">
                <a:latin typeface="Franklin Gothic Book" panose="020B0503020102020204" pitchFamily="34" charset="0"/>
              </a:rPr>
              <a:t>based on the recent water and sewer assessments: The work will be in </a:t>
            </a:r>
            <a:r>
              <a:rPr lang="en-US" sz="1400" b="1" dirty="0" smtClean="0">
                <a:latin typeface="Franklin Gothic Book" panose="020B0503020102020204" pitchFamily="34" charset="0"/>
              </a:rPr>
              <a:t>North Rosedale Park and </a:t>
            </a:r>
            <a:r>
              <a:rPr lang="en-US" sz="1400" b="1" dirty="0" smtClean="0">
                <a:latin typeface="Franklin Gothic Book" panose="020B0503020102020204" pitchFamily="34" charset="0"/>
              </a:rPr>
              <a:t>Cornerstone Village.</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Community meetings are scheduled for January 2019 to provide residents an update and gather</a:t>
            </a:r>
            <a:r>
              <a:rPr lang="en-US" sz="1300" dirty="0" smtClean="0">
                <a:latin typeface="Franklin Gothic Book" panose="020B0503020102020204" pitchFamily="34" charset="0"/>
              </a:rPr>
              <a:t> their input on the design of the green stormwater infrastructure portion of the CIP</a:t>
            </a:r>
            <a:r>
              <a:rPr lang="en-US" sz="1300" dirty="0" smtClean="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Construction is scheduled to begin on the water main portion in April 2018.</a:t>
            </a:r>
            <a:endParaRPr lang="en-US" sz="1300" dirty="0" smtClean="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Courier New" panose="02070309020205020404" pitchFamily="49" charset="0"/>
              <a:buChar char="o"/>
            </a:pPr>
            <a:r>
              <a:rPr lang="en-US" sz="1400" dirty="0" smtClean="0">
                <a:latin typeface="Franklin Gothic Book" panose="020B0503020102020204" pitchFamily="34" charset="0"/>
              </a:rPr>
              <a:t>Since the </a:t>
            </a:r>
            <a:r>
              <a:rPr lang="en-US" sz="1400" b="1" dirty="0" smtClean="0">
                <a:latin typeface="Franklin Gothic Book" panose="020B0503020102020204" pitchFamily="34" charset="0"/>
              </a:rPr>
              <a:t>Community Outreach Credit Program was launched in December 2017</a:t>
            </a:r>
            <a:r>
              <a:rPr lang="en-US" sz="1400" dirty="0" smtClean="0">
                <a:latin typeface="Franklin Gothic Book" panose="020B0503020102020204" pitchFamily="34" charset="0"/>
              </a:rPr>
              <a:t>, </a:t>
            </a:r>
            <a:r>
              <a:rPr lang="en-US" sz="1400" b="1" dirty="0" smtClean="0">
                <a:latin typeface="Franklin Gothic Book" panose="020B0503020102020204" pitchFamily="34" charset="0"/>
              </a:rPr>
              <a:t>11 organizations </a:t>
            </a:r>
            <a:r>
              <a:rPr lang="en-US" sz="1400" dirty="0" smtClean="0">
                <a:latin typeface="Franklin Gothic Book" panose="020B0503020102020204" pitchFamily="34" charset="0"/>
              </a:rPr>
              <a:t>have </a:t>
            </a:r>
            <a:r>
              <a:rPr lang="en-US" sz="1400" b="1" dirty="0" smtClean="0">
                <a:latin typeface="Franklin Gothic Book" panose="020B0503020102020204" pitchFamily="34" charset="0"/>
              </a:rPr>
              <a:t>DIRECTLY reached at least 5,605 Detroit residents </a:t>
            </a:r>
            <a:r>
              <a:rPr lang="en-US" sz="1400" dirty="0" smtClean="0">
                <a:latin typeface="Franklin Gothic Book" panose="020B0503020102020204" pitchFamily="34" charset="0"/>
              </a:rPr>
              <a:t>with DWSD programs and services, in addition to communicating about DWSD through social media and literature at their facilities</a:t>
            </a:r>
            <a:r>
              <a:rPr lang="en-US" sz="1400" b="1" dirty="0" smtClean="0">
                <a:latin typeface="Franklin Gothic Book" panose="020B0503020102020204" pitchFamily="34" charset="0"/>
              </a:rPr>
              <a:t>.</a:t>
            </a:r>
            <a:endParaRPr lang="en-US" sz="1300" b="1" dirty="0" smtClean="0">
              <a:latin typeface="Franklin Gothic Book" panose="020B0503020102020204" pitchFamily="34" charset="0"/>
            </a:endParaRP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organizations received account credits totaling $29,132 for their efforts, to date.</a:t>
            </a:r>
          </a:p>
          <a:p>
            <a:pPr>
              <a:buClr>
                <a:srgbClr val="279989"/>
              </a:buClr>
            </a:pPr>
            <a:endParaRPr lang="en-US" sz="800" dirty="0" smtClean="0">
              <a:latin typeface="Franklin Gothic Book" panose="020B0503020102020204" pitchFamily="34" charset="0"/>
            </a:endParaRPr>
          </a:p>
        </p:txBody>
      </p:sp>
      <p:pic>
        <p:nvPicPr>
          <p:cNvPr id="3" name="Picture 2"/>
          <p:cNvPicPr>
            <a:picLocks noChangeAspect="1"/>
          </p:cNvPicPr>
          <p:nvPr/>
        </p:nvPicPr>
        <p:blipFill rotWithShape="1">
          <a:blip r:embed="rId2"/>
          <a:srcRect l="7647" t="26459" r="37500" b="18874"/>
          <a:stretch/>
        </p:blipFill>
        <p:spPr>
          <a:xfrm>
            <a:off x="5365377" y="1896035"/>
            <a:ext cx="3657600" cy="2049429"/>
          </a:xfrm>
          <a:prstGeom prst="rect">
            <a:avLst/>
          </a:prstGeom>
          <a:ln>
            <a:solidFill>
              <a:srgbClr val="27999D"/>
            </a:solidFill>
          </a:ln>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264682"/>
            <a:ext cx="7820221" cy="1384995"/>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charts represent data from October 2018. The November</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2018 data is expected to be available in January 2019.</a:t>
            </a:r>
          </a:p>
          <a:p>
            <a:endParaRPr lang="en-US" sz="14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If you need to visit a DWSD Customer Care Center, skip the line.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Go to </a:t>
            </a:r>
            <a:r>
              <a:rPr lang="en-US" sz="1400" dirty="0" smtClean="0">
                <a:solidFill>
                  <a:schemeClr val="tx1">
                    <a:lumMod val="75000"/>
                    <a:lumOff val="25000"/>
                  </a:schemeClr>
                </a:solidFill>
                <a:latin typeface="Franklin Gothic Book" panose="020B0503020102020204" pitchFamily="34" charset="0"/>
                <a:hlinkClick r:id="rId2"/>
              </a:rPr>
              <a:t>detroitmi.gov/DWSDCustomerCare</a:t>
            </a:r>
            <a:r>
              <a:rPr lang="en-US" sz="1400" dirty="0" smtClean="0">
                <a:solidFill>
                  <a:schemeClr val="tx1">
                    <a:lumMod val="75000"/>
                    <a:lumOff val="25000"/>
                  </a:schemeClr>
                </a:solidFill>
                <a:latin typeface="Franklin Gothic Book" panose="020B0503020102020204" pitchFamily="34" charset="0"/>
              </a:rPr>
              <a:t>, click on the location,</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and place yourself in line before you leave your home/work.</a:t>
            </a:r>
          </a:p>
        </p:txBody>
      </p:sp>
      <p:cxnSp>
        <p:nvCxnSpPr>
          <p:cNvPr id="15" name="Straight Connector 14"/>
          <p:cNvCxnSpPr/>
          <p:nvPr/>
        </p:nvCxnSpPr>
        <p:spPr>
          <a:xfrm flipH="1">
            <a:off x="1" y="518034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2393290934"/>
              </p:ext>
            </p:extLst>
          </p:nvPr>
        </p:nvGraphicFramePr>
        <p:xfrm>
          <a:off x="39892" y="1897250"/>
          <a:ext cx="3384176" cy="2145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008655371"/>
              </p:ext>
            </p:extLst>
          </p:nvPr>
        </p:nvGraphicFramePr>
        <p:xfrm>
          <a:off x="3086315" y="1940083"/>
          <a:ext cx="3899647" cy="28642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1422522247"/>
              </p:ext>
            </p:extLst>
          </p:nvPr>
        </p:nvGraphicFramePr>
        <p:xfrm>
          <a:off x="6115158" y="1903916"/>
          <a:ext cx="3899647" cy="286422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6309935" y="1566113"/>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1337677" y="4071757"/>
            <a:ext cx="6482544"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in good standing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pic>
        <p:nvPicPr>
          <p:cNvPr id="37" name="Picture 36"/>
          <p:cNvPicPr>
            <a:picLocks noChangeAspect="1"/>
          </p:cNvPicPr>
          <p:nvPr/>
        </p:nvPicPr>
        <p:blipFill rotWithShape="1">
          <a:blip r:embed="rId6"/>
          <a:srcRect t="12857" b="6841"/>
          <a:stretch/>
        </p:blipFill>
        <p:spPr>
          <a:xfrm>
            <a:off x="4960581" y="4687045"/>
            <a:ext cx="4050761" cy="1828800"/>
          </a:xfrm>
          <a:prstGeom prst="rect">
            <a:avLst/>
          </a:prstGeom>
          <a:ln>
            <a:solidFill>
              <a:srgbClr val="27999D"/>
            </a:solidFill>
          </a:ln>
        </p:spPr>
      </p:pic>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919674593"/>
              </p:ext>
            </p:extLst>
          </p:nvPr>
        </p:nvGraphicFramePr>
        <p:xfrm>
          <a:off x="107866" y="1554067"/>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38819" y="4507993"/>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1257495045"/>
              </p:ext>
            </p:extLst>
          </p:nvPr>
        </p:nvGraphicFramePr>
        <p:xfrm>
          <a:off x="4668370" y="1567397"/>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rot="16200000">
            <a:off x="-700712" y="2950458"/>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876" y="4432508"/>
            <a:ext cx="1828800" cy="2192887"/>
          </a:xfrm>
          <a:prstGeom prst="rect">
            <a:avLst/>
          </a:prstGeom>
        </p:spPr>
      </p:pic>
      <p:sp>
        <p:nvSpPr>
          <p:cNvPr id="3" name="TextBox 2"/>
          <p:cNvSpPr txBox="1"/>
          <p:nvPr/>
        </p:nvSpPr>
        <p:spPr>
          <a:xfrm rot="16200000">
            <a:off x="4045443" y="3037605"/>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286211" y="4693577"/>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658401"/>
            <a:ext cx="6611471"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Detroit Fire Department uses a mobile collector app where firefighters report on the status of each hydrant. This data integrates into DWSD’s work order system. In turn, DWSD maintenance and repair staff update the hydrant mobile app to indicate when a repair is completed.</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4299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165108026"/>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496"/>
          <a:stretch/>
        </p:blipFill>
        <p:spPr>
          <a:xfrm>
            <a:off x="6611471" y="5020708"/>
            <a:ext cx="2438400" cy="1490537"/>
          </a:xfrm>
          <a:prstGeom prst="rect">
            <a:avLst/>
          </a:prstGeom>
          <a:ln>
            <a:solidFill>
              <a:srgbClr val="27999D"/>
            </a:solidFill>
          </a:ln>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32088215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73152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1431"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432507"/>
            <a:ext cx="1828800" cy="2192888"/>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40184</TotalTime>
  <Words>1108</Words>
  <Application>Microsoft Office PowerPoint</Application>
  <PresentationFormat>On-screen Show (4:3)</PresentationFormat>
  <Paragraphs>215</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1928</cp:revision>
  <cp:lastPrinted>2018-09-18T17:43:01Z</cp:lastPrinted>
  <dcterms:created xsi:type="dcterms:W3CDTF">2016-04-19T17:03:52Z</dcterms:created>
  <dcterms:modified xsi:type="dcterms:W3CDTF">2018-12-19T05:35:39Z</dcterms:modified>
</cp:coreProperties>
</file>