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366" r:id="rId13"/>
    <p:sldId id="391" r:id="rId14"/>
    <p:sldId id="373" r:id="rId15"/>
    <p:sldId id="387" r:id="rId16"/>
    <p:sldId id="388" r:id="rId17"/>
    <p:sldId id="349" r:id="rId18"/>
    <p:sldId id="350" r:id="rId19"/>
    <p:sldId id="351" r:id="rId20"/>
    <p:sldId id="352" r:id="rId21"/>
    <p:sldId id="395" r:id="rId22"/>
    <p:sldId id="413" r:id="rId23"/>
    <p:sldId id="414" r:id="rId24"/>
    <p:sldId id="415" r:id="rId25"/>
    <p:sldId id="356" r:id="rId26"/>
    <p:sldId id="411" r:id="rId27"/>
    <p:sldId id="41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004445"/>
    <a:srgbClr val="B7CDC2"/>
    <a:srgbClr val="E8EFED"/>
    <a:srgbClr val="595959"/>
    <a:srgbClr val="0045CB"/>
    <a:srgbClr val="FEB70D"/>
    <a:srgbClr val="27999D"/>
    <a:srgbClr val="826300"/>
    <a:srgbClr val="162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80" d="100"/>
          <a:sy n="80" d="100"/>
        </p:scale>
        <p:origin x="716" y="40"/>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layout/>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32315</c:v>
                </c:pt>
                <c:pt idx="1">
                  <c:v>12934</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tx>
                <c:rich>
                  <a:bodyPr/>
                  <a:lstStyle/>
                  <a:p>
                    <a:r>
                      <a:rPr lang="en-US" dirty="0" smtClean="0"/>
                      <a:t>Nonresidents</a:t>
                    </a:r>
                    <a:br>
                      <a:rPr lang="en-US" dirty="0" smtClean="0"/>
                    </a:br>
                    <a:r>
                      <a:rPr lang="en-US" baseline="0" dirty="0" smtClean="0"/>
                      <a:t>249</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F1-4F41-914E-F04584FF2E80}"/>
                </c:ext>
              </c:extLst>
            </c:dLbl>
            <c:dLbl>
              <c:idx val="1"/>
              <c:layout>
                <c:manualLayout>
                  <c:x val="9.0277118951530774E-3"/>
                  <c:y val="-9.9691201004656615E-2"/>
                </c:manualLayout>
              </c:layout>
              <c:tx>
                <c:rich>
                  <a:bodyPr/>
                  <a:lstStyle/>
                  <a:p>
                    <a:r>
                      <a:rPr lang="en-US" baseline="0" dirty="0" smtClean="0">
                        <a:solidFill>
                          <a:schemeClr val="bg2">
                            <a:lumMod val="25000"/>
                          </a:schemeClr>
                        </a:solidFill>
                      </a:rPr>
                      <a:t>New Hires</a:t>
                    </a:r>
                  </a:p>
                  <a:p>
                    <a:r>
                      <a:rPr lang="en-US" dirty="0" smtClean="0"/>
                      <a:t>5</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6391107937201424"/>
                      <c:h val="0.11185879807868587"/>
                    </c:manualLayout>
                  </c15:layout>
                </c:ext>
                <c:ext xmlns:c16="http://schemas.microsoft.com/office/drawing/2014/chart" uri="{C3380CC4-5D6E-409C-BE32-E72D297353CC}">
                  <c16:uniqueId val="{00000001-24F1-4F41-914E-F04584FF2E80}"/>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F1-4F41-914E-F04584FF2E80}"/>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F1-4F41-914E-F04584FF2E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November</c:v>
                </c:pt>
              </c:strCache>
            </c:strRef>
          </c:cat>
          <c:val>
            <c:numRef>
              <c:f>Sheet1!$B$2:$B$6</c:f>
              <c:numCache>
                <c:formatCode>General</c:formatCode>
                <c:ptCount val="5"/>
                <c:pt idx="0">
                  <c:v>248</c:v>
                </c:pt>
                <c:pt idx="1">
                  <c:v>3</c:v>
                </c:pt>
              </c:numCache>
            </c:numRef>
          </c:val>
          <c:extLst>
            <c:ext xmlns:c16="http://schemas.microsoft.com/office/drawing/2014/chart" uri="{C3380CC4-5D6E-409C-BE32-E72D297353CC}">
              <c16:uniqueId val="{00000004-24F1-4F41-914E-F04584FF2E80}"/>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tx>
                <c:rich>
                  <a:bodyPr/>
                  <a:lstStyle/>
                  <a:p>
                    <a:r>
                      <a:rPr lang="en-US" baseline="0" dirty="0" smtClean="0"/>
                      <a:t>Detroit</a:t>
                    </a:r>
                  </a:p>
                  <a:p>
                    <a:r>
                      <a:rPr lang="en-US" baseline="0" dirty="0" smtClean="0"/>
                      <a:t>Residents</a:t>
                    </a:r>
                  </a:p>
                  <a:p>
                    <a:r>
                      <a:rPr lang="en-US" dirty="0" smtClean="0"/>
                      <a:t>307</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4F1-4F41-914E-F04584FF2E80}"/>
                </c:ext>
              </c:extLst>
            </c:dLbl>
            <c:dLbl>
              <c:idx val="1"/>
              <c:layout>
                <c:manualLayout>
                  <c:x val="1.9097227443467694E-2"/>
                  <c:y val="-0.16875000000000001"/>
                </c:manualLayout>
              </c:layout>
              <c:tx>
                <c:rich>
                  <a:bodyPr/>
                  <a:lstStyle/>
                  <a:p>
                    <a:r>
                      <a:rPr lang="en-US" baseline="0" dirty="0" smtClean="0">
                        <a:solidFill>
                          <a:srgbClr val="27999D"/>
                        </a:solidFill>
                      </a:rPr>
                      <a:t>New Hires </a:t>
                    </a:r>
                    <a:fld id="{A833860A-B924-45B6-A80C-21FB43D9D273}" type="VALUE">
                      <a:rPr lang="en-US" baseline="0" smtClean="0">
                        <a:solidFill>
                          <a:srgbClr val="27999D"/>
                        </a:solidFill>
                      </a:rPr>
                      <a:pPr/>
                      <a:t>[VALUE]</a:t>
                    </a:fld>
                    <a:endParaRPr lang="en-US" baseline="0" dirty="0" smtClean="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24F1-4F41-914E-F04584FF2E80}"/>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4F1-4F41-914E-F04584FF2E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November</c:v>
                </c:pt>
              </c:strCache>
            </c:strRef>
          </c:cat>
          <c:val>
            <c:numRef>
              <c:f>Sheet1!$C$2:$C$6</c:f>
              <c:numCache>
                <c:formatCode>General</c:formatCode>
                <c:ptCount val="5"/>
                <c:pt idx="0">
                  <c:v>302</c:v>
                </c:pt>
              </c:numCache>
            </c:numRef>
          </c:val>
          <c:extLst>
            <c:ext xmlns:c16="http://schemas.microsoft.com/office/drawing/2014/chart" uri="{C3380CC4-5D6E-409C-BE32-E72D297353CC}">
              <c16:uniqueId val="{00000008-24F1-4F41-914E-F04584FF2E80}"/>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FY2020-2021</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3.7844183930613277E-2"/>
          <c:y val="2.840282525914728E-3"/>
          <c:w val="0.87667498372669894"/>
          <c:h val="0.84983151773737986"/>
        </c:manualLayout>
      </c:layout>
      <c:barChart>
        <c:barDir val="bar"/>
        <c:grouping val="clustered"/>
        <c:varyColors val="0"/>
        <c:ser>
          <c:idx val="0"/>
          <c:order val="0"/>
          <c:tx>
            <c:strRef>
              <c:f>Sheet1!$B$1</c:f>
              <c:strCache>
                <c:ptCount val="1"/>
                <c:pt idx="0">
                  <c:v>FY2020-2021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Sheet1!$C$2:$C$3</c:f>
              <c:numCache>
                <c:formatCode>General</c:formatCode>
                <c:ptCount val="2"/>
                <c:pt idx="0">
                  <c:v>4</c:v>
                </c:pt>
              </c:numCache>
            </c:numRef>
          </c:val>
          <c:extLs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Sheet1!$B$2:$B$3</c:f>
              <c:numCache>
                <c:formatCode>General</c:formatCode>
                <c:ptCount val="2"/>
                <c:pt idx="0">
                  <c:v>30</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Sheet1!$C$2:$C$3</c:f>
              <c:numCache>
                <c:formatCode>General</c:formatCode>
                <c:ptCount val="2"/>
                <c:pt idx="0">
                  <c:v>0</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Sheet1!$D$2:$D$3</c:f>
              <c:numCache>
                <c:formatCode>General</c:formatCode>
                <c:ptCount val="2"/>
                <c:pt idx="0">
                  <c:v>10</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7998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8939-4D00-B792-89D08881F0CD}"/>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2'!$D$3:$F$3</c:f>
              <c:numCache>
                <c:formatCode>0.00%</c:formatCode>
                <c:ptCount val="3"/>
                <c:pt idx="0">
                  <c:v>1</c:v>
                </c:pt>
                <c:pt idx="1">
                  <c:v>1</c:v>
                </c:pt>
                <c:pt idx="2">
                  <c:v>1</c:v>
                </c:pt>
              </c:numCache>
            </c:numRef>
          </c:val>
          <c:extLst>
            <c:ext xmlns:c16="http://schemas.microsoft.com/office/drawing/2014/chart" uri="{C3380CC4-5D6E-409C-BE32-E72D297353CC}">
              <c16:uniqueId val="{00000001-8939-4D00-B792-89D08881F0CD}"/>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8939-4D00-B792-89D08881F0CD}"/>
            </c:ext>
          </c:extLst>
        </c:ser>
        <c:ser>
          <c:idx val="3"/>
          <c:order val="3"/>
          <c:tx>
            <c:strRef>
              <c:f>'Summary 2'!$A$5</c:f>
              <c:strCache>
                <c:ptCount val="1"/>
                <c:pt idx="0">
                  <c:v>Field Services Applications</c:v>
                </c:pt>
              </c:strCache>
            </c:strRef>
          </c:tx>
          <c:spPr>
            <a:solidFill>
              <a:srgbClr val="B7CDC2"/>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2'!$D$5:$F$5</c:f>
              <c:numCache>
                <c:formatCode>0.00%</c:formatCode>
                <c:ptCount val="3"/>
                <c:pt idx="0">
                  <c:v>1</c:v>
                </c:pt>
                <c:pt idx="1">
                  <c:v>1</c:v>
                </c:pt>
                <c:pt idx="2">
                  <c:v>1</c:v>
                </c:pt>
              </c:numCache>
            </c:numRef>
          </c:val>
          <c:extLst>
            <c:ext xmlns:c16="http://schemas.microsoft.com/office/drawing/2014/chart" uri="{C3380CC4-5D6E-409C-BE32-E72D297353CC}">
              <c16:uniqueId val="{00000003-8939-4D00-B792-89D08881F0CD}"/>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7416885389326334"/>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dirty="0">
                <a:solidFill>
                  <a:schemeClr val="tx1">
                    <a:lumMod val="65000"/>
                    <a:lumOff val="35000"/>
                  </a:schemeClr>
                </a:solidFill>
                <a:latin typeface="Franklin Gothic Book" panose="020B0503020102020204" pitchFamily="34" charset="0"/>
              </a:rPr>
              <a:t>Customer Service Application Availability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September</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D3F8-462B-9CE3-42C37722315A}"/>
            </c:ext>
          </c:extLst>
        </c:ser>
        <c:ser>
          <c:idx val="2"/>
          <c:order val="1"/>
          <c:tx>
            <c:strRef>
              <c:f>'Summary 2'!$J$2</c:f>
              <c:strCache>
                <c:ptCount val="1"/>
                <c:pt idx="0">
                  <c:v>October</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D3F8-462B-9CE3-42C37722315A}"/>
            </c:ext>
          </c:extLst>
        </c:ser>
        <c:ser>
          <c:idx val="0"/>
          <c:order val="2"/>
          <c:tx>
            <c:strRef>
              <c:f>'Summary 2'!$K$2</c:f>
              <c:strCache>
                <c:ptCount val="1"/>
                <c:pt idx="0">
                  <c:v>November</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D3F8-462B-9CE3-42C37722315A}"/>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layout/>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208730</c:v>
                </c:pt>
                <c:pt idx="1">
                  <c:v>22912</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rgbClr val="595959"/>
                </a:solidFill>
                <a:latin typeface="Franklin Gothic Book" panose="020B0503020102020204" pitchFamily="34" charset="0"/>
              </a:rPr>
              <a:t>Payment Transactions by Platform Type</a:t>
            </a:r>
            <a:endParaRPr lang="en-US" sz="1600" b="1" dirty="0">
              <a:solidFill>
                <a:srgbClr val="595959"/>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922-4875-9C79-C19C2AF69A59}"/>
                </c:ext>
              </c:extLst>
            </c:dLbl>
            <c:dLbl>
              <c:idx val="2"/>
              <c:layout/>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Sheet1!$B$2:$B$4</c:f>
              <c:numCache>
                <c:formatCode>#,##0</c:formatCode>
                <c:ptCount val="3"/>
                <c:pt idx="0">
                  <c:v>47070</c:v>
                </c:pt>
                <c:pt idx="1">
                  <c:v>49229</c:v>
                </c:pt>
                <c:pt idx="2">
                  <c:v>41611</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Sheet1!$C$2:$C$4</c:f>
              <c:numCache>
                <c:formatCode>#,##0</c:formatCode>
                <c:ptCount val="3"/>
                <c:pt idx="0">
                  <c:v>16996</c:v>
                </c:pt>
                <c:pt idx="1">
                  <c:v>18739</c:v>
                </c:pt>
                <c:pt idx="2">
                  <c:v>15936</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D922-4875-9C79-C19C2AF69A59}"/>
                </c:ext>
              </c:extLst>
            </c:dLbl>
            <c:dLbl>
              <c:idx val="2"/>
              <c:layout/>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Sheet1!$D$2:$D$4</c:f>
              <c:numCache>
                <c:formatCode>#,##0</c:formatCode>
                <c:ptCount val="3"/>
                <c:pt idx="0">
                  <c:v>22989</c:v>
                </c:pt>
                <c:pt idx="1">
                  <c:v>25448</c:v>
                </c:pt>
                <c:pt idx="2">
                  <c:v>22283</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3.9392584950729802E-2"/>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D922-4875-9C79-C19C2AF69A59}"/>
                </c:ext>
              </c:extLst>
            </c:dLbl>
            <c:dLbl>
              <c:idx val="1"/>
              <c:layout/>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Sheet1!$E$2:$E$4</c:f>
              <c:numCache>
                <c:formatCode>#,##0</c:formatCode>
                <c:ptCount val="3"/>
                <c:pt idx="0">
                  <c:v>48876</c:v>
                </c:pt>
                <c:pt idx="1">
                  <c:v>53852</c:v>
                </c:pt>
                <c:pt idx="2">
                  <c:v>47563</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September</c:v>
                </c:pt>
                <c:pt idx="1">
                  <c:v>October</c:v>
                </c:pt>
                <c:pt idx="2">
                  <c:v>November</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smtClean="0">
                <a:solidFill>
                  <a:srgbClr val="595959"/>
                </a:solidFill>
                <a:latin typeface="Franklin Gothic Book" panose="020B0503020102020204" pitchFamily="34" charset="0"/>
              </a:rPr>
              <a:t>Revenue</a:t>
            </a:r>
            <a:r>
              <a:rPr lang="en-US" sz="1600" b="1" baseline="0" dirty="0" smtClean="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Sheet1!$B$2:$B$4</c:f>
              <c:numCache>
                <c:formatCode>"$"#,##0.00_);[Red]\("$"#,##0.00\)</c:formatCode>
                <c:ptCount val="3"/>
                <c:pt idx="0">
                  <c:v>21.183</c:v>
                </c:pt>
                <c:pt idx="1">
                  <c:v>19.638999999999999</c:v>
                </c:pt>
                <c:pt idx="2">
                  <c:v>26.376999999999999</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Sheet1!$C$2:$C$4</c:f>
              <c:numCache>
                <c:formatCode>"$"#,##0.00_);[Red]\("$"#,##0.00\)</c:formatCode>
                <c:ptCount val="3"/>
                <c:pt idx="0">
                  <c:v>2.0070000000000001</c:v>
                </c:pt>
                <c:pt idx="1">
                  <c:v>2.14</c:v>
                </c:pt>
                <c:pt idx="2">
                  <c:v>1.7410000000000001</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831-45DE-A865-01ACFA1DB325}"/>
                </c:ext>
              </c:extLst>
            </c:dLbl>
            <c:dLbl>
              <c:idx val="2"/>
              <c:layout/>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Sheet1!$D$2:$D$4</c:f>
              <c:numCache>
                <c:formatCode>"$"#,##0.00_);[Red]\("$"#,##0.00\)</c:formatCode>
                <c:ptCount val="3"/>
                <c:pt idx="0">
                  <c:v>3.0609999999999999</c:v>
                </c:pt>
                <c:pt idx="1">
                  <c:v>3.4830000000000001</c:v>
                </c:pt>
                <c:pt idx="2">
                  <c:v>2.806</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layout/>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2831-45DE-A865-01ACFA1DB325}"/>
                </c:ext>
              </c:extLst>
            </c:dLbl>
            <c:dLbl>
              <c:idx val="1"/>
              <c:layout/>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2831-45DE-A865-01ACFA1DB325}"/>
                </c:ext>
              </c:extLst>
            </c:dLbl>
            <c:dLbl>
              <c:idx val="2"/>
              <c:layout/>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Sheet1!$E$2:$E$4</c:f>
              <c:numCache>
                <c:formatCode>"$"#,##0.00_);[Red]\("$"#,##0.00\)</c:formatCode>
                <c:ptCount val="3"/>
                <c:pt idx="0">
                  <c:v>9.5399999999999991</c:v>
                </c:pt>
                <c:pt idx="1">
                  <c:v>10.603</c:v>
                </c:pt>
                <c:pt idx="2">
                  <c:v>8.7840000000000007</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smtClean="0"/>
                      <a:t>Operating</a:t>
                    </a:r>
                    <a:r>
                      <a:rPr lang="en-US" baseline="0" dirty="0" smtClean="0"/>
                      <a:t/>
                    </a:r>
                    <a:br>
                      <a:rPr lang="en-US" baseline="0" dirty="0" smtClean="0"/>
                    </a:br>
                    <a:fld id="{D2875B14-D50D-410A-9DFE-ABD93C30D72D}" type="VALUE">
                      <a:rPr lang="en-US" baseline="0" smtClean="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Sheet1!$B$2:$B$4</c:f>
              <c:numCache>
                <c:formatCode>#,##0</c:formatCode>
                <c:ptCount val="3"/>
                <c:pt idx="0">
                  <c:v>29477</c:v>
                </c:pt>
                <c:pt idx="1">
                  <c:v>28326</c:v>
                </c:pt>
                <c:pt idx="2">
                  <c:v>29910</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Sheet1!$C$2:$C$4</c:f>
              <c:numCache>
                <c:formatCode>#,##0</c:formatCode>
                <c:ptCount val="3"/>
                <c:pt idx="0">
                  <c:v>185</c:v>
                </c:pt>
                <c:pt idx="1">
                  <c:v>400</c:v>
                </c:pt>
                <c:pt idx="2">
                  <c:v>378</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Sheet1!$D$2:$D$4</c:f>
              <c:numCache>
                <c:formatCode>#,##0</c:formatCode>
                <c:ptCount val="3"/>
                <c:pt idx="0">
                  <c:v>248</c:v>
                </c:pt>
                <c:pt idx="1">
                  <c:v>1184</c:v>
                </c:pt>
                <c:pt idx="2">
                  <c:v>1443</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435403405356016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0FE0-4550-94EE-CB7C8933AF3A}"/>
                </c:ext>
              </c:extLst>
            </c:dLbl>
            <c:dLbl>
              <c:idx val="2"/>
              <c:layout>
                <c:manualLayout>
                  <c:x val="-2.1505376344086152E-2"/>
                  <c:y val="-0.101965221572084"/>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September</c:v>
                </c:pt>
                <c:pt idx="1">
                  <c:v>October</c:v>
                </c:pt>
                <c:pt idx="2">
                  <c:v>November</c:v>
                </c:pt>
              </c:strCache>
            </c:strRef>
          </c:cat>
          <c:val>
            <c:numRef>
              <c:f>Sheet1!$B$2:$B$4</c:f>
              <c:numCache>
                <c:formatCode>#,##0</c:formatCode>
                <c:ptCount val="3"/>
                <c:pt idx="0">
                  <c:v>82</c:v>
                </c:pt>
                <c:pt idx="1">
                  <c:v>136</c:v>
                </c:pt>
                <c:pt idx="2">
                  <c:v>125</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3010752688172046E-2"/>
                  <c:y val="-7.17255658548000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E0-4550-94EE-CB7C8933AF3A}"/>
                </c:ext>
              </c:extLst>
            </c:dLbl>
            <c:dLbl>
              <c:idx val="1"/>
              <c:layout>
                <c:manualLayout>
                  <c:x val="-3.9426523297491037E-2"/>
                  <c:y val="-9.043658303431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E0-4550-94EE-CB7C8933AF3A}"/>
                </c:ext>
              </c:extLst>
            </c:dLbl>
            <c:dLbl>
              <c:idx val="2"/>
              <c:layout>
                <c:manualLayout>
                  <c:x val="-2.1505376344086152E-2"/>
                  <c:y val="-8.41995773078087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September</c:v>
                </c:pt>
                <c:pt idx="1">
                  <c:v>October</c:v>
                </c:pt>
                <c:pt idx="2">
                  <c:v>November</c:v>
                </c:pt>
              </c:strCache>
            </c:strRef>
          </c:cat>
          <c:val>
            <c:numRef>
              <c:f>Sheet1!$C$2:$C$4</c:f>
              <c:numCache>
                <c:formatCode>General</c:formatCode>
                <c:ptCount val="3"/>
                <c:pt idx="0">
                  <c:v>9</c:v>
                </c:pt>
                <c:pt idx="1">
                  <c:v>10</c:v>
                </c:pt>
                <c:pt idx="2">
                  <c:v>21</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435403405356016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September</c:v>
                </c:pt>
                <c:pt idx="1">
                  <c:v>October</c:v>
                </c:pt>
                <c:pt idx="2">
                  <c:v>November</c:v>
                </c:pt>
              </c:strCache>
            </c:strRef>
          </c:cat>
          <c:val>
            <c:numRef>
              <c:f>Sheet1!$B$2:$B$4</c:f>
              <c:numCache>
                <c:formatCode>#,##0</c:formatCode>
                <c:ptCount val="3"/>
                <c:pt idx="0">
                  <c:v>83</c:v>
                </c:pt>
                <c:pt idx="1">
                  <c:v>88</c:v>
                </c:pt>
                <c:pt idx="2">
                  <c:v>68</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E0-4550-94EE-CB7C8933AF3A}"/>
                </c:ext>
              </c:extLst>
            </c:dLbl>
            <c:dLbl>
              <c:idx val="1"/>
              <c:layout>
                <c:manualLayout>
                  <c:x val="-4.6594982078853049E-2"/>
                  <c:y val="6.86070629915478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E0-4550-94EE-CB7C8933AF3A}"/>
                </c:ext>
              </c:extLst>
            </c:dLbl>
            <c:dLbl>
              <c:idx val="2"/>
              <c:layout>
                <c:manualLayout>
                  <c:x val="-6.2724014336917697E-2"/>
                  <c:y val="5.9251554401791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September</c:v>
                </c:pt>
                <c:pt idx="1">
                  <c:v>October</c:v>
                </c:pt>
                <c:pt idx="2">
                  <c:v>November</c:v>
                </c:pt>
              </c:strCache>
            </c:strRef>
          </c:cat>
          <c:val>
            <c:numRef>
              <c:f>Sheet1!$C$2:$C$4</c:f>
              <c:numCache>
                <c:formatCode>General</c:formatCode>
                <c:ptCount val="3"/>
                <c:pt idx="0">
                  <c:v>60</c:v>
                </c:pt>
                <c:pt idx="1">
                  <c:v>61</c:v>
                </c:pt>
                <c:pt idx="2">
                  <c:v>48</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50"/>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279989"/>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0070C0"/>
              </a:solidFill>
              <a:ln>
                <a:noFill/>
              </a:ln>
              <a:effectLst/>
            </c:spPr>
            <c:extLst>
              <c:ext xmlns:c16="http://schemas.microsoft.com/office/drawing/2014/chart" uri="{C3380CC4-5D6E-409C-BE32-E72D297353CC}">
                <c16:uniqueId val="{00000009-2F2A-446F-8052-437B301A7BB6}"/>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F2A-446F-8052-437B301A7BB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Annual Goal</c:v>
                </c:pt>
                <c:pt idx="1">
                  <c:v>2017</c:v>
                </c:pt>
                <c:pt idx="2">
                  <c:v>2018</c:v>
                </c:pt>
                <c:pt idx="3">
                  <c:v>2019</c:v>
                </c:pt>
                <c:pt idx="4">
                  <c:v>November 2020</c:v>
                </c:pt>
                <c:pt idx="5">
                  <c:v>Total Since Program Launch in 2017</c:v>
                </c:pt>
              </c:strCache>
            </c:strRef>
          </c:cat>
          <c:val>
            <c:numRef>
              <c:f>Sheet1!$B$2:$B$7</c:f>
              <c:numCache>
                <c:formatCode>#,##0</c:formatCode>
                <c:ptCount val="6"/>
                <c:pt idx="0">
                  <c:v>10000</c:v>
                </c:pt>
                <c:pt idx="1">
                  <c:v>7479</c:v>
                </c:pt>
                <c:pt idx="2">
                  <c:v>8575</c:v>
                </c:pt>
                <c:pt idx="3">
                  <c:v>9479</c:v>
                </c:pt>
                <c:pt idx="4">
                  <c:v>4489</c:v>
                </c:pt>
                <c:pt idx="5">
                  <c:v>30022</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layout/>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414-42AA-A701-FF158387C298}"/>
                </c:ext>
              </c:extLst>
            </c:dLbl>
            <c:dLbl>
              <c:idx val="1"/>
              <c:layout/>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DE7-4875-AA0B-4732050B3217}"/>
                </c:ext>
              </c:extLst>
            </c:dLbl>
            <c:dLbl>
              <c:idx val="2"/>
              <c:layout/>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c:v>
                </c:pt>
                <c:pt idx="1">
                  <c:v>Sept</c:v>
                </c:pt>
                <c:pt idx="2">
                  <c:v>October</c:v>
                </c:pt>
              </c:strCache>
            </c:strRef>
          </c:cat>
          <c:val>
            <c:numRef>
              <c:f>Sheet1!$B$2:$B$4</c:f>
              <c:numCache>
                <c:formatCode>0%</c:formatCode>
                <c:ptCount val="3"/>
                <c:pt idx="0">
                  <c:v>0.95499999999999996</c:v>
                </c:pt>
                <c:pt idx="1">
                  <c:v>0.87</c:v>
                </c:pt>
                <c:pt idx="2">
                  <c:v>0.86199999999999999</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layout/>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414-42AA-A701-FF158387C298}"/>
                </c:ext>
              </c:extLst>
            </c:dLbl>
            <c:dLbl>
              <c:idx val="1"/>
              <c:layout/>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DE7-4875-AA0B-4732050B3217}"/>
                </c:ext>
              </c:extLst>
            </c:dLbl>
            <c:dLbl>
              <c:idx val="2"/>
              <c:layout/>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c:v>
                </c:pt>
                <c:pt idx="1">
                  <c:v>Sept</c:v>
                </c:pt>
                <c:pt idx="2">
                  <c:v>October</c:v>
                </c:pt>
              </c:strCache>
            </c:strRef>
          </c:cat>
          <c:val>
            <c:numRef>
              <c:f>Sheet1!$C$2:$C$4</c:f>
              <c:numCache>
                <c:formatCode>0%</c:formatCode>
                <c:ptCount val="3"/>
                <c:pt idx="0">
                  <c:v>0.85</c:v>
                </c:pt>
                <c:pt idx="1">
                  <c:v>0.84</c:v>
                </c:pt>
                <c:pt idx="2">
                  <c:v>0.87</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12/8/2020</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943161"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a:t>
            </a:r>
            <a:r>
              <a:rPr lang="en-US" sz="1000" baseline="0" dirty="0" smtClean="0">
                <a:solidFill>
                  <a:srgbClr val="003B49"/>
                </a:solidFill>
                <a:latin typeface="Arial Narrow" panose="020B0606020202030204" pitchFamily="34" charset="0"/>
              </a:rPr>
              <a:t>December 16, </a:t>
            </a:r>
            <a:r>
              <a:rPr lang="en-US" sz="1000" baseline="0" dirty="0" smtClean="0">
                <a:solidFill>
                  <a:srgbClr val="003B49"/>
                </a:solidFill>
                <a:latin typeface="Arial Narrow" panose="020B0606020202030204" pitchFamily="34" charset="0"/>
              </a:rPr>
              <a:t>2020</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12/8/2020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12/8/2020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12/8/2020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12/8/2020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12/8/2020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12/8/2020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12/8/2020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12/8/2020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12/8/2020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12/8/2020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December 16, </a:t>
            </a:r>
            <a:r>
              <a:rPr lang="en-US" sz="1400" dirty="0" smtClean="0">
                <a:solidFill>
                  <a:schemeClr val="bg1"/>
                </a:solidFill>
                <a:latin typeface="Arial" panose="020B0604020202020204" pitchFamily="34" charset="0"/>
                <a:cs typeface="Arial" panose="020B0604020202020204" pitchFamily="34" charset="0"/>
              </a:rPr>
              <a:t>2020</a:t>
            </a:r>
            <a:endParaRPr lang="en-US" sz="1400" dirty="0">
              <a:solidFill>
                <a:schemeClr val="bg1"/>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graphicFrame>
        <p:nvGraphicFramePr>
          <p:cNvPr id="4" name="Chart 3"/>
          <p:cNvGraphicFramePr/>
          <p:nvPr>
            <p:extLst>
              <p:ext uri="{D42A27DB-BD31-4B8C-83A1-F6EECF244321}">
                <p14:modId xmlns:p14="http://schemas.microsoft.com/office/powerpoint/2010/main" val="4059579422"/>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2703" r="6250" b="45094"/>
          <a:stretch/>
        </p:blipFill>
        <p:spPr>
          <a:xfrm>
            <a:off x="4506954" y="914758"/>
            <a:ext cx="2216879" cy="1495372"/>
          </a:xfrm>
          <a:prstGeom prst="rect">
            <a:avLst/>
          </a:prstGeom>
        </p:spPr>
      </p:pic>
      <p:sp>
        <p:nvSpPr>
          <p:cNvPr id="10" name="TextBox 9"/>
          <p:cNvSpPr txBox="1"/>
          <p:nvPr/>
        </p:nvSpPr>
        <p:spPr>
          <a:xfrm>
            <a:off x="0" y="5705014"/>
            <a:ext cx="886968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Operations continues to prioritize work orders based on level of impact, including number of customers affected, with water main repairs, street flooding and water-in-basement complaints taking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671346"/>
            <a:ext cx="9144000" cy="738664"/>
          </a:xfrm>
          <a:prstGeom prst="rect">
            <a:avLst/>
          </a:prstGeom>
          <a:noFill/>
        </p:spPr>
        <p:txBody>
          <a:bodyPr wrap="square" rtlCol="0">
            <a:spAutoFit/>
          </a:bodyPr>
          <a:lstStyle/>
          <a:p>
            <a:r>
              <a:rPr lang="en-US" sz="1400" dirty="0" smtClean="0">
                <a:latin typeface="Franklin Gothic Book" panose="020B0503020102020204" pitchFamily="34" charset="0"/>
              </a:rPr>
              <a:t>The catch basin inspection and cleaning program launched in 2017. DWSD crews have touched more than </a:t>
            </a:r>
            <a:r>
              <a:rPr lang="en-US" sz="1400" dirty="0" smtClean="0">
                <a:latin typeface="Franklin Gothic Book" panose="020B0503020102020204" pitchFamily="34" charset="0"/>
              </a:rPr>
              <a:t>30,000 of </a:t>
            </a:r>
            <a:r>
              <a:rPr lang="en-US" sz="1400" dirty="0" smtClean="0">
                <a:latin typeface="Franklin Gothic Book" panose="020B0503020102020204" pitchFamily="34" charset="0"/>
              </a:rPr>
              <a:t>the estimated 90,000 catch </a:t>
            </a:r>
            <a:r>
              <a:rPr lang="en-US" sz="1400" dirty="0" smtClean="0">
                <a:latin typeface="Franklin Gothic Book" panose="020B0503020102020204" pitchFamily="34" charset="0"/>
              </a:rPr>
              <a:t>basins, including tracking them through a mapping app for asset inventory. The 30,000 goal was achieved in the three-year commitment as announced by DWSD and Mayor Duggan in 2017.</a:t>
            </a:r>
            <a:endParaRPr lang="en-US" sz="1400" dirty="0">
              <a:latin typeface="Franklin Gothic Book" panose="020B0503020102020204" pitchFamily="34" charset="0"/>
            </a:endParaRPr>
          </a:p>
        </p:txBody>
      </p:sp>
      <p:cxnSp>
        <p:nvCxnSpPr>
          <p:cNvPr id="15" name="Straight Connector 14"/>
          <p:cNvCxnSpPr/>
          <p:nvPr/>
        </p:nvCxnSpPr>
        <p:spPr>
          <a:xfrm flipH="1">
            <a:off x="0" y="5615597"/>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304942054"/>
              </p:ext>
            </p:extLst>
          </p:nvPr>
        </p:nvGraphicFramePr>
        <p:xfrm>
          <a:off x="178904" y="13576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55" y="2067581"/>
            <a:ext cx="2743200" cy="2082189"/>
          </a:xfrm>
          <a:prstGeom prst="rect">
            <a:avLst/>
          </a:prstGeom>
          <a:ln w="19050">
            <a:solidFill>
              <a:srgbClr val="279989"/>
            </a:solidFill>
          </a:ln>
        </p:spPr>
      </p:pic>
      <p:sp>
        <p:nvSpPr>
          <p:cNvPr id="12" name="TextBox 11"/>
          <p:cNvSpPr txBox="1"/>
          <p:nvPr/>
        </p:nvSpPr>
        <p:spPr>
          <a:xfrm>
            <a:off x="6282855" y="4147727"/>
            <a:ext cx="2743200" cy="830997"/>
          </a:xfrm>
          <a:prstGeom prst="rect">
            <a:avLst/>
          </a:prstGeom>
          <a:solidFill>
            <a:srgbClr val="279989"/>
          </a:solidFill>
          <a:ln w="28575">
            <a:solidFill>
              <a:srgbClr val="279989"/>
            </a:solidFill>
          </a:ln>
        </p:spPr>
        <p:txBody>
          <a:bodyPr wrap="square" rtlCol="0">
            <a:spAutoFit/>
          </a:bodyPr>
          <a:lstStyle/>
          <a:p>
            <a:r>
              <a:rPr lang="en-US" sz="1200" i="1" dirty="0" smtClean="0">
                <a:solidFill>
                  <a:schemeClr val="bg1"/>
                </a:solidFill>
                <a:latin typeface="Franklin Gothic Book" panose="020B0503020102020204" pitchFamily="34" charset="0"/>
              </a:rPr>
              <a:t>DWSD held a media event on November 10 with Deputy Director &amp; Chief Engineer Palencia Mobley, P.E. and the sewer team leaders. </a:t>
            </a:r>
            <a:endParaRPr lang="en-US" sz="1200" i="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098541936"/>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3-Month Rolling Average Collection Rate</a:t>
            </a:r>
            <a:endParaRPr lang="en-US" sz="1400" b="1" dirty="0">
              <a:solidFill>
                <a:schemeClr val="tx1">
                  <a:lumMod val="75000"/>
                  <a:lumOff val="25000"/>
                </a:schemeClr>
              </a:solidFill>
              <a:latin typeface="Franklin Gothic Book" panose="020B0503020102020204" pitchFamily="34" charset="0"/>
            </a:endParaRP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a:t>
            </a:r>
            <a:r>
              <a:rPr lang="en-US" sz="1400" dirty="0" smtClean="0">
                <a:solidFill>
                  <a:schemeClr val="tx1">
                    <a:lumMod val="75000"/>
                    <a:lumOff val="25000"/>
                  </a:schemeClr>
                </a:solidFill>
                <a:latin typeface="Franklin Gothic Book" panose="020B0503020102020204" pitchFamily="34" charset="0"/>
              </a:rPr>
              <a:t>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Board </a:t>
            </a:r>
            <a:r>
              <a:rPr lang="en-US" sz="1400" dirty="0">
                <a:solidFill>
                  <a:schemeClr val="tx1">
                    <a:lumMod val="75000"/>
                    <a:lumOff val="25000"/>
                  </a:schemeClr>
                </a:solidFill>
                <a:latin typeface="Franklin Gothic Book" panose="020B0503020102020204" pitchFamily="34" charset="0"/>
              </a:rPr>
              <a:t>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smtClean="0">
                <a:solidFill>
                  <a:srgbClr val="0045CB"/>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Water Revenue               </a:t>
            </a:r>
            <a:r>
              <a:rPr lang="en-US" sz="1600" dirty="0" smtClean="0">
                <a:solidFill>
                  <a:srgbClr val="FEB70D"/>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Sewer Revenue</a:t>
            </a:r>
            <a:endParaRPr lang="en-US" sz="1600" dirty="0">
              <a:solidFill>
                <a:schemeClr val="tx1">
                  <a:lumMod val="75000"/>
                  <a:lumOff val="25000"/>
                </a:schemeClr>
              </a:solidFill>
              <a:latin typeface="Franklin Gothic Book" panose="020B0503020102020204" pitchFamily="34" charset="0"/>
            </a:endParaRPr>
          </a:p>
        </p:txBody>
      </p:sp>
      <p:sp>
        <p:nvSpPr>
          <p:cNvPr id="12" name="TextBox 11"/>
          <p:cNvSpPr txBox="1"/>
          <p:nvPr/>
        </p:nvSpPr>
        <p:spPr>
          <a:xfrm>
            <a:off x="2649569" y="5071006"/>
            <a:ext cx="4454425" cy="307777"/>
          </a:xfrm>
          <a:prstGeom prst="rect">
            <a:avLst/>
          </a:prstGeom>
          <a:noFill/>
        </p:spPr>
        <p:txBody>
          <a:bodyPr wrap="none" rtlCol="0">
            <a:spAutoFit/>
          </a:bodyPr>
          <a:lstStyle/>
          <a:p>
            <a:r>
              <a:rPr lang="en-US" sz="1400" dirty="0" smtClean="0">
                <a:solidFill>
                  <a:schemeClr val="tx1">
                    <a:lumMod val="75000"/>
                    <a:lumOff val="25000"/>
                  </a:schemeClr>
                </a:solidFill>
                <a:latin typeface="Franklin Gothic Book" panose="020B0503020102020204" pitchFamily="34" charset="0"/>
              </a:rPr>
              <a:t>August                          September                         October</a:t>
            </a:r>
            <a:endParaRPr lang="en-US" sz="14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52189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cxnSp>
        <p:nvCxnSpPr>
          <p:cNvPr id="5" name="Straight Connector 4"/>
          <p:cNvCxnSpPr/>
          <p:nvPr/>
        </p:nvCxnSpPr>
        <p:spPr>
          <a:xfrm flipH="1">
            <a:off x="0" y="555150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606879"/>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a:t>
            </a:r>
            <a:r>
              <a:rPr lang="en-US" sz="4000" dirty="0" smtClean="0">
                <a:solidFill>
                  <a:schemeClr val="bg1"/>
                </a:solidFill>
                <a:latin typeface="Impact" panose="020B0806030902050204" pitchFamily="34" charset="0"/>
              </a:rPr>
              <a:t>167,693</a:t>
            </a:r>
            <a:endParaRPr lang="en-US" sz="4000" dirty="0" smtClean="0">
              <a:solidFill>
                <a:schemeClr val="bg1"/>
              </a:solidFill>
              <a:latin typeface="Impact" panose="020B0806030902050204" pitchFamily="34" charset="0"/>
            </a:endParaRPr>
          </a:p>
          <a:p>
            <a:pPr algn="ctr"/>
            <a:r>
              <a:rPr lang="en-US" sz="1600" dirty="0">
                <a:latin typeface="Franklin Gothic Book" panose="020B0503020102020204" pitchFamily="34" charset="0"/>
              </a:rPr>
              <a:t>(thousands)</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October 31, </a:t>
            </a:r>
            <a:r>
              <a:rPr lang="en-US" sz="1600" dirty="0" smtClean="0">
                <a:latin typeface="Franklin Gothic Book" panose="020B0503020102020204" pitchFamily="34" charset="0"/>
              </a:rPr>
              <a:t>2020</a:t>
            </a:r>
            <a:br>
              <a:rPr lang="en-US" sz="1600" dirty="0" smtClean="0">
                <a:latin typeface="Franklin Gothic Book" panose="020B0503020102020204" pitchFamily="34" charset="0"/>
              </a:rPr>
            </a:b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$111,389</a:t>
            </a:r>
            <a:endParaRPr lang="en-US" sz="4000" dirty="0" smtClean="0">
              <a:solidFill>
                <a:schemeClr val="bg1"/>
              </a:solidFill>
              <a:latin typeface="Impact" panose="020B0806030902050204" pitchFamily="34" charset="0"/>
            </a:endParaRPr>
          </a:p>
          <a:p>
            <a:pPr algn="ctr"/>
            <a:r>
              <a:rPr lang="en-US" sz="1600" dirty="0">
                <a:latin typeface="Franklin Gothic Book" panose="020B0503020102020204" pitchFamily="34" charset="0"/>
              </a:rPr>
              <a:t>(thousands)</a:t>
            </a: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October 31, </a:t>
            </a:r>
            <a:r>
              <a:rPr lang="en-US" sz="1600" dirty="0">
                <a:latin typeface="Franklin Gothic Book" panose="020B0503020102020204" pitchFamily="34" charset="0"/>
              </a:rPr>
              <a:t>2020</a:t>
            </a:r>
          </a:p>
        </p:txBody>
      </p:sp>
      <p:sp>
        <p:nvSpPr>
          <p:cNvPr id="7" name="TextBox 6"/>
          <p:cNvSpPr txBox="1"/>
          <p:nvPr/>
        </p:nvSpPr>
        <p:spPr>
          <a:xfrm>
            <a:off x="0" y="5600585"/>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Board of Water Commissioners.</a:t>
            </a:r>
            <a:endParaRPr lang="en-US" sz="14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443507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024192" y="1515861"/>
            <a:ext cx="2286000" cy="808077"/>
          </a:xfrm>
          <a:prstGeom prst="foldedCorner">
            <a:avLst/>
          </a:prstGeom>
          <a:solidFill>
            <a:srgbClr val="B7CDC2"/>
          </a:solidFill>
        </p:spPr>
        <p:txBody>
          <a:bodyPr wrap="square" rtlCol="0">
            <a:spAutoFit/>
          </a:bodyPr>
          <a:lstStyle/>
          <a:p>
            <a:pPr algn="ctr"/>
            <a:r>
              <a:rPr lang="en-US" sz="2400" dirty="0" smtClean="0">
                <a:solidFill>
                  <a:schemeClr val="bg1"/>
                </a:solidFill>
                <a:latin typeface="Impact" panose="020B0806030902050204" pitchFamily="34" charset="0"/>
              </a:rPr>
              <a:t>N/A</a:t>
            </a:r>
            <a:endParaRPr lang="en-US" sz="24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Property damage claims</a:t>
            </a:r>
          </a:p>
        </p:txBody>
      </p:sp>
      <p:sp>
        <p:nvSpPr>
          <p:cNvPr id="14" name="TextBox 13"/>
          <p:cNvSpPr txBox="1"/>
          <p:nvPr/>
        </p:nvSpPr>
        <p:spPr>
          <a:xfrm>
            <a:off x="6024192" y="2524696"/>
            <a:ext cx="2286000" cy="2203847"/>
          </a:xfrm>
          <a:prstGeom prst="foldedCorner">
            <a:avLst/>
          </a:prstGeom>
          <a:solidFill>
            <a:srgbClr val="27999D"/>
          </a:solidFill>
        </p:spPr>
        <p:txBody>
          <a:bodyPr wrap="square" rtlCol="0">
            <a:spAutoFit/>
          </a:bodyPr>
          <a:lstStyle/>
          <a:p>
            <a:pPr algn="ctr"/>
            <a:r>
              <a:rPr lang="en-US" sz="2400" dirty="0" smtClean="0">
                <a:solidFill>
                  <a:schemeClr val="bg1"/>
                </a:solidFill>
                <a:latin typeface="Impact" panose="020B0806030902050204" pitchFamily="34" charset="0"/>
              </a:rPr>
              <a:t>N/A</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N/A</a:t>
            </a:r>
            <a:endParaRPr lang="en-US" sz="24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of total claims recommended to be paid</a:t>
            </a:r>
            <a:endParaRPr lang="en-US" sz="1400" dirty="0">
              <a:latin typeface="Franklin Gothic Book" panose="020B0503020102020204" pitchFamily="34" charset="0"/>
            </a:endParaRPr>
          </a:p>
        </p:txBody>
      </p:sp>
      <p:sp>
        <p:nvSpPr>
          <p:cNvPr id="20" name="TextBox 19"/>
          <p:cNvSpPr txBox="1"/>
          <p:nvPr/>
        </p:nvSpPr>
        <p:spPr>
          <a:xfrm>
            <a:off x="3226904" y="758949"/>
            <a:ext cx="2286000" cy="1965097"/>
          </a:xfrm>
          <a:prstGeom prst="foldedCorner">
            <a:avLst/>
          </a:prstGeom>
          <a:solidFill>
            <a:srgbClr val="B7CDC2"/>
          </a:solidFill>
        </p:spPr>
        <p:txBody>
          <a:bodyPr wrap="square" rtlCol="0">
            <a:spAutoFit/>
          </a:bodyPr>
          <a:lstStyle/>
          <a:p>
            <a:pPr algn="ctr"/>
            <a:r>
              <a:rPr lang="en-US" sz="2400" dirty="0" smtClean="0">
                <a:solidFill>
                  <a:schemeClr val="bg1"/>
                </a:solidFill>
                <a:latin typeface="Impact" panose="020B0806030902050204" pitchFamily="34" charset="0"/>
              </a:rPr>
              <a:t>18</a:t>
            </a:r>
            <a:endParaRPr lang="en-US" sz="24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10</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Number </a:t>
            </a:r>
            <a:r>
              <a:rPr lang="en-US" sz="1400" dirty="0">
                <a:latin typeface="Franklin Gothic Book" panose="020B0503020102020204" pitchFamily="34" charset="0"/>
              </a:rPr>
              <a:t>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21" name="TextBox 20"/>
          <p:cNvSpPr txBox="1"/>
          <p:nvPr/>
        </p:nvSpPr>
        <p:spPr>
          <a:xfrm>
            <a:off x="3226904" y="3038966"/>
            <a:ext cx="2286000" cy="3187541"/>
          </a:xfrm>
          <a:prstGeom prst="foldedCorner">
            <a:avLst/>
          </a:prstGeom>
          <a:solidFill>
            <a:srgbClr val="27999D"/>
          </a:solidFill>
        </p:spPr>
        <p:txBody>
          <a:bodyPr wrap="square" rtlCol="0">
            <a:spAutoFit/>
          </a:bodyPr>
          <a:lstStyle/>
          <a:p>
            <a:pPr algn="ctr"/>
            <a:r>
              <a:rPr lang="en-US" sz="2400" dirty="0" smtClean="0">
                <a:solidFill>
                  <a:schemeClr val="bg1"/>
                </a:solidFill>
                <a:latin typeface="Impact" panose="020B0806030902050204" pitchFamily="34" charset="0"/>
              </a:rPr>
              <a:t>$22,309</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$17,361</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$4,948</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21</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0</a:t>
            </a:r>
          </a:p>
          <a:p>
            <a:pPr algn="ctr"/>
            <a:r>
              <a:rPr lang="en-US" sz="1400" dirty="0" smtClean="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5</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Lawsuits </a:t>
            </a:r>
            <a:r>
              <a:rPr lang="en-US" sz="1400" dirty="0" smtClean="0">
                <a:latin typeface="Franklin Gothic Book" panose="020B0503020102020204" pitchFamily="34" charset="0"/>
              </a:rPr>
              <a:t>dismissed in FY2020</a:t>
            </a:r>
            <a:endParaRPr lang="en-US" sz="1400" dirty="0">
              <a:latin typeface="Franklin Gothic Book" panose="020B0503020102020204" pitchFamily="34" charset="0"/>
            </a:endParaRPr>
          </a:p>
        </p:txBody>
      </p:sp>
      <p:sp>
        <p:nvSpPr>
          <p:cNvPr id="11" name="TextBox 10"/>
          <p:cNvSpPr txBox="1"/>
          <p:nvPr/>
        </p:nvSpPr>
        <p:spPr>
          <a:xfrm>
            <a:off x="107291" y="5313996"/>
            <a:ext cx="3119613"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3" name="Straight Connector 12"/>
          <p:cNvCxnSpPr/>
          <p:nvPr/>
        </p:nvCxnSpPr>
        <p:spPr>
          <a:xfrm flipH="1">
            <a:off x="0" y="5261814"/>
            <a:ext cx="30175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231</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Parcels investigated for delinquency, possible meter tampering and no meter since July 1, 2020</a:t>
            </a:r>
            <a:endParaRPr lang="en-US" sz="1600" dirty="0">
              <a:latin typeface="Franklin Gothic Book" panose="020B0503020102020204" pitchFamily="34" charset="0"/>
            </a:endParaRP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$14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smtClean="0">
                <a:solidFill>
                  <a:schemeClr val="bg1"/>
                </a:solidFill>
                <a:latin typeface="Franklin Gothic Book" panose="020B0503020102020204" pitchFamily="34" charset="0"/>
              </a:rPr>
              <a:t>Money Owed to DWSD identified by Investigators</a:t>
            </a:r>
          </a:p>
          <a:p>
            <a:pPr algn="ctr"/>
            <a:endParaRPr lang="en-US" sz="1000" b="1" dirty="0" smtClean="0">
              <a:solidFill>
                <a:schemeClr val="bg1"/>
              </a:solidFill>
              <a:latin typeface="Franklin Gothic Book" panose="020B0503020102020204" pitchFamily="34" charset="0"/>
            </a:endParaRPr>
          </a:p>
          <a:p>
            <a:pPr algn="ctr"/>
            <a:r>
              <a:rPr lang="en-US" sz="3600" dirty="0" smtClean="0">
                <a:solidFill>
                  <a:schemeClr val="bg1"/>
                </a:solidFill>
                <a:latin typeface="Impact" panose="020B0806030902050204" pitchFamily="34" charset="0"/>
              </a:rPr>
              <a:t>$1,089,182</a:t>
            </a:r>
            <a:endParaRPr lang="en-US" sz="36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Total since July 1, 2020</a:t>
            </a:r>
          </a:p>
          <a:p>
            <a:pPr algn="ctr"/>
            <a:endParaRPr lang="en-US" sz="1000" dirty="0" smtClean="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$128,457</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$533,107</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Future owed in 12 months</a:t>
            </a:r>
          </a:p>
          <a:p>
            <a:pPr algn="ctr"/>
            <a:r>
              <a:rPr lang="en-US" sz="1600" dirty="0" smtClean="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$427,618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Water loss</a:t>
            </a:r>
            <a:endParaRPr lang="en-US" sz="1400" dirty="0">
              <a:latin typeface="Franklin Gothic Book" panose="020B0503020102020204" pitchFamily="34" charset="0"/>
            </a:endParaRP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smtClean="0">
                <a:solidFill>
                  <a:schemeClr val="bg1"/>
                </a:solidFill>
                <a:latin typeface="Franklin Gothic Book" panose="020B0503020102020204" pitchFamily="34" charset="0"/>
              </a:rPr>
              <a:t>Revenue Identified Since Investigation Unit Began</a:t>
            </a:r>
          </a:p>
          <a:p>
            <a:pPr algn="ctr"/>
            <a:endParaRPr lang="en-US" sz="1000" b="1" dirty="0" smtClean="0">
              <a:solidFill>
                <a:schemeClr val="bg1"/>
              </a:solidFill>
              <a:latin typeface="Franklin Gothic Book" panose="020B0503020102020204" pitchFamily="34" charset="0"/>
            </a:endParaRPr>
          </a:p>
          <a:p>
            <a:pPr algn="ctr"/>
            <a:r>
              <a:rPr lang="en-US" sz="3000" dirty="0" smtClean="0">
                <a:solidFill>
                  <a:schemeClr val="bg1"/>
                </a:solidFill>
                <a:latin typeface="Impact" panose="020B0806030902050204" pitchFamily="34" charset="0"/>
              </a:rPr>
              <a:t>$14,222,201</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smtClean="0">
                <a:solidFill>
                  <a:srgbClr val="138F7E"/>
                </a:solidFill>
                <a:latin typeface="Franklin Gothic Book" panose="020B0503020102020204" pitchFamily="34" charset="0"/>
                <a:cs typeface="Arial" panose="020B0604020202020204" pitchFamily="34" charset="0"/>
              </a:rPr>
              <a:t>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Care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rgbClr val="138F7E"/>
                </a:solidFill>
                <a:latin typeface="Franklin Gothic Book" panose="020B0503020102020204" pitchFamily="34" charset="0"/>
                <a:cs typeface="Arial" panose="020B0604020202020204" pitchFamily="34" charset="0"/>
              </a:rPr>
              <a:t>19</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21</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25</a:t>
            </a:r>
            <a:endParaRPr lang="en-US" sz="1800" dirty="0">
              <a:solidFill>
                <a:srgbClr val="138F7E"/>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Fifty-five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smtClean="0">
                <a:latin typeface="Franklin Gothic Book" panose="020B0503020102020204" pitchFamily="34" charset="0"/>
              </a:rPr>
              <a:t>*DWSD and the City of Detroit do not require residency to be employed, per Michigan law.</a:t>
            </a:r>
            <a:endParaRPr lang="en-US" sz="900" dirty="0">
              <a:latin typeface="Franklin Gothic Book" panose="020B0503020102020204" pitchFamily="34" charset="0"/>
            </a:endParaRPr>
          </a:p>
        </p:txBody>
      </p:sp>
      <p:graphicFrame>
        <p:nvGraphicFramePr>
          <p:cNvPr id="10" name="Chart 9"/>
          <p:cNvGraphicFramePr/>
          <p:nvPr>
            <p:extLst>
              <p:ext uri="{D42A27DB-BD31-4B8C-83A1-F6EECF244321}">
                <p14:modId xmlns:p14="http://schemas.microsoft.com/office/powerpoint/2010/main" val="93813768"/>
              </p:ext>
            </p:extLst>
          </p:nvPr>
        </p:nvGraphicFramePr>
        <p:xfrm>
          <a:off x="940905" y="935775"/>
          <a:ext cx="7315198" cy="4363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364384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4387584"/>
            <a:ext cx="4885365" cy="2015936"/>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rPr>
              <a:t>This month, the team garnered </a:t>
            </a:r>
            <a:r>
              <a:rPr lang="en-US" sz="1600" b="1" noProof="0" dirty="0">
                <a:solidFill>
                  <a:schemeClr val="tx1">
                    <a:lumMod val="65000"/>
                    <a:lumOff val="35000"/>
                  </a:schemeClr>
                </a:solidFill>
                <a:latin typeface="Franklin Gothic Book" panose="020B0503020102020204" pitchFamily="34" charset="0"/>
                <a:cs typeface="Arial" panose="020B0604020202020204" pitchFamily="34" charset="0"/>
              </a:rPr>
              <a:t>1</a:t>
            </a:r>
            <a:r>
              <a:rPr kumimoji="0" lang="en-US" sz="1600" b="1" i="0" u="none" strike="noStrike" kern="12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rPr>
              <a:t>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rPr>
              <a:t>positive pitched news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rPr>
              <a:t>story.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rPr>
              <a:t>The story was about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DWSD cleaning its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30,000th catch basin.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The program was launched in 2017 and was a commitment by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DWSD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to help reduce flooding on residential streets and basement backups.   </a:t>
            </a:r>
            <a:endParaRPr lang="en-US" sz="1600" dirty="0">
              <a:solidFill>
                <a:schemeClr val="tx1">
                  <a:lumMod val="65000"/>
                  <a:lumOff val="35000"/>
                </a:schemeClr>
              </a:solidFill>
              <a:latin typeface="Franklin Gothic Book" panose="020B0503020102020204" pitchFamily="34" charset="0"/>
            </a:endParaRPr>
          </a:p>
          <a:p>
            <a:pPr lvl="0">
              <a:defRPr/>
            </a:pPr>
            <a:r>
              <a:rPr kumimoji="0" lang="en-US" sz="1500" b="1" i="0" u="none" strike="noStrike" kern="12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kumimoji="0" lang="en-US" sz="1500" b="1" i="0" u="none" strike="noStrike" kern="1200" cap="none" spc="0" normalizeH="0" baseline="0" noProof="0" dirty="0">
              <a:ln>
                <a:noFill/>
              </a:ln>
              <a:solidFill>
                <a:schemeClr val="tx1">
                  <a:lumMod val="65000"/>
                  <a:lumOff val="35000"/>
                </a:schemeClr>
              </a:solidFill>
              <a:effectLst/>
              <a:uLnTx/>
              <a:uFillTx/>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7CDC2"/>
                </a:solidFill>
                <a:effectLst/>
                <a:uLnTx/>
                <a:uFillTx/>
                <a:latin typeface="Arial Narrow" panose="020B0606020202030204" pitchFamily="34" charset="0"/>
                <a:ea typeface="+mn-ea"/>
                <a:cs typeface="+mn-cs"/>
              </a:rPr>
              <a:t>22</a:t>
            </a:r>
            <a:endParaRPr kumimoji="0" lang="en-US" sz="1000" b="0" i="0" u="none" strike="noStrike" kern="1200" cap="none" spc="0" normalizeH="0" baseline="0" noProof="0" dirty="0">
              <a:ln>
                <a:noFill/>
              </a:ln>
              <a:solidFill>
                <a:srgbClr val="B7CDC2"/>
              </a:solidFill>
              <a:effectLst/>
              <a:uLnTx/>
              <a:uFillTx/>
              <a:latin typeface="Arial Narrow" panose="020B0606020202030204" pitchFamily="34" charset="0"/>
              <a:ea typeface="+mn-ea"/>
              <a:cs typeface="+mn-cs"/>
            </a:endParaRPr>
          </a:p>
        </p:txBody>
      </p:sp>
      <p:cxnSp>
        <p:nvCxnSpPr>
          <p:cNvPr id="10" name="Straight Connector 9"/>
          <p:cNvCxnSpPr/>
          <p:nvPr/>
        </p:nvCxnSpPr>
        <p:spPr>
          <a:xfrm flipH="1">
            <a:off x="0" y="441192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0" y="143901"/>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4551F2D-87A5-4144-B73E-642850CDE87C}"/>
              </a:ext>
            </a:extLst>
          </p:cNvPr>
          <p:cNvSpPr txBox="1">
            <a:spLocks/>
          </p:cNvSpPr>
          <p:nvPr/>
        </p:nvSpPr>
        <p:spPr>
          <a:xfrm>
            <a:off x="0" y="42712"/>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138F7E"/>
                </a:solidFill>
                <a:effectLst/>
                <a:uLnTx/>
                <a:uFillTx/>
                <a:latin typeface="Franklin Gothic Book" panose="020B0503020102020204" pitchFamily="34" charset="0"/>
                <a:ea typeface="+mj-ea"/>
                <a:cs typeface="+mj-cs"/>
              </a:rPr>
              <a:t>PUBLIC AFFAIRS: Good News</a:t>
            </a:r>
            <a:endParaRPr kumimoji="0" lang="en-US" sz="2500" b="1" i="0" u="none" strike="noStrike" kern="1200" cap="none" spc="0" normalizeH="0" baseline="0" noProof="0" dirty="0">
              <a:ln>
                <a:noFill/>
              </a:ln>
              <a:solidFill>
                <a:srgbClr val="138F7E"/>
              </a:solidFill>
              <a:effectLst/>
              <a:uLnTx/>
              <a:uFillTx/>
              <a:latin typeface="Franklin Gothic Book" panose="020B0503020102020204" pitchFamily="34" charset="0"/>
              <a:ea typeface="+mj-ea"/>
              <a:cs typeface="+mj-cs"/>
            </a:endParaRPr>
          </a:p>
        </p:txBody>
      </p:sp>
      <p:pic>
        <p:nvPicPr>
          <p:cNvPr id="5" name="Picture 4"/>
          <p:cNvPicPr>
            <a:picLocks noChangeAspect="1"/>
          </p:cNvPicPr>
          <p:nvPr/>
        </p:nvPicPr>
        <p:blipFill>
          <a:blip r:embed="rId3"/>
          <a:stretch>
            <a:fillRect/>
          </a:stretch>
        </p:blipFill>
        <p:spPr>
          <a:xfrm>
            <a:off x="4885365" y="4017930"/>
            <a:ext cx="4114065" cy="2127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4315062" y="1278154"/>
            <a:ext cx="4539799" cy="2353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052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23</a:t>
            </a:r>
            <a:endParaRPr lang="en-US" dirty="0"/>
          </a:p>
        </p:txBody>
      </p:sp>
      <p:sp>
        <p:nvSpPr>
          <p:cNvPr id="9" name="TextBox 8"/>
          <p:cNvSpPr txBox="1"/>
          <p:nvPr/>
        </p:nvSpPr>
        <p:spPr>
          <a:xfrm>
            <a:off x="-1" y="4347185"/>
            <a:ext cx="4964479" cy="1815882"/>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In November, the DWSD Public Affairs team saw a total of </a:t>
            </a:r>
            <a:r>
              <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rPr>
              <a:t>40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media stories. The positive stories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were about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DWSD’s catch basin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inspection and cleaning program</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which was published in the U.S. News &amp; World Report. The majority of the neutral stories were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Great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Lakes Water Authority (GLWA) approving changes to the Water Residential Assistance Program (WRAP). </a:t>
            </a:r>
            <a:r>
              <a:rPr lang="en-US" sz="1400" dirty="0">
                <a:solidFill>
                  <a:schemeClr val="tx1">
                    <a:lumMod val="65000"/>
                    <a:lumOff val="35000"/>
                  </a:schemeClr>
                </a:solidFill>
                <a:latin typeface="Franklin Gothic Book" panose="020B0503020102020204" pitchFamily="34" charset="0"/>
              </a:rPr>
              <a:t>The updated program allows those financially impacted by COVID-19 to continue receiving </a:t>
            </a:r>
            <a:r>
              <a:rPr lang="en-US" sz="1400" dirty="0" smtClean="0">
                <a:solidFill>
                  <a:schemeClr val="tx1">
                    <a:lumMod val="65000"/>
                    <a:lumOff val="35000"/>
                  </a:schemeClr>
                </a:solidFill>
                <a:latin typeface="Franklin Gothic Book" panose="020B0503020102020204" pitchFamily="34" charset="0"/>
              </a:rPr>
              <a:t>assistance.</a:t>
            </a:r>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411509"/>
            <a:ext cx="5884560"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November 1 – November 30, 2020</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40681" y="6300760"/>
            <a:ext cx="6412605" cy="307777"/>
          </a:xfrm>
          <a:prstGeom prst="rect">
            <a:avLst/>
          </a:prstGeom>
          <a:noFill/>
        </p:spPr>
        <p:txBody>
          <a:bodyPr wrap="square" rtlCol="0">
            <a:spAutoFit/>
          </a:bodyPr>
          <a:lstStyle/>
          <a:p>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rPr>
              <a: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964478" y="3856291"/>
            <a:ext cx="4022185" cy="2336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4"/>
          <a:stretch>
            <a:fillRect/>
          </a:stretch>
        </p:blipFill>
        <p:spPr>
          <a:xfrm>
            <a:off x="3757185" y="1838806"/>
            <a:ext cx="5229478" cy="1650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5"/>
          <a:stretch>
            <a:fillRect/>
          </a:stretch>
        </p:blipFill>
        <p:spPr>
          <a:xfrm>
            <a:off x="5421142" y="1330954"/>
            <a:ext cx="1666875" cy="409575"/>
          </a:xfrm>
          <a:prstGeom prst="rect">
            <a:avLst/>
          </a:prstGeom>
        </p:spPr>
      </p:pic>
    </p:spTree>
    <p:extLst>
      <p:ext uri="{BB962C8B-B14F-4D97-AF65-F5344CB8AC3E}">
        <p14:creationId xmlns:p14="http://schemas.microsoft.com/office/powerpoint/2010/main" val="80350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sp>
        <p:nvSpPr>
          <p:cNvPr id="9" name="TextBox 8"/>
          <p:cNvSpPr txBox="1"/>
          <p:nvPr/>
        </p:nvSpPr>
        <p:spPr>
          <a:xfrm>
            <a:off x="26504" y="5178040"/>
            <a:ext cx="9143999" cy="1477328"/>
          </a:xfrm>
          <a:prstGeom prst="rect">
            <a:avLst/>
          </a:prstGeom>
          <a:noFill/>
        </p:spPr>
        <p:txBody>
          <a:bodyPr wrap="square" rtlCol="0">
            <a:spAutoFit/>
          </a:bodyPr>
          <a:lstStyle/>
          <a:p>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The </a:t>
            </a:r>
            <a:r>
              <a:rPr lang="en-US" dirty="0">
                <a:solidFill>
                  <a:schemeClr val="tx1">
                    <a:lumMod val="65000"/>
                    <a:lumOff val="35000"/>
                  </a:schemeClr>
                </a:solidFill>
                <a:latin typeface="Franklin Gothic Book" panose="020B0503020102020204" pitchFamily="34" charset="0"/>
                <a:cs typeface="Arial" panose="020B0604020202020204" pitchFamily="34" charset="0"/>
              </a:rPr>
              <a:t>DWSD Public Affairs team </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gained </a:t>
            </a:r>
            <a:r>
              <a:rPr lang="en-US" b="1" dirty="0" smtClean="0">
                <a:solidFill>
                  <a:schemeClr val="tx1">
                    <a:lumMod val="65000"/>
                    <a:lumOff val="35000"/>
                  </a:schemeClr>
                </a:solidFill>
                <a:latin typeface="Franklin Gothic Book" panose="020B0503020102020204" pitchFamily="34" charset="0"/>
                <a:cs typeface="Arial" panose="020B0604020202020204" pitchFamily="34" charset="0"/>
              </a:rPr>
              <a:t>21</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 new followers on social media in November 2020, bringing the total number </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to </a:t>
            </a:r>
            <a:r>
              <a:rPr lang="en-US" b="1" dirty="0" smtClean="0">
                <a:solidFill>
                  <a:schemeClr val="tx1">
                    <a:lumMod val="65000"/>
                    <a:lumOff val="35000"/>
                  </a:schemeClr>
                </a:solidFill>
                <a:latin typeface="Franklin Gothic Book" panose="020B0503020102020204" pitchFamily="34" charset="0"/>
                <a:cs typeface="Arial" panose="020B0604020202020204" pitchFamily="34" charset="0"/>
              </a:rPr>
              <a:t>11,778</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 In addition to the metrics above, Facebook saw a total of 107K impressions and 374 link clicks for the month. The top performing Facebook, Twitter and Instagram post was about DWSD’s catch basin </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inspection and cleaning program </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successfully reaching the goal of </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cleaning 30,000 </a:t>
            </a:r>
            <a:r>
              <a:rPr lang="en-US" dirty="0" smtClean="0">
                <a:solidFill>
                  <a:schemeClr val="tx1">
                    <a:lumMod val="65000"/>
                    <a:lumOff val="35000"/>
                  </a:schemeClr>
                </a:solidFill>
                <a:latin typeface="Franklin Gothic Book" panose="020B0503020102020204" pitchFamily="34" charset="0"/>
                <a:cs typeface="Arial" panose="020B0604020202020204" pitchFamily="34" charset="0"/>
              </a:rPr>
              <a:t>catch basins in three years. </a:t>
            </a:r>
            <a:endParaRPr lang="en-US"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8,569</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1,712</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1,497</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a:t>
              </a:r>
              <a:r>
                <a:rPr lang="en-US" sz="4000" dirty="0" smtClean="0">
                  <a:solidFill>
                    <a:schemeClr val="bg1"/>
                  </a:solidFill>
                  <a:latin typeface="Impact" panose="020B0806030902050204" pitchFamily="34" charset="0"/>
                </a:rPr>
                <a:t>2</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14</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7</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816</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77</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148</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grpSp>
    </p:spTree>
    <p:extLst>
      <p:ext uri="{BB962C8B-B14F-4D97-AF65-F5344CB8AC3E}">
        <p14:creationId xmlns:p14="http://schemas.microsoft.com/office/powerpoint/2010/main" val="3980173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TECHNOLOGY: Top Ten Projects Scorecard</a:t>
            </a:r>
            <a:endParaRPr lang="en-US" sz="2500" b="1" dirty="0">
              <a:solidFill>
                <a:srgbClr val="138F7E"/>
              </a:solidFill>
              <a:latin typeface="Franklin Gothic Book" panose="020B0503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28033903"/>
              </p:ext>
            </p:extLst>
          </p:nvPr>
        </p:nvGraphicFramePr>
        <p:xfrm>
          <a:off x="96012" y="1455694"/>
          <a:ext cx="8951975" cy="4123942"/>
        </p:xfrm>
        <a:graphic>
          <a:graphicData uri="http://schemas.openxmlformats.org/drawingml/2006/table">
            <a:tbl>
              <a:tblPr/>
              <a:tblGrid>
                <a:gridCol w="532855">
                  <a:extLst>
                    <a:ext uri="{9D8B030D-6E8A-4147-A177-3AD203B41FA5}">
                      <a16:colId xmlns:a16="http://schemas.microsoft.com/office/drawing/2014/main" val="2611656143"/>
                    </a:ext>
                  </a:extLst>
                </a:gridCol>
                <a:gridCol w="2255757">
                  <a:extLst>
                    <a:ext uri="{9D8B030D-6E8A-4147-A177-3AD203B41FA5}">
                      <a16:colId xmlns:a16="http://schemas.microsoft.com/office/drawing/2014/main" val="836660173"/>
                    </a:ext>
                  </a:extLst>
                </a:gridCol>
                <a:gridCol w="446911">
                  <a:extLst>
                    <a:ext uri="{9D8B030D-6E8A-4147-A177-3AD203B41FA5}">
                      <a16:colId xmlns:a16="http://schemas.microsoft.com/office/drawing/2014/main" val="1355638671"/>
                    </a:ext>
                  </a:extLst>
                </a:gridCol>
                <a:gridCol w="680966">
                  <a:extLst>
                    <a:ext uri="{9D8B030D-6E8A-4147-A177-3AD203B41FA5}">
                      <a16:colId xmlns:a16="http://schemas.microsoft.com/office/drawing/2014/main" val="751172216"/>
                    </a:ext>
                  </a:extLst>
                </a:gridCol>
                <a:gridCol w="825926">
                  <a:extLst>
                    <a:ext uri="{9D8B030D-6E8A-4147-A177-3AD203B41FA5}">
                      <a16:colId xmlns:a16="http://schemas.microsoft.com/office/drawing/2014/main" val="3294333198"/>
                    </a:ext>
                  </a:extLst>
                </a:gridCol>
                <a:gridCol w="3206015">
                  <a:extLst>
                    <a:ext uri="{9D8B030D-6E8A-4147-A177-3AD203B41FA5}">
                      <a16:colId xmlns:a16="http://schemas.microsoft.com/office/drawing/2014/main" val="1669574505"/>
                    </a:ext>
                  </a:extLst>
                </a:gridCol>
                <a:gridCol w="1003545">
                  <a:extLst>
                    <a:ext uri="{9D8B030D-6E8A-4147-A177-3AD203B41FA5}">
                      <a16:colId xmlns:a16="http://schemas.microsoft.com/office/drawing/2014/main" val="1744188343"/>
                    </a:ext>
                  </a:extLst>
                </a:gridCol>
              </a:tblGrid>
              <a:tr h="398532">
                <a:tc>
                  <a:txBody>
                    <a:bodyPr/>
                    <a:lstStyle/>
                    <a:p>
                      <a:pPr algn="l" fontAlgn="b"/>
                      <a:r>
                        <a:rPr lang="en-US" sz="800" b="1" i="0" u="none" strike="noStrike" dirty="0">
                          <a:solidFill>
                            <a:schemeClr val="bg1"/>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chemeClr val="bg1"/>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chemeClr val="bg1"/>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chemeClr val="bg1"/>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chemeClr val="bg1"/>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chemeClr val="bg1"/>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chemeClr val="bg1"/>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extLst>
                  <a:ext uri="{0D108BD9-81ED-4DB2-BD59-A6C34878D82A}">
                    <a16:rowId xmlns:a16="http://schemas.microsoft.com/office/drawing/2014/main" val="2482198875"/>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8 BPA's signed, 12 in progress and 3 pending</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Operations (M&amp;R, MTR OPS</a:t>
                      </a:r>
                      <a:r>
                        <a:rPr lang="en-US" sz="800" b="0" i="0" u="none" strike="noStrike" dirty="0" smtClean="0">
                          <a:solidFill>
                            <a:schemeClr val="tx1">
                              <a:lumMod val="65000"/>
                              <a:lumOff val="35000"/>
                            </a:schemeClr>
                          </a:solidFill>
                          <a:effectLst/>
                          <a:latin typeface="Franklin Gothic Book" panose="020B0503020102020204" pitchFamily="34" charset="0"/>
                        </a:rPr>
                        <a:t>, Fleet</a:t>
                      </a:r>
                      <a:r>
                        <a:rPr lang="en-US" sz="800" b="0" i="0" u="none" strike="noStrike" dirty="0">
                          <a:solidFill>
                            <a:schemeClr val="tx1">
                              <a:lumMod val="65000"/>
                              <a:lumOff val="35000"/>
                            </a:schemeClr>
                          </a:solidFill>
                          <a:effectLst/>
                          <a:latin typeface="Franklin Gothic Book" panose="020B0503020102020204" pitchFamily="34" charset="0"/>
                        </a:rPr>
                        <a:t>)-1:CityWorks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970,000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12/31/2020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Facility Maintenance on track for December 2020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Customer Service-1:IVR / Call Center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4/1/2021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dirty="0" smtClean="0">
                          <a:solidFill>
                            <a:schemeClr val="tx1">
                              <a:lumMod val="65000"/>
                              <a:lumOff val="35000"/>
                            </a:schemeClr>
                          </a:solidFill>
                          <a:effectLst/>
                          <a:latin typeface="Franklin Gothic Book" panose="020B0503020102020204" pitchFamily="34" charset="0"/>
                        </a:rPr>
                        <a:t>Issue with Tax Clearances – Project at Risk!</a:t>
                      </a:r>
                      <a:endParaRPr lang="en-US" sz="800" b="0" i="0" u="none" strike="noStrike" dirty="0">
                        <a:solidFill>
                          <a:schemeClr val="tx1">
                            <a:lumMod val="65000"/>
                            <a:lumOff val="3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Administrative and Compliance-1:GLWA Separation - Network (Not WiFi)</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smtClean="0">
                        <a:solidFill>
                          <a:schemeClr val="tx1">
                            <a:lumMod val="65000"/>
                            <a:lumOff val="35000"/>
                          </a:schemeClr>
                        </a:solidFill>
                        <a:effectLst/>
                        <a:latin typeface="Franklin Gothic Book" panose="020B0503020102020204" pitchFamily="34" charset="0"/>
                      </a:endParaRPr>
                    </a:p>
                    <a:p>
                      <a:pPr algn="ctr" fontAlgn="b"/>
                      <a:endParaRPr lang="en-US" sz="800" b="0" i="0" u="none" strike="noStrike" dirty="0" smtClean="0">
                        <a:solidFill>
                          <a:schemeClr val="tx1">
                            <a:lumMod val="65000"/>
                            <a:lumOff val="35000"/>
                          </a:schemeClr>
                        </a:solidFill>
                        <a:effectLst/>
                        <a:latin typeface="Franklin Gothic Book" panose="020B0503020102020204" pitchFamily="34" charset="0"/>
                      </a:endParaRPr>
                    </a:p>
                    <a:p>
                      <a:pPr algn="ctr" fontAlgn="b"/>
                      <a:r>
                        <a:rPr lang="en-US" sz="800" b="0" i="0" u="none" strike="noStrike" dirty="0" smtClean="0">
                          <a:solidFill>
                            <a:schemeClr val="tx1">
                              <a:lumMod val="65000"/>
                              <a:lumOff val="35000"/>
                            </a:schemeClr>
                          </a:solidFill>
                          <a:effectLst/>
                          <a:latin typeface="Franklin Gothic Book" panose="020B0503020102020204" pitchFamily="34" charset="0"/>
                        </a:rPr>
                        <a:t>3/31/2021</a:t>
                      </a:r>
                      <a:endParaRPr lang="en-US" sz="800" b="0" i="0" u="none" strike="noStrike" dirty="0">
                        <a:solidFill>
                          <a:schemeClr val="tx1">
                            <a:lumMod val="65000"/>
                            <a:lumOff val="3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Hardware 95% complete, deployment delayed due to COVID-19 team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Administrative and Compliance-2:GLWA Separation - Computers / Active Directory</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smtClean="0">
                          <a:solidFill>
                            <a:schemeClr val="tx1">
                              <a:lumMod val="65000"/>
                              <a:lumOff val="35000"/>
                            </a:schemeClr>
                          </a:solidFill>
                          <a:effectLst/>
                          <a:latin typeface="Franklin Gothic Book" panose="020B0503020102020204" pitchFamily="34" charset="0"/>
                        </a:rPr>
                        <a:t>3/31/2021</a:t>
                      </a:r>
                      <a:endParaRPr lang="en-US" sz="800" b="0" i="0" u="none" strike="noStrike" dirty="0">
                        <a:solidFill>
                          <a:schemeClr val="tx1">
                            <a:lumMod val="65000"/>
                            <a:lumOff val="3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Applications testing complete; SCCM servers installed in IDFs; deployment delayed due to COVID-19 team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Customer Service-7:enQuestaLink (ServiceLink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Going to board in </a:t>
                      </a:r>
                      <a:r>
                        <a:rPr lang="en-US" sz="800" b="0" i="0" u="none" strike="noStrike" dirty="0" smtClean="0">
                          <a:solidFill>
                            <a:schemeClr val="tx1">
                              <a:lumMod val="65000"/>
                              <a:lumOff val="35000"/>
                            </a:schemeClr>
                          </a:solidFill>
                          <a:effectLst/>
                          <a:latin typeface="Franklin Gothic Book" panose="020B0503020102020204" pitchFamily="34" charset="0"/>
                        </a:rPr>
                        <a:t>January</a:t>
                      </a:r>
                      <a:endParaRPr lang="en-US" sz="800" b="0" i="0" u="none" strike="noStrike" dirty="0">
                        <a:solidFill>
                          <a:schemeClr val="tx1">
                            <a:lumMod val="65000"/>
                            <a:lumOff val="3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Engineering-1:eBuilder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7/31/2020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Data warehouse config underway; Pilot metrics completed; SFTP technology implemented; data prep underway on eBuilder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Office of CFO-1: Oracle Supply Chain</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1,434,657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Pre-Procurement; Meeting with integrators to see if we can reduce cost with limited installation</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Pre-Procurement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eSignature Standard for Contracts and Forms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Working w/ City to establish DWSD DocuSign subaccount / envelopes.  Business stakeholders aligned. SME/technical resources have not been assigned.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Active </a:t>
                      </a:r>
                      <a:r>
                        <a:rPr lang="en-US" sz="800" b="0" i="0" u="none" strike="noStrike" dirty="0" smtClean="0">
                          <a:solidFill>
                            <a:schemeClr val="tx1">
                              <a:lumMod val="65000"/>
                              <a:lumOff val="35000"/>
                            </a:schemeClr>
                          </a:solidFill>
                          <a:effectLst/>
                          <a:latin typeface="Franklin Gothic Book" panose="020B0503020102020204" pitchFamily="34" charset="0"/>
                        </a:rPr>
                        <a:t>Implementation</a:t>
                      </a:r>
                      <a:endParaRPr lang="en-US" sz="800" b="0" i="0" u="none" strike="noStrike" dirty="0">
                        <a:solidFill>
                          <a:schemeClr val="tx1">
                            <a:lumMod val="65000"/>
                            <a:lumOff val="35000"/>
                          </a:schemeClr>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72541">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Operations (M&amp;R, MTR OPS</a:t>
                      </a:r>
                      <a:r>
                        <a:rPr lang="en-US" sz="800" b="0" i="0" u="none" strike="noStrike" dirty="0" smtClean="0">
                          <a:solidFill>
                            <a:schemeClr val="tx1">
                              <a:lumMod val="65000"/>
                              <a:lumOff val="35000"/>
                            </a:schemeClr>
                          </a:solidFill>
                          <a:effectLst/>
                          <a:latin typeface="Franklin Gothic Book" panose="020B0503020102020204" pitchFamily="34" charset="0"/>
                        </a:rPr>
                        <a:t>, Fleet</a:t>
                      </a:r>
                      <a:r>
                        <a:rPr lang="en-US" sz="800" b="0" i="0" u="none" strike="noStrike" dirty="0">
                          <a:solidFill>
                            <a:schemeClr val="tx1">
                              <a:lumMod val="65000"/>
                              <a:lumOff val="35000"/>
                            </a:schemeClr>
                          </a:solidFill>
                          <a:effectLst/>
                          <a:latin typeface="Franklin Gothic Book" panose="020B0503020102020204" pitchFamily="34" charset="0"/>
                        </a:rPr>
                        <a:t>)-3:GPS/AVL For Vehicles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chemeClr val="tx1">
                              <a:lumMod val="65000"/>
                              <a:lumOff val="35000"/>
                            </a:schemeClr>
                          </a:solidFill>
                          <a:effectLst/>
                          <a:latin typeface="Franklin Gothic Book" panose="020B0503020102020204" pitchFamily="34" charset="0"/>
                        </a:rPr>
                        <a:t> $       90,000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chemeClr val="tx1">
                              <a:lumMod val="65000"/>
                              <a:lumOff val="35000"/>
                            </a:schemeClr>
                          </a:solidFill>
                          <a:effectLst/>
                          <a:latin typeface="Franklin Gothic Book" panose="020B0503020102020204" pitchFamily="34" charset="0"/>
                        </a:rPr>
                        <a:t>12/31/2020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Installations occurring now.  Should complete by January 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chemeClr val="tx1">
                              <a:lumMod val="65000"/>
                              <a:lumOff val="35000"/>
                            </a:schemeClr>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17F2E70-4563-40FB-853D-B99D4CA5DA9F}"/>
              </a:ext>
            </a:extLst>
          </p:cNvPr>
          <p:cNvGraphicFramePr>
            <a:graphicFrameLocks/>
          </p:cNvGraphicFramePr>
          <p:nvPr>
            <p:extLst>
              <p:ext uri="{D42A27DB-BD31-4B8C-83A1-F6EECF244321}">
                <p14:modId xmlns:p14="http://schemas.microsoft.com/office/powerpoint/2010/main" val="444405355"/>
              </p:ext>
            </p:extLst>
          </p:nvPr>
        </p:nvGraphicFramePr>
        <p:xfrm>
          <a:off x="21306" y="1297519"/>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smtClean="0"/>
              <a:t>27</a:t>
            </a:r>
            <a:endParaRPr lang="en-US" dirty="0"/>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TECHNOLOGY: Application Availability</a:t>
            </a:r>
            <a:endParaRPr lang="en-US" sz="2500" b="1" dirty="0">
              <a:solidFill>
                <a:srgbClr val="138F7E"/>
              </a:solidFill>
              <a:latin typeface="Franklin Gothic Book" panose="020B05030201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872353109"/>
              </p:ext>
            </p:extLst>
          </p:nvPr>
        </p:nvGraphicFramePr>
        <p:xfrm>
          <a:off x="6837406" y="3550286"/>
          <a:ext cx="1538725" cy="1586979"/>
        </p:xfrm>
        <a:graphic>
          <a:graphicData uri="http://schemas.openxmlformats.org/drawingml/2006/table">
            <a:tbl>
              <a:tblPr>
                <a:tableStyleId>{5C22544A-7EE6-4342-B048-85BDC9FD1C3A}</a:tableStyleId>
              </a:tblPr>
              <a:tblGrid>
                <a:gridCol w="1538725">
                  <a:extLst>
                    <a:ext uri="{9D8B030D-6E8A-4147-A177-3AD203B41FA5}">
                      <a16:colId xmlns:a16="http://schemas.microsoft.com/office/drawing/2014/main" val="1207766451"/>
                    </a:ext>
                  </a:extLst>
                </a:gridCol>
              </a:tblGrid>
              <a:tr h="949328">
                <a:tc>
                  <a:txBody>
                    <a:bodyPr/>
                    <a:lstStyle/>
                    <a:p>
                      <a:pPr algn="ctr" fontAlgn="ctr"/>
                      <a:r>
                        <a:rPr lang="en-US" sz="3500" b="1" u="none" strike="noStrike" dirty="0" smtClean="0">
                          <a:solidFill>
                            <a:srgbClr val="279989"/>
                          </a:solidFill>
                          <a:effectLst/>
                          <a:latin typeface="Franklin Gothic Book" panose="020B0503020102020204" pitchFamily="34" charset="0"/>
                        </a:rPr>
                        <a:t>100%</a:t>
                      </a:r>
                    </a:p>
                    <a:p>
                      <a:pPr algn="ctr" fontAlgn="ctr"/>
                      <a:r>
                        <a:rPr lang="en-US" sz="1200" b="1" u="none" strike="noStrike" dirty="0" smtClean="0">
                          <a:solidFill>
                            <a:srgbClr val="279989"/>
                          </a:solidFill>
                          <a:effectLst/>
                          <a:latin typeface="Franklin Gothic Book" panose="020B0503020102020204" pitchFamily="34" charset="0"/>
                        </a:rPr>
                        <a:t>SYSTEMS</a:t>
                      </a:r>
                    </a:p>
                    <a:p>
                      <a:pPr algn="ctr" fontAlgn="ctr"/>
                      <a:r>
                        <a:rPr lang="en-US" sz="1200" b="1" u="none" strike="noStrike" dirty="0" smtClean="0">
                          <a:solidFill>
                            <a:srgbClr val="279989"/>
                          </a:solidFill>
                          <a:effectLst/>
                          <a:latin typeface="Franklin Gothic Book" panose="020B0503020102020204" pitchFamily="34" charset="0"/>
                        </a:rPr>
                        <a:t>AVAILABILITY</a:t>
                      </a:r>
                      <a:endParaRPr lang="en-US" sz="1200" b="1" i="0" u="none" strike="noStrike" dirty="0">
                        <a:solidFill>
                          <a:srgbClr val="279989"/>
                        </a:solidFill>
                        <a:effectLst/>
                        <a:latin typeface="Franklin Gothic Book" panose="020B0503020102020204" pitchFamily="34" charset="0"/>
                      </a:endParaRPr>
                    </a:p>
                  </a:txBody>
                  <a:tcPr marL="5608" marR="5608" marT="5608" marB="0" anchor="ctr">
                    <a:solidFill>
                      <a:srgbClr val="E8EFED"/>
                    </a:solidFill>
                  </a:tcPr>
                </a:tc>
                <a:extLst>
                  <a:ext uri="{0D108BD9-81ED-4DB2-BD59-A6C34878D82A}">
                    <a16:rowId xmlns:a16="http://schemas.microsoft.com/office/drawing/2014/main" val="513509336"/>
                  </a:ext>
                </a:extLst>
              </a:tr>
              <a:tr h="637651">
                <a:tc>
                  <a:txBody>
                    <a:bodyPr/>
                    <a:lstStyle/>
                    <a:p>
                      <a:pPr algn="ctr" fontAlgn="ctr"/>
                      <a:r>
                        <a:rPr lang="en-US" sz="1500" b="1" u="none" strike="noStrike" dirty="0" smtClean="0">
                          <a:solidFill>
                            <a:srgbClr val="279989"/>
                          </a:solidFill>
                          <a:effectLst/>
                          <a:latin typeface="Franklin Gothic Book" panose="020B0503020102020204" pitchFamily="34" charset="0"/>
                        </a:rPr>
                        <a:t>99.9</a:t>
                      </a:r>
                      <a:r>
                        <a:rPr lang="en-US" sz="1500" b="1" u="none" strike="noStrike" dirty="0">
                          <a:solidFill>
                            <a:srgbClr val="279989"/>
                          </a:solidFill>
                          <a:effectLst/>
                          <a:latin typeface="Franklin Gothic Book" panose="020B0503020102020204" pitchFamily="34" charset="0"/>
                        </a:rPr>
                        <a:t>% = TARGET</a:t>
                      </a:r>
                      <a:endParaRPr lang="en-US" sz="1500" b="1" i="0" u="none" strike="noStrike" dirty="0">
                        <a:solidFill>
                          <a:srgbClr val="279989"/>
                        </a:solidFill>
                        <a:effectLst/>
                        <a:latin typeface="Franklin Gothic Book" panose="020B0503020102020204" pitchFamily="34" charset="0"/>
                      </a:endParaRPr>
                    </a:p>
                  </a:txBody>
                  <a:tcPr marL="5608" marR="5608" marT="5608" marB="0" anchor="ctr">
                    <a:solidFill>
                      <a:srgbClr val="E8EFED"/>
                    </a:solidFill>
                  </a:tcPr>
                </a:tc>
                <a:extLst>
                  <a:ext uri="{0D108BD9-81ED-4DB2-BD59-A6C34878D82A}">
                    <a16:rowId xmlns:a16="http://schemas.microsoft.com/office/drawing/2014/main" val="4244950693"/>
                  </a:ext>
                </a:extLst>
              </a:tr>
            </a:tbl>
          </a:graphicData>
        </a:graphic>
      </p:graphicFrame>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16" name="Table 15"/>
          <p:cNvGraphicFramePr>
            <a:graphicFrameLocks noGrp="1"/>
          </p:cNvGraphicFramePr>
          <p:nvPr>
            <p:extLst>
              <p:ext uri="{D42A27DB-BD31-4B8C-83A1-F6EECF244321}">
                <p14:modId xmlns:p14="http://schemas.microsoft.com/office/powerpoint/2010/main" val="1614070437"/>
              </p:ext>
            </p:extLst>
          </p:nvPr>
        </p:nvGraphicFramePr>
        <p:xfrm>
          <a:off x="5997203" y="4961636"/>
          <a:ext cx="3114268" cy="1594118"/>
        </p:xfrm>
        <a:graphic>
          <a:graphicData uri="http://schemas.openxmlformats.org/drawingml/2006/table">
            <a:tbl>
              <a:tblPr>
                <a:tableStyleId>{5C22544A-7EE6-4342-B048-85BDC9FD1C3A}</a:tableStyleId>
              </a:tblPr>
              <a:tblGrid>
                <a:gridCol w="778567">
                  <a:extLst>
                    <a:ext uri="{9D8B030D-6E8A-4147-A177-3AD203B41FA5}">
                      <a16:colId xmlns:a16="http://schemas.microsoft.com/office/drawing/2014/main" val="1207766451"/>
                    </a:ext>
                  </a:extLst>
                </a:gridCol>
                <a:gridCol w="778567">
                  <a:extLst>
                    <a:ext uri="{9D8B030D-6E8A-4147-A177-3AD203B41FA5}">
                      <a16:colId xmlns:a16="http://schemas.microsoft.com/office/drawing/2014/main" val="4147771467"/>
                    </a:ext>
                  </a:extLst>
                </a:gridCol>
                <a:gridCol w="778567">
                  <a:extLst>
                    <a:ext uri="{9D8B030D-6E8A-4147-A177-3AD203B41FA5}">
                      <a16:colId xmlns:a16="http://schemas.microsoft.com/office/drawing/2014/main" val="2746108453"/>
                    </a:ext>
                  </a:extLst>
                </a:gridCol>
                <a:gridCol w="778567">
                  <a:extLst>
                    <a:ext uri="{9D8B030D-6E8A-4147-A177-3AD203B41FA5}">
                      <a16:colId xmlns:a16="http://schemas.microsoft.com/office/drawing/2014/main" val="1036192638"/>
                    </a:ext>
                  </a:extLst>
                </a:gridCol>
              </a:tblGrid>
              <a:tr h="1198531">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Tickets Created</a:t>
                      </a:r>
                    </a:p>
                    <a:p>
                      <a:pPr marL="0" marR="0" algn="ctr">
                        <a:spcBef>
                          <a:spcPts val="0"/>
                        </a:spcBef>
                        <a:spcAft>
                          <a:spcPts val="0"/>
                        </a:spcAft>
                      </a:pPr>
                      <a:endParaRPr lang="en-US" sz="110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279989"/>
                          </a:solidFill>
                          <a:effectLst/>
                          <a:latin typeface="Franklin Gothic Book" panose="020B0503020102020204" pitchFamily="34" charset="0"/>
                          <a:ea typeface="Calibri" panose="020F0502020204030204" pitchFamily="34" charset="0"/>
                        </a:rPr>
                        <a:t>393</a:t>
                      </a:r>
                      <a:endParaRPr lang="en-US" sz="1100" dirty="0" smtClean="0">
                        <a:solidFill>
                          <a:srgbClr val="279989"/>
                        </a:solidFill>
                        <a:effectLst/>
                        <a:latin typeface="Franklin Gothic Book" panose="020B0503020102020204" pitchFamily="34" charset="0"/>
                        <a:ea typeface="Calibri" panose="020F0502020204030204" pitchFamily="34" charset="0"/>
                      </a:endParaRPr>
                    </a:p>
                    <a:p>
                      <a:pPr marL="0" marR="0" algn="r">
                        <a:spcBef>
                          <a:spcPts val="0"/>
                        </a:spcBef>
                        <a:spcAft>
                          <a:spcPts val="0"/>
                        </a:spcAft>
                      </a:pPr>
                      <a:endParaRPr lang="en-US" sz="1100"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Tickets Closed</a:t>
                      </a:r>
                    </a:p>
                    <a:p>
                      <a:pPr marL="0" marR="0" algn="ctr">
                        <a:spcBef>
                          <a:spcPts val="0"/>
                        </a:spcBef>
                        <a:spcAft>
                          <a:spcPts val="0"/>
                        </a:spcAft>
                      </a:pPr>
                      <a:endParaRPr lang="en-US" sz="110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279989"/>
                          </a:solidFill>
                          <a:effectLst/>
                          <a:latin typeface="Franklin Gothic Book" panose="020B0503020102020204" pitchFamily="34" charset="0"/>
                          <a:ea typeface="Calibri" panose="020F0502020204030204" pitchFamily="34" charset="0"/>
                        </a:rPr>
                        <a:t>425</a:t>
                      </a:r>
                      <a:endParaRPr lang="en-US" sz="2400"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Backl</a:t>
                      </a:r>
                      <a:r>
                        <a:rPr lang="en-US" sz="1100" b="1" baseline="0" dirty="0" smtClean="0">
                          <a:solidFill>
                            <a:srgbClr val="279989"/>
                          </a:solidFill>
                          <a:effectLst/>
                          <a:latin typeface="Franklin Gothic Book" panose="020B0503020102020204" pitchFamily="34" charset="0"/>
                          <a:ea typeface="Calibri" panose="020F0502020204030204" pitchFamily="34" charset="0"/>
                        </a:rPr>
                        <a:t>og</a:t>
                      </a:r>
                    </a:p>
                    <a:p>
                      <a:pPr marL="0" marR="0" algn="ctr">
                        <a:spcBef>
                          <a:spcPts val="0"/>
                        </a:spcBef>
                        <a:spcAft>
                          <a:spcPts val="0"/>
                        </a:spcAft>
                      </a:pPr>
                      <a:endParaRPr lang="en-US" sz="1100" baseline="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endParaRPr lang="en-US" sz="1100" baseline="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279989"/>
                          </a:solidFill>
                          <a:effectLst/>
                          <a:latin typeface="Franklin Gothic Book" panose="020B0503020102020204" pitchFamily="34" charset="0"/>
                          <a:ea typeface="Calibri" panose="020F0502020204030204" pitchFamily="34" charset="0"/>
                        </a:rPr>
                        <a:t>123</a:t>
                      </a:r>
                      <a:endParaRPr lang="en-US" sz="2400"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SLA </a:t>
                      </a:r>
                      <a:r>
                        <a:rPr lang="en-US" sz="1000" b="1" dirty="0" smtClean="0">
                          <a:solidFill>
                            <a:srgbClr val="279989"/>
                          </a:solidFill>
                          <a:effectLst/>
                          <a:latin typeface="Franklin Gothic Book" panose="020B0503020102020204" pitchFamily="34" charset="0"/>
                          <a:ea typeface="Calibri" panose="020F0502020204030204" pitchFamily="34" charset="0"/>
                        </a:rPr>
                        <a:t>Compliance</a:t>
                      </a:r>
                    </a:p>
                    <a:p>
                      <a:pPr marL="0" marR="0" algn="ctr">
                        <a:spcBef>
                          <a:spcPts val="0"/>
                        </a:spcBef>
                        <a:spcAft>
                          <a:spcPts val="0"/>
                        </a:spcAft>
                      </a:pPr>
                      <a:endParaRPr lang="en-US" sz="100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FF0000"/>
                          </a:solidFill>
                          <a:effectLst/>
                          <a:latin typeface="Franklin Gothic Book" panose="020B0503020102020204" pitchFamily="34" charset="0"/>
                          <a:ea typeface="Calibri" panose="020F0502020204030204" pitchFamily="34" charset="0"/>
                        </a:rPr>
                        <a:t>77%</a:t>
                      </a:r>
                      <a:endParaRPr lang="en-US" sz="2400" dirty="0" smtClean="0">
                        <a:solidFill>
                          <a:srgbClr val="FF0000"/>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extLst>
                  <a:ext uri="{0D108BD9-81ED-4DB2-BD59-A6C34878D82A}">
                    <a16:rowId xmlns:a16="http://schemas.microsoft.com/office/drawing/2014/main" val="513509336"/>
                  </a:ext>
                </a:extLst>
              </a:tr>
              <a:tr h="390158">
                <a:tc gridSpan="4">
                  <a:txBody>
                    <a:bodyPr/>
                    <a:lstStyle/>
                    <a:p>
                      <a:pPr algn="ctr" fontAlgn="ctr"/>
                      <a:r>
                        <a:rPr lang="en-US" sz="2000" b="1" i="0" u="none" strike="noStrike" dirty="0" smtClean="0">
                          <a:solidFill>
                            <a:srgbClr val="279989"/>
                          </a:solidFill>
                          <a:effectLst/>
                          <a:latin typeface="Franklin Gothic Book" panose="020B0503020102020204" pitchFamily="34" charset="0"/>
                        </a:rPr>
                        <a:t>Service Desk Performance</a:t>
                      </a:r>
                      <a:endParaRPr lang="en-US" sz="2000" b="1" i="0" u="none" strike="noStrike" dirty="0">
                        <a:solidFill>
                          <a:srgbClr val="279989"/>
                        </a:solidFill>
                        <a:effectLst/>
                        <a:latin typeface="Franklin Gothic Book" panose="020B0503020102020204" pitchFamily="34" charset="0"/>
                      </a:endParaRPr>
                    </a:p>
                  </a:txBody>
                  <a:tcPr marL="6350" marR="6350" marT="6350" marB="0" anchor="ctr">
                    <a:solidFill>
                      <a:srgbClr val="E8EFED"/>
                    </a:solidFill>
                  </a:tcPr>
                </a:tc>
                <a:tc hMerge="1">
                  <a:txBody>
                    <a:bodyPr/>
                    <a:lstStyle/>
                    <a:p>
                      <a:pPr algn="ctr" fontAlgn="ct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pPr algn="ctr" fontAlgn="ct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pPr algn="ctr" fontAlgn="ctr"/>
                      <a:endParaRPr lang="en-US" sz="16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8" name="Chart 17">
            <a:extLst>
              <a:ext uri="{FF2B5EF4-FFF2-40B4-BE49-F238E27FC236}">
                <a16:creationId xmlns:a16="http://schemas.microsoft.com/office/drawing/2014/main" id="{B40BFE53-7922-4411-A402-8D7420EA4269}"/>
              </a:ext>
            </a:extLst>
          </p:cNvPr>
          <p:cNvGraphicFramePr>
            <a:graphicFrameLocks/>
          </p:cNvGraphicFramePr>
          <p:nvPr>
            <p:extLst>
              <p:ext uri="{D42A27DB-BD31-4B8C-83A1-F6EECF244321}">
                <p14:modId xmlns:p14="http://schemas.microsoft.com/office/powerpoint/2010/main" val="3907972106"/>
              </p:ext>
            </p:extLst>
          </p:nvPr>
        </p:nvGraphicFramePr>
        <p:xfrm>
          <a:off x="5682471" y="1421340"/>
          <a:ext cx="3429000" cy="1947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89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5" name="TextBox 4"/>
          <p:cNvSpPr txBox="1"/>
          <p:nvPr/>
        </p:nvSpPr>
        <p:spPr>
          <a:xfrm>
            <a:off x="0" y="1201751"/>
            <a:ext cx="8821269" cy="5416868"/>
          </a:xfrm>
          <a:prstGeom prst="rect">
            <a:avLst/>
          </a:prstGeom>
          <a:noFill/>
        </p:spPr>
        <p:txBody>
          <a:bodyPr wrap="square" rtlCol="0">
            <a:spAutoFit/>
          </a:bodyPr>
          <a:lstStyle/>
          <a:p>
            <a:r>
              <a:rPr lang="en-US" sz="1400" dirty="0" smtClean="0">
                <a:latin typeface="Franklin Gothic Book" panose="020B0503020102020204" pitchFamily="34" charset="0"/>
              </a:rPr>
              <a:t>Mayor </a:t>
            </a:r>
            <a:r>
              <a:rPr lang="en-US" sz="1400" dirty="0">
                <a:latin typeface="Franklin Gothic Book" panose="020B0503020102020204" pitchFamily="34" charset="0"/>
              </a:rPr>
              <a:t>Mike Duggan and </a:t>
            </a:r>
            <a:r>
              <a:rPr lang="en-US" sz="1400" dirty="0" smtClean="0">
                <a:latin typeface="Franklin Gothic Book" panose="020B0503020102020204" pitchFamily="34" charset="0"/>
              </a:rPr>
              <a:t>the Detroit </a:t>
            </a:r>
            <a:r>
              <a:rPr lang="en-US" sz="1400" dirty="0">
                <a:latin typeface="Franklin Gothic Book" panose="020B0503020102020204" pitchFamily="34" charset="0"/>
              </a:rPr>
              <a:t>Water and Sewerage Department (DWSD) </a:t>
            </a:r>
            <a:r>
              <a:rPr lang="en-US" sz="1400" dirty="0" smtClean="0">
                <a:latin typeface="Franklin Gothic Book" panose="020B0503020102020204" pitchFamily="34" charset="0"/>
              </a:rPr>
              <a:t>announced </a:t>
            </a:r>
            <a:r>
              <a:rPr lang="en-US" sz="1400" dirty="0">
                <a:latin typeface="Franklin Gothic Book" panose="020B0503020102020204" pitchFamily="34" charset="0"/>
              </a:rPr>
              <a:t>on December </a:t>
            </a:r>
            <a:r>
              <a:rPr lang="en-US" sz="1400" dirty="0" smtClean="0">
                <a:latin typeface="Franklin Gothic Book" panose="020B0503020102020204" pitchFamily="34" charset="0"/>
              </a:rPr>
              <a:t>8, 2020 </a:t>
            </a:r>
            <a:r>
              <a:rPr lang="en-US" sz="1400" dirty="0">
                <a:latin typeface="Franklin Gothic Book" panose="020B0503020102020204" pitchFamily="34" charset="0"/>
              </a:rPr>
              <a:t>a</a:t>
            </a:r>
            <a:r>
              <a:rPr lang="en-US" sz="1400" b="1" dirty="0">
                <a:latin typeface="Franklin Gothic Book" panose="020B0503020102020204" pitchFamily="34" charset="0"/>
              </a:rPr>
              <a:t> voluntary extension of the moratorium on water service interruptions for nonpayment through 2022 </a:t>
            </a:r>
            <a:r>
              <a:rPr lang="en-US" sz="1400" dirty="0">
                <a:latin typeface="Franklin Gothic Book" panose="020B0503020102020204" pitchFamily="34" charset="0"/>
              </a:rPr>
              <a:t>for residents who cannot pay their water bills. </a:t>
            </a:r>
            <a:r>
              <a:rPr lang="en-US" sz="1400" dirty="0" smtClean="0">
                <a:latin typeface="Franklin Gothic Book" panose="020B0503020102020204" pitchFamily="34" charset="0"/>
              </a:rPr>
              <a:t>We were </a:t>
            </a:r>
            <a:r>
              <a:rPr lang="en-US" sz="1400" dirty="0">
                <a:latin typeface="Franklin Gothic Book" panose="020B0503020102020204" pitchFamily="34" charset="0"/>
              </a:rPr>
              <a:t>joined by Dr. Abdul El-Sayed, Detroit’s former health director and a water access advocate, who will fight for state and federal legislation on water affordability.</a:t>
            </a:r>
          </a:p>
          <a:p>
            <a:r>
              <a:rPr lang="en-US" sz="800" dirty="0">
                <a:latin typeface="Franklin Gothic Book" panose="020B0503020102020204" pitchFamily="34" charset="0"/>
              </a:rPr>
              <a:t> </a:t>
            </a:r>
          </a:p>
          <a:p>
            <a:r>
              <a:rPr lang="en-US" sz="1400" dirty="0">
                <a:latin typeface="Franklin Gothic Book" panose="020B0503020102020204" pitchFamily="34" charset="0"/>
              </a:rPr>
              <a:t>The water shutoff moratorium, issued by the Michigan Department of Health &amp; Human Services and the Detroit Health Department in response to the COVID-19 Pandemic ends on December 31.</a:t>
            </a:r>
          </a:p>
          <a:p>
            <a:r>
              <a:rPr lang="en-US" sz="800" dirty="0">
                <a:latin typeface="Franklin Gothic Book" panose="020B0503020102020204" pitchFamily="34" charset="0"/>
              </a:rPr>
              <a:t> </a:t>
            </a:r>
          </a:p>
          <a:p>
            <a:r>
              <a:rPr lang="en-US" sz="1400" b="1" dirty="0">
                <a:latin typeface="Franklin Gothic Book" panose="020B0503020102020204" pitchFamily="34" charset="0"/>
              </a:rPr>
              <a:t>Since March 9, 2020, DWSD has </a:t>
            </a:r>
            <a:r>
              <a:rPr lang="en-US" sz="1400" b="1" u="sng" dirty="0">
                <a:latin typeface="Franklin Gothic Book" panose="020B0503020102020204" pitchFamily="34" charset="0"/>
              </a:rPr>
              <a:t>not</a:t>
            </a:r>
            <a:r>
              <a:rPr lang="en-US" sz="1400" b="1" dirty="0">
                <a:latin typeface="Franklin Gothic Book" panose="020B0503020102020204" pitchFamily="34" charset="0"/>
              </a:rPr>
              <a:t> interrupted water service at any home for nonpayment</a:t>
            </a:r>
            <a:r>
              <a:rPr lang="en-US" sz="1400" dirty="0">
                <a:latin typeface="Franklin Gothic Book" panose="020B0503020102020204" pitchFamily="34" charset="0"/>
              </a:rPr>
              <a:t> after Governor Gretchen Whitmer and Mayor Duggan launched the COVID-19 $25 Water Restart Plan. This included restoring water service at nearly 1,300 occupied homes, many of which needed plumbing repairs to get water on. </a:t>
            </a:r>
            <a:r>
              <a:rPr lang="en-US" sz="1400" b="1" dirty="0" smtClean="0">
                <a:latin typeface="Franklin Gothic Book" panose="020B0503020102020204" pitchFamily="34" charset="0"/>
              </a:rPr>
              <a:t>Nearly</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$22 </a:t>
            </a:r>
            <a:r>
              <a:rPr lang="en-US" sz="1400" b="1" dirty="0">
                <a:latin typeface="Franklin Gothic Book" panose="020B0503020102020204" pitchFamily="34" charset="0"/>
              </a:rPr>
              <a:t>million in state and federal funds</a:t>
            </a:r>
            <a:r>
              <a:rPr lang="en-US" sz="1400" dirty="0">
                <a:latin typeface="Franklin Gothic Book" panose="020B0503020102020204" pitchFamily="34" charset="0"/>
              </a:rPr>
              <a:t>, primarily through the CARES Act have enabled us to comply with </a:t>
            </a:r>
            <a:r>
              <a:rPr lang="en-US" sz="1400" dirty="0" smtClean="0">
                <a:latin typeface="Franklin Gothic Book" panose="020B0503020102020204" pitchFamily="34" charset="0"/>
              </a:rPr>
              <a:t>Governor Whitmer’s </a:t>
            </a:r>
            <a:r>
              <a:rPr lang="en-US" sz="1400" dirty="0">
                <a:latin typeface="Franklin Gothic Book" panose="020B0503020102020204" pitchFamily="34" charset="0"/>
              </a:rPr>
              <a:t>and the city and state health departments’ moratoriums on water service interruptions, and we will continue to honor the moratorium through 2022.</a:t>
            </a:r>
          </a:p>
          <a:p>
            <a:r>
              <a:rPr lang="en-US" sz="800" dirty="0">
                <a:latin typeface="Franklin Gothic Book" panose="020B0503020102020204" pitchFamily="34" charset="0"/>
              </a:rPr>
              <a:t> </a:t>
            </a:r>
          </a:p>
          <a:p>
            <a:r>
              <a:rPr lang="en-US" sz="1400" b="1" dirty="0">
                <a:latin typeface="Franklin Gothic Book" panose="020B0503020102020204" pitchFamily="34" charset="0"/>
              </a:rPr>
              <a:t>Coalition committed to find a permanent solution to prevent water shutoffs.</a:t>
            </a:r>
            <a:br>
              <a:rPr lang="en-US" sz="1400" b="1" dirty="0">
                <a:latin typeface="Franklin Gothic Book" panose="020B0503020102020204" pitchFamily="34" charset="0"/>
              </a:rPr>
            </a:br>
            <a:r>
              <a:rPr lang="en-US" sz="1400" dirty="0">
                <a:latin typeface="Franklin Gothic Book" panose="020B0503020102020204" pitchFamily="34" charset="0"/>
              </a:rPr>
              <a:t>Detroit will be a leader at the state level and nationally, led by Mayor Duggan, Dr. El-Sayed and DWSD Director Brown. </a:t>
            </a:r>
            <a:r>
              <a:rPr lang="en-US" sz="1400" dirty="0" smtClean="0">
                <a:latin typeface="Franklin Gothic Book" panose="020B0503020102020204" pitchFamily="34" charset="0"/>
              </a:rPr>
              <a:t>Detroit </a:t>
            </a:r>
            <a:r>
              <a:rPr lang="en-US" sz="1400" dirty="0">
                <a:latin typeface="Franklin Gothic Book" panose="020B0503020102020204" pitchFamily="34" charset="0"/>
              </a:rPr>
              <a:t>has joined a coalition of cities from around the country, including Seattle, San Francisco, Philadelphia, Alexandria, Baltimore, Louisville, Sacramento and Washington, DC to create a policy platform on national water affordability initiatives focusing primarily on LIWAP (Low-Income Water Assistance Program) and include plumbing repairs.</a:t>
            </a:r>
          </a:p>
          <a:p>
            <a:r>
              <a:rPr lang="en-US" sz="800" dirty="0">
                <a:latin typeface="Franklin Gothic Book" panose="020B0503020102020204" pitchFamily="34" charset="0"/>
              </a:rPr>
              <a:t> </a:t>
            </a:r>
          </a:p>
          <a:p>
            <a:r>
              <a:rPr lang="en-US" sz="1400" b="1" dirty="0">
                <a:latin typeface="Franklin Gothic Book" panose="020B0503020102020204" pitchFamily="34" charset="0"/>
              </a:rPr>
              <a:t>Moratorium intended for residents who don’t have the ability to pay.</a:t>
            </a:r>
            <a:endParaRPr lang="en-US" sz="1400" dirty="0">
              <a:latin typeface="Franklin Gothic Book" panose="020B0503020102020204" pitchFamily="34" charset="0"/>
            </a:endParaRPr>
          </a:p>
          <a:p>
            <a:r>
              <a:rPr lang="en-US" sz="1400" dirty="0">
                <a:latin typeface="Franklin Gothic Book" panose="020B0503020102020204" pitchFamily="34" charset="0"/>
              </a:rPr>
              <a:t>The moratorium is </a:t>
            </a:r>
            <a:r>
              <a:rPr lang="en-US" sz="1400" u="sng" dirty="0">
                <a:latin typeface="Franklin Gothic Book" panose="020B0503020102020204" pitchFamily="34" charset="0"/>
              </a:rPr>
              <a:t>not</a:t>
            </a:r>
            <a:r>
              <a:rPr lang="en-US" sz="1400" dirty="0">
                <a:latin typeface="Franklin Gothic Book" panose="020B0503020102020204" pitchFamily="34" charset="0"/>
              </a:rPr>
              <a:t> payment amnesty – once someone turns on the faucet, the cost to the system is incurred. Residential households will continue to generate their full water and sewer charges based on monthly usage, and the drainage charge, using current </a:t>
            </a:r>
            <a:r>
              <a:rPr lang="en-US" sz="1400" dirty="0" smtClean="0">
                <a:latin typeface="Franklin Gothic Book" panose="020B0503020102020204" pitchFamily="34" charset="0"/>
              </a:rPr>
              <a:t>rates. Those who can pay their monthly bills, should continue to pay.</a:t>
            </a:r>
            <a:endParaRPr lang="en-US" sz="1400" dirty="0">
              <a:latin typeface="Franklin Gothic Book" panose="020B0503020102020204" pitchFamily="34" charset="0"/>
            </a:endParaRPr>
          </a:p>
        </p:txBody>
      </p:sp>
    </p:spTree>
    <p:extLst>
      <p:ext uri="{BB962C8B-B14F-4D97-AF65-F5344CB8AC3E}">
        <p14:creationId xmlns:p14="http://schemas.microsoft.com/office/powerpoint/2010/main" val="412078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Number of Active Accounts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85202134"/>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1691165946"/>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Active </a:t>
            </a:r>
            <a:r>
              <a:rPr lang="en-US" b="1" dirty="0" smtClean="0">
                <a:solidFill>
                  <a:srgbClr val="27999D"/>
                </a:solidFill>
              </a:rPr>
              <a:t>Residential </a:t>
            </a:r>
            <a:r>
              <a:rPr lang="en-US" b="1" dirty="0" smtClean="0"/>
              <a:t>Accounts                                          Active </a:t>
            </a:r>
            <a:r>
              <a:rPr lang="en-US" b="1" dirty="0" smtClean="0">
                <a:solidFill>
                  <a:srgbClr val="27999D"/>
                </a:solidFill>
              </a:rPr>
              <a:t>Non-Residential</a:t>
            </a:r>
            <a:r>
              <a:rPr lang="en-US" b="1" dirty="0" smtClean="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1182136477"/>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495171807"/>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smtClean="0">
                <a:solidFill>
                  <a:schemeClr val="tx1">
                    <a:lumMod val="75000"/>
                    <a:lumOff val="25000"/>
                  </a:schemeClr>
                </a:solidFill>
                <a:latin typeface="Franklin Gothic Book" panose="020B0503020102020204" pitchFamily="34" charset="0"/>
                <a:hlinkClick r:id="rId4"/>
              </a:rPr>
              <a:t>mydwsd@detroitmi.gov</a:t>
            </a:r>
            <a:r>
              <a:rPr lang="en-US" sz="1200" dirty="0" smtClean="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smtClean="0">
                <a:solidFill>
                  <a:schemeClr val="accent1">
                    <a:lumMod val="75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Fire Hydrants    </a:t>
            </a:r>
            <a:r>
              <a:rPr lang="en-US" sz="1200" dirty="0" smtClean="0">
                <a:solidFill>
                  <a:schemeClr val="accent2">
                    <a:lumMod val="60000"/>
                    <a:lumOff val="40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Hydrants </a:t>
            </a:r>
            <a:r>
              <a:rPr lang="en-US" sz="1200" dirty="0">
                <a:latin typeface="Franklin Gothic Book" panose="020B0503020102020204" pitchFamily="34" charset="0"/>
              </a:rPr>
              <a:t>with Issues </a:t>
            </a:r>
            <a:r>
              <a:rPr lang="en-US" sz="1200" dirty="0" smtClean="0">
                <a:latin typeface="Franklin Gothic Book" panose="020B0503020102020204" pitchFamily="34" charset="0"/>
              </a:rPr>
              <a:t>   </a:t>
            </a:r>
            <a:r>
              <a:rPr lang="en-US" sz="1200" dirty="0" smtClean="0">
                <a:solidFill>
                  <a:srgbClr val="C00000"/>
                </a:solidFill>
                <a:latin typeface="Wingdings" panose="05000000000000000000" pitchFamily="2" charset="2"/>
              </a:rPr>
              <a:t>n</a:t>
            </a:r>
            <a:r>
              <a:rPr lang="en-US" sz="1200" dirty="0" smtClean="0"/>
              <a:t> </a:t>
            </a:r>
            <a:r>
              <a:rPr lang="en-US" sz="1200" dirty="0" smtClean="0">
                <a:latin typeface="Franklin Gothic Book" panose="020B0503020102020204" pitchFamily="34" charset="0"/>
              </a:rPr>
              <a:t>Non-Operating Hydrants</a:t>
            </a:r>
            <a:endParaRPr lang="en-US" sz="1200" dirty="0">
              <a:latin typeface="Franklin Gothic Book" panose="020B0503020102020204" pitchFamily="34" charset="0"/>
            </a:endParaRP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089988494"/>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the number of hydrants needing repair typically increases significantly as the Detroit Fire Department staff do annual hydrant inspections.</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9</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065746810"/>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Operations continues to prioritize work orders based on level of impact, including number of customers affected, with water main repairs, street flooding and water-in-basement complaints taking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9391"/>
          <a:stretch/>
        </p:blipFill>
        <p:spPr>
          <a:xfrm rot="5400000">
            <a:off x="7196910" y="1497994"/>
            <a:ext cx="2071311" cy="1714500"/>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88576</TotalTime>
  <Words>1562</Words>
  <Application>Microsoft Office PowerPoint</Application>
  <PresentationFormat>On-screen Show (4:3)</PresentationFormat>
  <Paragraphs>368</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2630</cp:revision>
  <cp:lastPrinted>2019-11-20T19:03:00Z</cp:lastPrinted>
  <dcterms:created xsi:type="dcterms:W3CDTF">2016-04-19T17:03:52Z</dcterms:created>
  <dcterms:modified xsi:type="dcterms:W3CDTF">2020-12-10T20:35:28Z</dcterms:modified>
</cp:coreProperties>
</file>