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46" r:id="rId3"/>
    <p:sldId id="394" r:id="rId4"/>
    <p:sldId id="347" r:id="rId5"/>
    <p:sldId id="357" r:id="rId6"/>
    <p:sldId id="383" r:id="rId7"/>
    <p:sldId id="365" r:id="rId8"/>
    <p:sldId id="367" r:id="rId9"/>
    <p:sldId id="369" r:id="rId10"/>
    <p:sldId id="403" r:id="rId11"/>
    <p:sldId id="378" r:id="rId12"/>
    <p:sldId id="366" r:id="rId13"/>
    <p:sldId id="391" r:id="rId14"/>
    <p:sldId id="373" r:id="rId15"/>
    <p:sldId id="387" r:id="rId16"/>
    <p:sldId id="388" r:id="rId17"/>
    <p:sldId id="349" r:id="rId18"/>
    <p:sldId id="350" r:id="rId19"/>
    <p:sldId id="351" r:id="rId20"/>
    <p:sldId id="352" r:id="rId21"/>
    <p:sldId id="407" r:id="rId22"/>
    <p:sldId id="395" r:id="rId23"/>
    <p:sldId id="408" r:id="rId24"/>
    <p:sldId id="409" r:id="rId25"/>
    <p:sldId id="410" r:id="rId26"/>
    <p:sldId id="356" r:id="rId27"/>
    <p:sldId id="411" r:id="rId28"/>
    <p:sldId id="412"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B7CDC2"/>
    <a:srgbClr val="004445"/>
    <a:srgbClr val="E8EFED"/>
    <a:srgbClr val="595959"/>
    <a:srgbClr val="0045CB"/>
    <a:srgbClr val="FEB70D"/>
    <a:srgbClr val="27999D"/>
    <a:srgbClr val="826300"/>
    <a:srgbClr val="162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4" d="100"/>
          <a:sy n="84" d="100"/>
        </p:scale>
        <p:origin x="616" y="40"/>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32251</c:v>
                </c:pt>
                <c:pt idx="1">
                  <c:v>12936</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tx>
                <c:rich>
                  <a:bodyPr/>
                  <a:lstStyle/>
                  <a:p>
                    <a:r>
                      <a:rPr lang="en-US" dirty="0" smtClean="0"/>
                      <a:t>Nonresidents</a:t>
                    </a:r>
                    <a:br>
                      <a:rPr lang="en-US" dirty="0" smtClean="0"/>
                    </a:br>
                    <a:r>
                      <a:rPr lang="en-US" baseline="0" dirty="0" smtClean="0"/>
                      <a:t>249</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1-4F41-914E-F04584FF2E80}"/>
                </c:ext>
              </c:extLst>
            </c:dLbl>
            <c:dLbl>
              <c:idx val="1"/>
              <c:layout>
                <c:manualLayout>
                  <c:x val="9.0277118951530774E-3"/>
                  <c:y val="-9.9691201004656615E-2"/>
                </c:manualLayout>
              </c:layout>
              <c:tx>
                <c:rich>
                  <a:bodyPr/>
                  <a:lstStyle/>
                  <a:p>
                    <a:r>
                      <a:rPr lang="en-US" baseline="0" dirty="0" smtClean="0">
                        <a:solidFill>
                          <a:schemeClr val="bg2">
                            <a:lumMod val="25000"/>
                          </a:schemeClr>
                        </a:solidFill>
                      </a:rPr>
                      <a:t>New Hires</a:t>
                    </a:r>
                  </a:p>
                  <a:p>
                    <a:r>
                      <a:rPr lang="en-US" dirty="0" smtClean="0"/>
                      <a:t>5</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6391107937201424"/>
                      <c:h val="0.11185879807868587"/>
                    </c:manualLayout>
                  </c15:layout>
                </c:ext>
                <c:ext xmlns:c16="http://schemas.microsoft.com/office/drawing/2014/chart" uri="{C3380CC4-5D6E-409C-BE32-E72D297353CC}">
                  <c16:uniqueId val="{00000001-24F1-4F41-914E-F04584FF2E80}"/>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F1-4F41-914E-F04584FF2E80}"/>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October</c:v>
                </c:pt>
              </c:strCache>
            </c:strRef>
          </c:cat>
          <c:val>
            <c:numRef>
              <c:f>Sheet1!$B$2:$B$6</c:f>
              <c:numCache>
                <c:formatCode>General</c:formatCode>
                <c:ptCount val="5"/>
                <c:pt idx="0">
                  <c:v>247</c:v>
                </c:pt>
                <c:pt idx="1">
                  <c:v>5</c:v>
                </c:pt>
              </c:numCache>
            </c:numRef>
          </c:val>
          <c:extLst>
            <c:ext xmlns:c16="http://schemas.microsoft.com/office/drawing/2014/chart" uri="{C3380CC4-5D6E-409C-BE32-E72D297353CC}">
              <c16:uniqueId val="{00000004-24F1-4F41-914E-F04584FF2E80}"/>
            </c:ext>
          </c:extLst>
        </c:ser>
        <c:ser>
          <c:idx val="1"/>
          <c:order val="1"/>
          <c:tx>
            <c:strRef>
              <c:f>Sheet1!$C$1</c:f>
              <c:strCache>
                <c:ptCount val="1"/>
                <c:pt idx="0">
                  <c:v>Detroit Residents</c:v>
                </c:pt>
              </c:strCache>
            </c:strRef>
          </c:tx>
          <c:spPr>
            <a:solidFill>
              <a:srgbClr val="27999D"/>
            </a:solidFill>
            <a:ln>
              <a:noFill/>
            </a:ln>
            <a:effectLst/>
          </c:spPr>
          <c:invertIfNegative val="0"/>
          <c:dLbls>
            <c:dLbl>
              <c:idx val="0"/>
              <c:tx>
                <c:rich>
                  <a:bodyPr/>
                  <a:lstStyle/>
                  <a:p>
                    <a:r>
                      <a:rPr lang="en-US" baseline="0" dirty="0" smtClean="0"/>
                      <a:t>Detroit</a:t>
                    </a:r>
                  </a:p>
                  <a:p>
                    <a:r>
                      <a:rPr lang="en-US" baseline="0" dirty="0" smtClean="0"/>
                      <a:t>Residents</a:t>
                    </a:r>
                  </a:p>
                  <a:p>
                    <a:r>
                      <a:rPr lang="en-US" dirty="0" smtClean="0"/>
                      <a:t>307</a:t>
                    </a:r>
                    <a:endParaRPr lang="en-US" dirty="0"/>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F1-4F41-914E-F04584FF2E80}"/>
                </c:ext>
              </c:extLst>
            </c:dLbl>
            <c:dLbl>
              <c:idx val="1"/>
              <c:layout>
                <c:manualLayout>
                  <c:x val="1.9097227443467694E-2"/>
                  <c:y val="-0.16875000000000001"/>
                </c:manualLayout>
              </c:layout>
              <c:tx>
                <c:rich>
                  <a:bodyPr/>
                  <a:lstStyle/>
                  <a:p>
                    <a:r>
                      <a:rPr lang="en-US" baseline="0" dirty="0" smtClean="0">
                        <a:solidFill>
                          <a:srgbClr val="27999D"/>
                        </a:solidFill>
                      </a:rPr>
                      <a:t>New Hires </a:t>
                    </a:r>
                    <a:fld id="{A833860A-B924-45B6-A80C-21FB43D9D273}" type="VALUE">
                      <a:rPr lang="en-US" baseline="0" smtClean="0">
                        <a:solidFill>
                          <a:srgbClr val="27999D"/>
                        </a:solidFill>
                      </a:rPr>
                      <a:pPr/>
                      <a:t>[VALUE]</a:t>
                    </a:fld>
                    <a:endParaRPr lang="en-US" baseline="0" dirty="0" smtClean="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24F1-4F41-914E-F04584FF2E80}"/>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October</c:v>
                </c:pt>
              </c:strCache>
            </c:strRef>
          </c:cat>
          <c:val>
            <c:numRef>
              <c:f>Sheet1!$C$2:$C$6</c:f>
              <c:numCache>
                <c:formatCode>General</c:formatCode>
                <c:ptCount val="5"/>
                <c:pt idx="0">
                  <c:v>306</c:v>
                </c:pt>
              </c:numCache>
            </c:numRef>
          </c:val>
          <c:extLst>
            <c:ext xmlns:c16="http://schemas.microsoft.com/office/drawing/2014/chart" uri="{C3380CC4-5D6E-409C-BE32-E72D297353CC}">
              <c16:uniqueId val="{00000008-24F1-4F41-914E-F04584FF2E80}"/>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FY2020-2021</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FY2020-2021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Sheet1!$A$2:$A$3</c:f>
              <c:numCache>
                <c:formatCode>General</c:formatCode>
                <c:ptCount val="2"/>
              </c:numCache>
            </c:numRef>
          </c:cat>
          <c:val>
            <c:numRef>
              <c:f>Sheet1!$C$2:$C$3</c:f>
              <c:numCache>
                <c:formatCode>General</c:formatCode>
                <c:ptCount val="2"/>
                <c:pt idx="0">
                  <c:v>3</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17</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3</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63</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7998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D24A-4F4F-9F49-EB66B78DFA76}"/>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2'!$D$3:$F$3</c:f>
              <c:numCache>
                <c:formatCode>0.00%</c:formatCode>
                <c:ptCount val="3"/>
                <c:pt idx="0">
                  <c:v>0.9981758832565284</c:v>
                </c:pt>
                <c:pt idx="1">
                  <c:v>1</c:v>
                </c:pt>
                <c:pt idx="2">
                  <c:v>1</c:v>
                </c:pt>
              </c:numCache>
            </c:numRef>
          </c:val>
          <c:extLst>
            <c:ext xmlns:c16="http://schemas.microsoft.com/office/drawing/2014/chart" uri="{C3380CC4-5D6E-409C-BE32-E72D297353CC}">
              <c16:uniqueId val="{00000001-D24A-4F4F-9F49-EB66B78DFA76}"/>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D24A-4F4F-9F49-EB66B78DFA76}"/>
            </c:ext>
          </c:extLst>
        </c:ser>
        <c:ser>
          <c:idx val="3"/>
          <c:order val="3"/>
          <c:tx>
            <c:strRef>
              <c:f>'Summary 2'!$A$5</c:f>
              <c:strCache>
                <c:ptCount val="1"/>
                <c:pt idx="0">
                  <c:v>Field Services Applications</c:v>
                </c:pt>
              </c:strCache>
            </c:strRef>
          </c:tx>
          <c:spPr>
            <a:solidFill>
              <a:srgbClr val="B7CDC2"/>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2'!$D$5:$F$5</c:f>
              <c:numCache>
                <c:formatCode>0.00%</c:formatCode>
                <c:ptCount val="3"/>
                <c:pt idx="0">
                  <c:v>0.998991935483871</c:v>
                </c:pt>
                <c:pt idx="1">
                  <c:v>1</c:v>
                </c:pt>
                <c:pt idx="2">
                  <c:v>1</c:v>
                </c:pt>
              </c:numCache>
            </c:numRef>
          </c:val>
          <c:extLst>
            <c:ext xmlns:c16="http://schemas.microsoft.com/office/drawing/2014/chart" uri="{C3380CC4-5D6E-409C-BE32-E72D297353CC}">
              <c16:uniqueId val="{00000003-D24A-4F4F-9F49-EB66B78DFA76}"/>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5479948399467078"/>
          <c:y val="2.8576307479637336E-2"/>
          <c:w val="0.15954897085232767"/>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dirty="0">
                <a:latin typeface="Franklin Gothic Book" panose="020B0503020102020204" pitchFamily="34" charset="0"/>
              </a:rPr>
              <a:t>Customer Service Application Availability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August</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0.99798387096774188</c:v>
                </c:pt>
                <c:pt idx="1">
                  <c:v>1</c:v>
                </c:pt>
                <c:pt idx="2">
                  <c:v>1</c:v>
                </c:pt>
                <c:pt idx="3">
                  <c:v>1</c:v>
                </c:pt>
                <c:pt idx="4">
                  <c:v>1</c:v>
                </c:pt>
                <c:pt idx="5">
                  <c:v>1</c:v>
                </c:pt>
                <c:pt idx="6">
                  <c:v>0.989247311827957</c:v>
                </c:pt>
              </c:numCache>
            </c:numRef>
          </c:val>
          <c:extLst>
            <c:ext xmlns:c16="http://schemas.microsoft.com/office/drawing/2014/chart" uri="{C3380CC4-5D6E-409C-BE32-E72D297353CC}">
              <c16:uniqueId val="{00000000-4C0F-42D3-A2B6-4535621D517A}"/>
            </c:ext>
          </c:extLst>
        </c:ser>
        <c:ser>
          <c:idx val="2"/>
          <c:order val="1"/>
          <c:tx>
            <c:strRef>
              <c:f>'Summary 2'!$J$2</c:f>
              <c:strCache>
                <c:ptCount val="1"/>
                <c:pt idx="0">
                  <c:v>September</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1-4C0F-42D3-A2B6-4535621D517A}"/>
            </c:ext>
          </c:extLst>
        </c:ser>
        <c:ser>
          <c:idx val="0"/>
          <c:order val="2"/>
          <c:tx>
            <c:strRef>
              <c:f>'Summary 2'!$K$2</c:f>
              <c:strCache>
                <c:ptCount val="1"/>
                <c:pt idx="0">
                  <c:v>October</c:v>
                </c:pt>
              </c:strCache>
            </c:strRef>
          </c:tx>
          <c:spPr>
            <a:solidFill>
              <a:schemeClr val="accent1"/>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4C0F-42D3-A2B6-4535621D517A}"/>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204225</c:v>
                </c:pt>
                <c:pt idx="1">
                  <c:v>20811</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rgbClr val="595959"/>
                </a:solidFill>
                <a:latin typeface="Franklin Gothic Book" panose="020B0503020102020204" pitchFamily="34" charset="0"/>
              </a:rPr>
              <a:t>Payment Transactions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2-4875-9C79-C19C2AF69A59}"/>
                </c:ext>
              </c:extLst>
            </c:dLbl>
            <c:dLbl>
              <c:idx val="2"/>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44446</c:v>
                </c:pt>
                <c:pt idx="1">
                  <c:v>47070</c:v>
                </c:pt>
                <c:pt idx="2">
                  <c:v>49229</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c:formatCode>
                <c:ptCount val="3"/>
                <c:pt idx="0">
                  <c:v>17082</c:v>
                </c:pt>
                <c:pt idx="1">
                  <c:v>16996</c:v>
                </c:pt>
                <c:pt idx="2">
                  <c:v>18739</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922-4875-9C79-C19C2AF69A59}"/>
                </c:ext>
              </c:extLst>
            </c:dLbl>
            <c:dLbl>
              <c:idx val="2"/>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c:formatCode>
                <c:ptCount val="3"/>
                <c:pt idx="0">
                  <c:v>22976</c:v>
                </c:pt>
                <c:pt idx="1">
                  <c:v>22989</c:v>
                </c:pt>
                <c:pt idx="2">
                  <c:v>25448</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3.9392584950729802E-2"/>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922-4875-9C79-C19C2AF69A59}"/>
                </c:ext>
              </c:extLst>
            </c:dLbl>
            <c:dLbl>
              <c:idx val="1"/>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Sheet1!$E$2:$E$4</c:f>
              <c:numCache>
                <c:formatCode>#,##0</c:formatCode>
                <c:ptCount val="3"/>
                <c:pt idx="0">
                  <c:v>50258</c:v>
                </c:pt>
                <c:pt idx="1">
                  <c:v>48876</c:v>
                </c:pt>
                <c:pt idx="2">
                  <c:v>53852</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August</c:v>
                </c:pt>
                <c:pt idx="1">
                  <c:v>September</c:v>
                </c:pt>
                <c:pt idx="2">
                  <c:v>October</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smtClean="0">
                <a:solidFill>
                  <a:srgbClr val="595959"/>
                </a:solidFill>
                <a:latin typeface="Franklin Gothic Book" panose="020B0503020102020204" pitchFamily="34" charset="0"/>
              </a:rPr>
              <a:t>Revenue</a:t>
            </a:r>
            <a:r>
              <a:rPr lang="en-US" sz="1600" b="1" baseline="0" dirty="0" smtClean="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"$"#,##0.00_);[Red]\("$"#,##0.00\)</c:formatCode>
                <c:ptCount val="3"/>
                <c:pt idx="0">
                  <c:v>14.417999999999999</c:v>
                </c:pt>
                <c:pt idx="1">
                  <c:v>21.183</c:v>
                </c:pt>
                <c:pt idx="2">
                  <c:v>19.638999999999999</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"$"#,##0.00_);[Red]\("$"#,##0.00\)</c:formatCode>
                <c:ptCount val="3"/>
                <c:pt idx="0">
                  <c:v>2.0369999999999999</c:v>
                </c:pt>
                <c:pt idx="1">
                  <c:v>2.0070000000000001</c:v>
                </c:pt>
                <c:pt idx="2">
                  <c:v>2.14</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831-45DE-A865-01ACFA1DB325}"/>
                </c:ext>
              </c:extLst>
            </c:dLbl>
            <c:dLbl>
              <c:idx val="2"/>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"$"#,##0.00_);[Red]\("$"#,##0.00\)</c:formatCode>
                <c:ptCount val="3"/>
                <c:pt idx="0">
                  <c:v>3.089</c:v>
                </c:pt>
                <c:pt idx="1">
                  <c:v>3.0609999999999999</c:v>
                </c:pt>
                <c:pt idx="2">
                  <c:v>3.4830000000000001</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831-45DE-A865-01ACFA1DB325}"/>
                </c:ext>
              </c:extLst>
            </c:dLbl>
            <c:dLbl>
              <c:idx val="1"/>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831-45DE-A865-01ACFA1DB325}"/>
                </c:ext>
              </c:extLst>
            </c:dLbl>
            <c:dLbl>
              <c:idx val="2"/>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Sheet1!$E$2:$E$4</c:f>
              <c:numCache>
                <c:formatCode>"$"#,##0.00_);[Red]\("$"#,##0.00\)</c:formatCode>
                <c:ptCount val="3"/>
                <c:pt idx="0">
                  <c:v>9.7880000000000003</c:v>
                </c:pt>
                <c:pt idx="1">
                  <c:v>9.5399999999999991</c:v>
                </c:pt>
                <c:pt idx="2">
                  <c:v>10.603</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smtClean="0"/>
                      <a:t>Operating</a:t>
                    </a:r>
                    <a:r>
                      <a:rPr lang="en-US" baseline="0" dirty="0" smtClean="0"/>
                      <a:t/>
                    </a:r>
                    <a:br>
                      <a:rPr lang="en-US" baseline="0" dirty="0" smtClean="0"/>
                    </a:br>
                    <a:fld id="{D2875B14-D50D-410A-9DFE-ABD93C30D72D}" type="VALUE">
                      <a:rPr lang="en-US" baseline="0" smtClean="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29063</c:v>
                </c:pt>
                <c:pt idx="1">
                  <c:v>29477</c:v>
                </c:pt>
                <c:pt idx="2">
                  <c:v>28326</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#,##0</c:formatCode>
                <c:ptCount val="3"/>
                <c:pt idx="0">
                  <c:v>314</c:v>
                </c:pt>
                <c:pt idx="1">
                  <c:v>185</c:v>
                </c:pt>
                <c:pt idx="2">
                  <c:v>400</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#,##0</c:formatCode>
                <c:ptCount val="3"/>
                <c:pt idx="0">
                  <c:v>533</c:v>
                </c:pt>
                <c:pt idx="1">
                  <c:v>248</c:v>
                </c:pt>
                <c:pt idx="2">
                  <c:v>1184</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3.2258064516129031E-2"/>
                  <c:y val="-7.48440687180522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2.1505376344086152E-2"/>
                  <c:y val="-0.101965221572084"/>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112</c:v>
                </c:pt>
                <c:pt idx="1">
                  <c:v>82</c:v>
                </c:pt>
                <c:pt idx="2">
                  <c:v>136</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4802867383512614E-2"/>
                  <c:y val="8.419957730780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7.3476702508960573E-2"/>
                  <c:y val="-1.143437840767621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1.7921146953403704E-3"/>
                  <c:y val="-9.3555085897566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71</c:v>
                </c:pt>
                <c:pt idx="1">
                  <c:v>9</c:v>
                </c:pt>
                <c:pt idx="2">
                  <c:v>10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112</c:v>
                </c:pt>
                <c:pt idx="1">
                  <c:v>83</c:v>
                </c:pt>
                <c:pt idx="2">
                  <c:v>88</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0-4550-94EE-CB7C8933AF3A}"/>
                </c:ext>
              </c:extLst>
            </c:dLbl>
            <c:dLbl>
              <c:idx val="1"/>
              <c:layout>
                <c:manualLayout>
                  <c:x val="-4.6594982078853049E-2"/>
                  <c:y val="6.8607062991547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E0-4550-94EE-CB7C8933AF3A}"/>
                </c:ext>
              </c:extLst>
            </c:dLbl>
            <c:dLbl>
              <c:idx val="2"/>
              <c:layout>
                <c:manualLayout>
                  <c:x val="-6.2724014336917697E-2"/>
                  <c:y val="5.925155440179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71</c:v>
                </c:pt>
                <c:pt idx="1">
                  <c:v>60</c:v>
                </c:pt>
                <c:pt idx="2">
                  <c:v>61</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150"/>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279989"/>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0070C0"/>
              </a:solidFill>
              <a:ln>
                <a:noFill/>
              </a:ln>
              <a:effectLst/>
            </c:spPr>
            <c:extLst>
              <c:ext xmlns:c16="http://schemas.microsoft.com/office/drawing/2014/chart" uri="{C3380CC4-5D6E-409C-BE32-E72D297353CC}">
                <c16:uniqueId val="{00000009-2F2A-446F-8052-437B301A7BB6}"/>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712-468E-8DF5-E89468199E87}"/>
                </c:ext>
              </c:extLst>
            </c:dLbl>
            <c:dLbl>
              <c:idx val="4"/>
              <c:layout>
                <c:manualLayout>
                  <c:x val="-1.7708333333333333E-2"/>
                  <c:y val="-0.11562500000000001"/>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F2A-446F-8052-437B301A7BB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Annual Goal</c:v>
                </c:pt>
                <c:pt idx="1">
                  <c:v>2017</c:v>
                </c:pt>
                <c:pt idx="2">
                  <c:v>2018</c:v>
                </c:pt>
                <c:pt idx="3">
                  <c:v>2019</c:v>
                </c:pt>
                <c:pt idx="4">
                  <c:v>October 2020</c:v>
                </c:pt>
                <c:pt idx="5">
                  <c:v>Total Since Program Launch in 2017</c:v>
                </c:pt>
              </c:strCache>
            </c:strRef>
          </c:cat>
          <c:val>
            <c:numRef>
              <c:f>Sheet1!$B$2:$B$7</c:f>
              <c:numCache>
                <c:formatCode>#,##0</c:formatCode>
                <c:ptCount val="6"/>
                <c:pt idx="0">
                  <c:v>10000</c:v>
                </c:pt>
                <c:pt idx="1">
                  <c:v>7479</c:v>
                </c:pt>
                <c:pt idx="2">
                  <c:v>8575</c:v>
                </c:pt>
                <c:pt idx="3">
                  <c:v>9479</c:v>
                </c:pt>
                <c:pt idx="4">
                  <c:v>4301</c:v>
                </c:pt>
                <c:pt idx="5">
                  <c:v>29834</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14-42AA-A701-FF158387C298}"/>
                </c:ext>
              </c:extLst>
            </c:dLbl>
            <c:dLbl>
              <c:idx val="1"/>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E7-4875-AA0B-4732050B3217}"/>
                </c:ext>
              </c:extLst>
            </c:dLbl>
            <c:dLbl>
              <c:idx val="2"/>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c:v>
                </c:pt>
                <c:pt idx="1">
                  <c:v>Aug</c:v>
                </c:pt>
                <c:pt idx="2">
                  <c:v>Sept</c:v>
                </c:pt>
              </c:strCache>
            </c:strRef>
          </c:cat>
          <c:val>
            <c:numRef>
              <c:f>Sheet1!$B$2:$B$4</c:f>
              <c:numCache>
                <c:formatCode>0%</c:formatCode>
                <c:ptCount val="3"/>
                <c:pt idx="0">
                  <c:v>1.05</c:v>
                </c:pt>
                <c:pt idx="1">
                  <c:v>0.95499999999999996</c:v>
                </c:pt>
                <c:pt idx="2">
                  <c:v>0.87</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14-42AA-A701-FF158387C298}"/>
                </c:ext>
              </c:extLst>
            </c:dLbl>
            <c:dLbl>
              <c:idx val="1"/>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E7-4875-AA0B-4732050B3217}"/>
                </c:ext>
              </c:extLst>
            </c:dLbl>
            <c:dLbl>
              <c:idx val="2"/>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c:v>
                </c:pt>
                <c:pt idx="1">
                  <c:v>Aug</c:v>
                </c:pt>
                <c:pt idx="2">
                  <c:v>Sept</c:v>
                </c:pt>
              </c:strCache>
            </c:strRef>
          </c:cat>
          <c:val>
            <c:numRef>
              <c:f>Sheet1!$C$2:$C$4</c:f>
              <c:numCache>
                <c:formatCode>0%</c:formatCode>
                <c:ptCount val="3"/>
                <c:pt idx="0">
                  <c:v>0.88</c:v>
                </c:pt>
                <c:pt idx="1">
                  <c:v>0.85</c:v>
                </c:pt>
                <c:pt idx="2">
                  <c:v>0.84</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11/12/2020</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943161"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November 18, 2020</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11/12/2020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11/12/2020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11/12/2020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11/12/2020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11/12/2020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11/12/2020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11/12/2020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11/12/2020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11/12/2020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11/12/2020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November 18, 2020</a:t>
            </a:r>
            <a:endParaRPr lang="en-US" sz="1400"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graphicFrame>
        <p:nvGraphicFramePr>
          <p:cNvPr id="4" name="Chart 3"/>
          <p:cNvGraphicFramePr/>
          <p:nvPr>
            <p:extLst>
              <p:ext uri="{D42A27DB-BD31-4B8C-83A1-F6EECF244321}">
                <p14:modId xmlns:p14="http://schemas.microsoft.com/office/powerpoint/2010/main" val="221171829"/>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723642"/>
            <a:ext cx="9144000"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number of water main breaks significantly rose in the summer and began to decline in September. Detroit experienced several days of above 90-degree weather. When there is dramatic change in temperature --- hot or </a:t>
            </a:r>
            <a:r>
              <a:rPr lang="en-US" sz="1400" dirty="0">
                <a:solidFill>
                  <a:schemeClr val="tx1">
                    <a:lumMod val="75000"/>
                    <a:lumOff val="25000"/>
                  </a:schemeClr>
                </a:solidFill>
                <a:latin typeface="Franklin Gothic Book" panose="020B0503020102020204" pitchFamily="34" charset="0"/>
              </a:rPr>
              <a:t>cold --- the </a:t>
            </a:r>
            <a:r>
              <a:rPr lang="en-US" sz="1400" dirty="0" smtClean="0">
                <a:solidFill>
                  <a:schemeClr val="tx1">
                    <a:lumMod val="75000"/>
                    <a:lumOff val="25000"/>
                  </a:schemeClr>
                </a:solidFill>
                <a:latin typeface="Franklin Gothic Book" panose="020B0503020102020204" pitchFamily="34" charset="0"/>
              </a:rPr>
              <a:t>ground can shift and cause tension on the pipes potentially resulting in water main breaks.</a:t>
            </a:r>
            <a:endParaRPr lang="en-US" sz="1100" dirty="0">
              <a:solidFill>
                <a:schemeClr val="tx1">
                  <a:lumMod val="75000"/>
                  <a:lumOff val="25000"/>
                </a:schemeClr>
              </a:solidFill>
              <a:latin typeface="Franklin Gothic Book" panose="020B0503020102020204" pitchFamily="34" charset="0"/>
            </a:endParaRP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2703" r="6250" b="45094"/>
          <a:stretch/>
        </p:blipFill>
        <p:spPr>
          <a:xfrm>
            <a:off x="4506954" y="914758"/>
            <a:ext cx="2216879" cy="1495372"/>
          </a:xfrm>
          <a:prstGeom prst="rect">
            <a:avLst/>
          </a:prstGeom>
        </p:spPr>
      </p:pic>
    </p:spTree>
    <p:extLst>
      <p:ext uri="{BB962C8B-B14F-4D97-AF65-F5344CB8AC3E}">
        <p14:creationId xmlns:p14="http://schemas.microsoft.com/office/powerpoint/2010/main" val="71037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346"/>
            <a:ext cx="6917341" cy="954107"/>
          </a:xfrm>
          <a:prstGeom prst="rect">
            <a:avLst/>
          </a:prstGeom>
          <a:noFill/>
        </p:spPr>
        <p:txBody>
          <a:bodyPr wrap="square" rtlCol="0">
            <a:spAutoFit/>
          </a:bodyPr>
          <a:lstStyle/>
          <a:p>
            <a:r>
              <a:rPr lang="en-US" sz="1400" dirty="0" smtClean="0">
                <a:latin typeface="Franklin Gothic Book" panose="020B0503020102020204" pitchFamily="34" charset="0"/>
              </a:rPr>
              <a:t>The catch basin inspection and cleaning program launched in 2017. DWSD crews have touched more than 29,800 of the estimated 90,000 catch basins. The goal was 30,000</a:t>
            </a:r>
            <a:br>
              <a:rPr lang="en-US" sz="1400" dirty="0" smtClean="0">
                <a:latin typeface="Franklin Gothic Book" panose="020B0503020102020204" pitchFamily="34" charset="0"/>
              </a:rPr>
            </a:br>
            <a:r>
              <a:rPr lang="en-US" sz="1400" dirty="0" smtClean="0">
                <a:latin typeface="Franklin Gothic Book" panose="020B0503020102020204" pitchFamily="34" charset="0"/>
              </a:rPr>
              <a:t>by August 2020, which is expected to be achieved before winter (delayed due to pandemic stay-at-home orders in March-May and the pandemic furloughs).</a:t>
            </a:r>
            <a:endParaRPr lang="en-US" sz="1400" dirty="0">
              <a:latin typeface="Franklin Gothic Book" panose="020B0503020102020204" pitchFamily="34" charset="0"/>
            </a:endParaRPr>
          </a:p>
        </p:txBody>
      </p:sp>
      <p:cxnSp>
        <p:nvCxnSpPr>
          <p:cNvPr id="15" name="Straight Connector 14"/>
          <p:cNvCxnSpPr/>
          <p:nvPr/>
        </p:nvCxnSpPr>
        <p:spPr>
          <a:xfrm flipH="1">
            <a:off x="0" y="5615597"/>
            <a:ext cx="86868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987789263"/>
              </p:ext>
            </p:extLst>
          </p:nvPr>
        </p:nvGraphicFramePr>
        <p:xfrm>
          <a:off x="178904" y="13576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9999"/>
          <a:stretch/>
        </p:blipFill>
        <p:spPr>
          <a:xfrm rot="5400000">
            <a:off x="6845889" y="4350087"/>
            <a:ext cx="2286000" cy="2143096"/>
          </a:xfrm>
          <a:prstGeom prst="rect">
            <a:avLst/>
          </a:prstGeom>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075912225"/>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6062682"/>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300127"/>
            <a:ext cx="3294043"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3-Month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
        <p:nvSpPr>
          <p:cNvPr id="8" name="TextBox 7"/>
          <p:cNvSpPr txBox="1"/>
          <p:nvPr/>
        </p:nvSpPr>
        <p:spPr>
          <a:xfrm>
            <a:off x="0" y="6094482"/>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a:t>
            </a:r>
            <a:r>
              <a:rPr lang="en-US" sz="1400" dirty="0" smtClean="0">
                <a:solidFill>
                  <a:schemeClr val="tx1">
                    <a:lumMod val="75000"/>
                    <a:lumOff val="25000"/>
                  </a:schemeClr>
                </a:solidFill>
                <a:latin typeface="Franklin Gothic Book" panose="020B0503020102020204" pitchFamily="34" charset="0"/>
              </a:rPr>
              <a:t>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a:t>
            </a:r>
            <a:r>
              <a:rPr lang="en-US" sz="1400" dirty="0">
                <a:solidFill>
                  <a:schemeClr val="tx1">
                    <a:lumMod val="75000"/>
                    <a:lumOff val="25000"/>
                  </a:schemeClr>
                </a:solidFill>
                <a:latin typeface="Franklin Gothic Book" panose="020B0503020102020204" pitchFamily="34" charset="0"/>
              </a:rPr>
              <a:t>of Water Commissioners.</a:t>
            </a:r>
          </a:p>
        </p:txBody>
      </p:sp>
      <p:sp>
        <p:nvSpPr>
          <p:cNvPr id="10" name="TextBox 9"/>
          <p:cNvSpPr txBox="1"/>
          <p:nvPr/>
        </p:nvSpPr>
        <p:spPr>
          <a:xfrm>
            <a:off x="2737461" y="5647190"/>
            <a:ext cx="3994555" cy="338554"/>
          </a:xfrm>
          <a:prstGeom prst="rect">
            <a:avLst/>
          </a:prstGeom>
          <a:noFill/>
        </p:spPr>
        <p:txBody>
          <a:bodyPr wrap="none" rtlCol="0">
            <a:spAutoFit/>
          </a:bodyPr>
          <a:lstStyle/>
          <a:p>
            <a:r>
              <a:rPr lang="en-US" sz="1600" dirty="0" smtClean="0">
                <a:solidFill>
                  <a:srgbClr val="0045CB"/>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Water Revenue               </a:t>
            </a:r>
            <a:r>
              <a:rPr lang="en-US" sz="1600" dirty="0" smtClean="0">
                <a:solidFill>
                  <a:srgbClr val="FEB70D"/>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Sewer Revenue</a:t>
            </a:r>
            <a:endParaRPr lang="en-US" sz="1600" dirty="0">
              <a:solidFill>
                <a:schemeClr val="tx1">
                  <a:lumMod val="75000"/>
                  <a:lumOff val="25000"/>
                </a:schemeClr>
              </a:solidFill>
              <a:latin typeface="Franklin Gothic Book" panose="020B0503020102020204" pitchFamily="34" charset="0"/>
            </a:endParaRPr>
          </a:p>
        </p:txBody>
      </p:sp>
      <p:sp>
        <p:nvSpPr>
          <p:cNvPr id="12" name="TextBox 11"/>
          <p:cNvSpPr txBox="1"/>
          <p:nvPr/>
        </p:nvSpPr>
        <p:spPr>
          <a:xfrm>
            <a:off x="2776789" y="5071006"/>
            <a:ext cx="4368953" cy="307777"/>
          </a:xfrm>
          <a:prstGeom prst="rect">
            <a:avLst/>
          </a:prstGeom>
          <a:noFill/>
        </p:spPr>
        <p:txBody>
          <a:bodyPr wrap="none" rtlCol="0">
            <a:spAutoFit/>
          </a:bodyPr>
          <a:lstStyle/>
          <a:p>
            <a:r>
              <a:rPr lang="en-US" sz="1400" dirty="0" smtClean="0">
                <a:solidFill>
                  <a:schemeClr val="tx1">
                    <a:lumMod val="75000"/>
                    <a:lumOff val="25000"/>
                  </a:schemeClr>
                </a:solidFill>
                <a:latin typeface="Franklin Gothic Book" panose="020B0503020102020204" pitchFamily="34" charset="0"/>
              </a:rPr>
              <a:t>July                               August                          September</a:t>
            </a:r>
            <a:endParaRPr lang="en-US" sz="14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52189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15</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cxnSp>
        <p:nvCxnSpPr>
          <p:cNvPr id="5" name="Straight Connector 4"/>
          <p:cNvCxnSpPr/>
          <p:nvPr/>
        </p:nvCxnSpPr>
        <p:spPr>
          <a:xfrm flipH="1">
            <a:off x="0" y="555150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606879"/>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$172,696</a:t>
            </a:r>
          </a:p>
          <a:p>
            <a:pPr algn="ctr"/>
            <a:r>
              <a:rPr lang="en-US" sz="1600" dirty="0">
                <a:latin typeface="Franklin Gothic Book" panose="020B0503020102020204" pitchFamily="34" charset="0"/>
              </a:rPr>
              <a:t>(thousands)</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September 30, 2020</a:t>
            </a:r>
            <a:br>
              <a:rPr lang="en-US" sz="1600" dirty="0" smtClean="0">
                <a:latin typeface="Franklin Gothic Book" panose="020B0503020102020204" pitchFamily="34" charset="0"/>
              </a:rPr>
            </a:b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$118,260</a:t>
            </a:r>
          </a:p>
          <a:p>
            <a:pPr algn="ctr"/>
            <a:r>
              <a:rPr lang="en-US" sz="1600" dirty="0">
                <a:latin typeface="Franklin Gothic Book" panose="020B0503020102020204" pitchFamily="34" charset="0"/>
              </a:rPr>
              <a:t>(thousands)</a:t>
            </a: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September 30, </a:t>
            </a:r>
            <a:r>
              <a:rPr lang="en-US" sz="1600" dirty="0">
                <a:latin typeface="Franklin Gothic Book" panose="020B0503020102020204" pitchFamily="34" charset="0"/>
              </a:rPr>
              <a:t>2020</a:t>
            </a:r>
          </a:p>
        </p:txBody>
      </p:sp>
      <p:sp>
        <p:nvSpPr>
          <p:cNvPr id="7" name="TextBox 6"/>
          <p:cNvSpPr txBox="1"/>
          <p:nvPr/>
        </p:nvSpPr>
        <p:spPr>
          <a:xfrm>
            <a:off x="0" y="5600585"/>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of Water Commissioners.</a:t>
            </a:r>
            <a:endParaRPr lang="en-US" sz="14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17</a:t>
            </a:r>
            <a:endParaRPr lang="en-US" dirty="0"/>
          </a:p>
        </p:txBody>
      </p: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024192" y="1515861"/>
            <a:ext cx="2286000" cy="80807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11</a:t>
            </a:r>
          </a:p>
          <a:p>
            <a:pPr algn="ctr"/>
            <a:r>
              <a:rPr lang="en-US" sz="1400" dirty="0" smtClean="0">
                <a:latin typeface="Franklin Gothic Book" panose="020B0503020102020204" pitchFamily="34" charset="0"/>
              </a:rPr>
              <a:t>Property damage claims</a:t>
            </a:r>
          </a:p>
        </p:txBody>
      </p:sp>
      <p:sp>
        <p:nvSpPr>
          <p:cNvPr id="14" name="TextBox 13"/>
          <p:cNvSpPr txBox="1"/>
          <p:nvPr/>
        </p:nvSpPr>
        <p:spPr>
          <a:xfrm>
            <a:off x="6024192" y="2524696"/>
            <a:ext cx="2286000" cy="2203847"/>
          </a:xfrm>
          <a:prstGeom prst="foldedCorner">
            <a:avLst/>
          </a:prstGeom>
          <a:solidFill>
            <a:srgbClr val="27999D"/>
          </a:solidFill>
        </p:spPr>
        <p:txBody>
          <a:bodyPr wrap="square" rtlCol="0">
            <a:spAutoFit/>
          </a:bodyPr>
          <a:lstStyle/>
          <a:p>
            <a:pPr algn="ctr"/>
            <a:r>
              <a:rPr lang="en-US" sz="2400" dirty="0" smtClean="0">
                <a:solidFill>
                  <a:schemeClr val="bg1"/>
                </a:solidFill>
                <a:latin typeface="Impact" panose="020B0806030902050204" pitchFamily="34" charset="0"/>
              </a:rPr>
              <a:t>$267,529</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$20,523</a:t>
            </a:r>
          </a:p>
          <a:p>
            <a:pPr algn="ctr"/>
            <a:r>
              <a:rPr lang="en-US" sz="1400" dirty="0" smtClean="0">
                <a:latin typeface="Franklin Gothic Book" panose="020B0503020102020204" pitchFamily="34" charset="0"/>
              </a:rPr>
              <a:t>Amount of total claims recommended to be paid</a:t>
            </a:r>
            <a:endParaRPr lang="en-US" sz="1400" dirty="0">
              <a:latin typeface="Franklin Gothic Book" panose="020B0503020102020204" pitchFamily="34" charset="0"/>
            </a:endParaRPr>
          </a:p>
        </p:txBody>
      </p:sp>
      <p:sp>
        <p:nvSpPr>
          <p:cNvPr id="20" name="TextBox 19"/>
          <p:cNvSpPr txBox="1"/>
          <p:nvPr/>
        </p:nvSpPr>
        <p:spPr>
          <a:xfrm>
            <a:off x="3226904" y="758949"/>
            <a:ext cx="2286000" cy="196509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12</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3</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Number </a:t>
            </a:r>
            <a:r>
              <a:rPr lang="en-US" sz="1400" dirty="0">
                <a:latin typeface="Franklin Gothic Book" panose="020B0503020102020204" pitchFamily="34" charset="0"/>
              </a:rPr>
              <a:t>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21" name="TextBox 20"/>
          <p:cNvSpPr txBox="1"/>
          <p:nvPr/>
        </p:nvSpPr>
        <p:spPr>
          <a:xfrm>
            <a:off x="3226904" y="3038966"/>
            <a:ext cx="2286000" cy="3187541"/>
          </a:xfrm>
          <a:prstGeom prst="foldedCorner">
            <a:avLst/>
          </a:prstGeom>
          <a:solidFill>
            <a:srgbClr val="27999D"/>
          </a:solidFill>
        </p:spPr>
        <p:txBody>
          <a:bodyPr wrap="square" rtlCol="0">
            <a:spAutoFit/>
          </a:bodyPr>
          <a:lstStyle/>
          <a:p>
            <a:pPr algn="ctr"/>
            <a:r>
              <a:rPr lang="en-US" sz="2400" dirty="0" smtClean="0">
                <a:solidFill>
                  <a:schemeClr val="bg1"/>
                </a:solidFill>
                <a:latin typeface="Impact" panose="020B0806030902050204" pitchFamily="34" charset="0"/>
              </a:rPr>
              <a:t>$6,794</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$1,832</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$4,962</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21</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Lawsuits </a:t>
            </a:r>
            <a:r>
              <a:rPr lang="en-US" sz="1400" dirty="0" smtClean="0">
                <a:latin typeface="Franklin Gothic Book" panose="020B0503020102020204" pitchFamily="34" charset="0"/>
              </a:rPr>
              <a:t>dismissed in FY2020</a:t>
            </a:r>
            <a:endParaRPr lang="en-US" sz="1400" dirty="0">
              <a:latin typeface="Franklin Gothic Book" panose="020B0503020102020204" pitchFamily="34" charset="0"/>
            </a:endParaRPr>
          </a:p>
        </p:txBody>
      </p:sp>
      <p:sp>
        <p:nvSpPr>
          <p:cNvPr id="11" name="TextBox 10"/>
          <p:cNvSpPr txBox="1"/>
          <p:nvPr/>
        </p:nvSpPr>
        <p:spPr>
          <a:xfrm>
            <a:off x="107291" y="5313996"/>
            <a:ext cx="3119613"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a:off x="0" y="5261814"/>
            <a:ext cx="30175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134</a:t>
            </a:r>
          </a:p>
          <a:p>
            <a:pPr algn="ctr"/>
            <a:r>
              <a:rPr lang="en-US" sz="1600" dirty="0" smtClean="0">
                <a:latin typeface="Franklin Gothic Book" panose="020B0503020102020204" pitchFamily="34" charset="0"/>
              </a:rPr>
              <a:t>Parcels investigated for delinquency, possible meter tampering and no meter since July 1, 2020</a:t>
            </a:r>
            <a:endParaRPr lang="en-US" sz="1600" dirty="0">
              <a:latin typeface="Franklin Gothic Book" panose="020B0503020102020204" pitchFamily="34" charset="0"/>
            </a:endParaRP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$14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smtClean="0">
                <a:solidFill>
                  <a:schemeClr val="bg1"/>
                </a:solidFill>
                <a:latin typeface="Franklin Gothic Book" panose="020B0503020102020204" pitchFamily="34" charset="0"/>
              </a:rPr>
              <a:t>Money Owed to DWSD identified by Investigators</a:t>
            </a:r>
          </a:p>
          <a:p>
            <a:pPr algn="ctr"/>
            <a:endParaRPr lang="en-US" sz="1000" b="1" dirty="0" smtClean="0">
              <a:solidFill>
                <a:schemeClr val="bg1"/>
              </a:solidFill>
              <a:latin typeface="Franklin Gothic Book" panose="020B0503020102020204" pitchFamily="34" charset="0"/>
            </a:endParaRPr>
          </a:p>
          <a:p>
            <a:pPr algn="ctr"/>
            <a:r>
              <a:rPr lang="en-US" sz="3600" dirty="0" smtClean="0">
                <a:solidFill>
                  <a:schemeClr val="bg1"/>
                </a:solidFill>
                <a:latin typeface="Impact" panose="020B0806030902050204" pitchFamily="34" charset="0"/>
              </a:rPr>
              <a:t>$1,039,148</a:t>
            </a:r>
          </a:p>
          <a:p>
            <a:pPr algn="ctr"/>
            <a:r>
              <a:rPr lang="en-US" sz="1600" dirty="0" smtClean="0">
                <a:latin typeface="Franklin Gothic Book" panose="020B0503020102020204" pitchFamily="34" charset="0"/>
              </a:rPr>
              <a:t>Total since July 1, 2020</a:t>
            </a:r>
          </a:p>
          <a:p>
            <a:pPr algn="ctr"/>
            <a:endParaRPr lang="en-US" sz="10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$119,327</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$492,203</a:t>
            </a:r>
          </a:p>
          <a:p>
            <a:pPr algn="ctr"/>
            <a:r>
              <a:rPr lang="en-US" sz="1400" dirty="0" smtClean="0">
                <a:latin typeface="Franklin Gothic Book" panose="020B0503020102020204" pitchFamily="34" charset="0"/>
              </a:rPr>
              <a:t>Future owed in 12 months</a:t>
            </a:r>
          </a:p>
          <a:p>
            <a:pPr algn="ctr"/>
            <a:r>
              <a:rPr lang="en-US" sz="1600" dirty="0" smtClean="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$427,618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Water loss</a:t>
            </a:r>
            <a:endParaRPr lang="en-US" sz="1400" dirty="0">
              <a:latin typeface="Franklin Gothic Book" panose="020B0503020102020204" pitchFamily="34" charset="0"/>
            </a:endParaRP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smtClean="0">
                <a:solidFill>
                  <a:schemeClr val="bg1"/>
                </a:solidFill>
                <a:latin typeface="Franklin Gothic Book" panose="020B0503020102020204" pitchFamily="34" charset="0"/>
              </a:rPr>
              <a:t>Revenue Identified Since Investigation Unit Began</a:t>
            </a:r>
          </a:p>
          <a:p>
            <a:pPr algn="ctr"/>
            <a:endParaRPr lang="en-US" sz="1000" b="1" dirty="0" smtClean="0">
              <a:solidFill>
                <a:schemeClr val="bg1"/>
              </a:solidFill>
              <a:latin typeface="Franklin Gothic Book" panose="020B0503020102020204" pitchFamily="34" charset="0"/>
            </a:endParaRPr>
          </a:p>
          <a:p>
            <a:pPr algn="ctr"/>
            <a:r>
              <a:rPr lang="en-US" sz="3000" dirty="0" smtClean="0">
                <a:solidFill>
                  <a:schemeClr val="bg1"/>
                </a:solidFill>
                <a:latin typeface="Impact" panose="020B0806030902050204" pitchFamily="34" charset="0"/>
              </a:rPr>
              <a:t>$14,170,353</a:t>
            </a:r>
          </a:p>
          <a:p>
            <a:pPr algn="ctr"/>
            <a:r>
              <a:rPr lang="en-US" sz="1400" dirty="0" smtClean="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smtClean="0">
                <a:solidFill>
                  <a:srgbClr val="138F7E"/>
                </a:solidFill>
                <a:latin typeface="Franklin Gothic Book" panose="020B0503020102020204" pitchFamily="34" charset="0"/>
                <a:cs typeface="Arial" panose="020B0604020202020204" pitchFamily="34" charset="0"/>
              </a:rPr>
              <a:t>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Care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26</a:t>
            </a:r>
            <a:endParaRPr lang="en-US" sz="1800" dirty="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Fifty-five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smtClean="0">
                <a:latin typeface="Franklin Gothic Book" panose="020B0503020102020204" pitchFamily="34" charset="0"/>
              </a:rPr>
              <a:t>*DWSD and the City of Detroit do not require residency to be employed, per Michigan law.</a:t>
            </a:r>
            <a:endParaRPr lang="en-US" sz="900" dirty="0">
              <a:latin typeface="Franklin Gothic Book" panose="020B0503020102020204" pitchFamily="34" charset="0"/>
            </a:endParaRPr>
          </a:p>
        </p:txBody>
      </p:sp>
      <p:graphicFrame>
        <p:nvGraphicFramePr>
          <p:cNvPr id="10" name="Chart 9"/>
          <p:cNvGraphicFramePr/>
          <p:nvPr>
            <p:extLst>
              <p:ext uri="{D42A27DB-BD31-4B8C-83A1-F6EECF244321}">
                <p14:modId xmlns:p14="http://schemas.microsoft.com/office/powerpoint/2010/main" val="917330546"/>
              </p:ext>
            </p:extLst>
          </p:nvPr>
        </p:nvGraphicFramePr>
        <p:xfrm>
          <a:off x="940905" y="935775"/>
          <a:ext cx="7315198" cy="4363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Retirement Eligible</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With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a current population of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553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employees, there are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107 </a:t>
            </a:r>
            <a:r>
              <a:rPr lang="en-US" sz="1400" dirty="0">
                <a:solidFill>
                  <a:schemeClr val="tx1">
                    <a:lumMod val="65000"/>
                    <a:lumOff val="35000"/>
                  </a:schemeClr>
                </a:solidFill>
                <a:latin typeface="Franklin Gothic Book" panose="020B0503020102020204" pitchFamily="34" charset="0"/>
                <a:cs typeface="Arial" panose="020B0604020202020204" pitchFamily="34" charset="0"/>
              </a:rPr>
              <a:t>DWSD employees eligible for </a:t>
            </a: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retirement.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7192" t="42138" r="10877" b="16283"/>
          <a:stretch/>
        </p:blipFill>
        <p:spPr>
          <a:xfrm>
            <a:off x="218464" y="1921398"/>
            <a:ext cx="8686800" cy="2939003"/>
          </a:xfrm>
          <a:prstGeom prst="rect">
            <a:avLst/>
          </a:prstGeom>
        </p:spPr>
      </p:pic>
    </p:spTree>
    <p:extLst>
      <p:ext uri="{BB962C8B-B14F-4D97-AF65-F5344CB8AC3E}">
        <p14:creationId xmlns:p14="http://schemas.microsoft.com/office/powerpoint/2010/main" val="3086794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364384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4387584"/>
            <a:ext cx="5557963" cy="2169825"/>
          </a:xfrm>
          <a:prstGeom prst="rect">
            <a:avLst/>
          </a:prstGeom>
          <a:noFill/>
        </p:spPr>
        <p:txBody>
          <a:bodyPr wrap="square" rtlCol="0">
            <a:spAutoFit/>
          </a:bodyPr>
          <a:lstStyle/>
          <a:p>
            <a:pPr lvl="0">
              <a:defRPr/>
            </a:pPr>
            <a: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This month, the team garnered </a:t>
            </a:r>
            <a:r>
              <a:rPr lang="en-US" sz="1500" b="1" dirty="0">
                <a:solidFill>
                  <a:schemeClr val="tx1">
                    <a:lumMod val="75000"/>
                    <a:lumOff val="25000"/>
                  </a:schemeClr>
                </a:solidFill>
                <a:latin typeface="Franklin Gothic Book" panose="020B0503020102020204" pitchFamily="34" charset="0"/>
                <a:cs typeface="Arial" panose="020B0604020202020204" pitchFamily="34" charset="0"/>
              </a:rPr>
              <a:t>2</a:t>
            </a:r>
            <a:r>
              <a:rPr kumimoji="0" lang="en-US" sz="1500" b="1"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a:t>
            </a:r>
            <a: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positive pitched</a:t>
            </a:r>
            <a:b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br>
            <a: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news stories. The first story was about </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the completion</a:t>
            </a:r>
            <a:b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of DWSD’s $8.6M Oakman Blvd. Stormwater Project.</a:t>
            </a:r>
            <a:b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The second story was about Detroit’s Lead Service</a:t>
            </a:r>
          </a:p>
          <a:p>
            <a:pPr lvl="0">
              <a:defRPr/>
            </a:pP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Line Replacement Program that was featured in </a:t>
            </a:r>
            <a:r>
              <a:rPr lang="en-US" sz="1500" dirty="0" smtClean="0">
                <a:latin typeface="Franklin Gothic Book" panose="020B0503020102020204" pitchFamily="34" charset="0"/>
              </a:rPr>
              <a:t>The</a:t>
            </a:r>
            <a:br>
              <a:rPr lang="en-US" sz="1500" dirty="0" smtClean="0">
                <a:latin typeface="Franklin Gothic Book" panose="020B0503020102020204" pitchFamily="34" charset="0"/>
              </a:rPr>
            </a:br>
            <a:r>
              <a:rPr lang="en-US" sz="1500" dirty="0" smtClean="0">
                <a:latin typeface="Franklin Gothic Book" panose="020B0503020102020204" pitchFamily="34" charset="0"/>
              </a:rPr>
              <a:t>Journal </a:t>
            </a:r>
            <a:r>
              <a:rPr lang="en-US" sz="1500" dirty="0">
                <a:latin typeface="Franklin Gothic Book" panose="020B0503020102020204" pitchFamily="34" charset="0"/>
              </a:rPr>
              <a:t>of the </a:t>
            </a:r>
            <a:r>
              <a:rPr lang="en-US" sz="1500" dirty="0" smtClean="0">
                <a:latin typeface="Franklin Gothic Book" panose="020B0503020102020204" pitchFamily="34" charset="0"/>
              </a:rPr>
              <a:t>American Water </a:t>
            </a:r>
            <a:r>
              <a:rPr lang="en-US" sz="1500" dirty="0">
                <a:latin typeface="Franklin Gothic Book" panose="020B0503020102020204" pitchFamily="34" charset="0"/>
              </a:rPr>
              <a:t>Works </a:t>
            </a:r>
            <a:r>
              <a:rPr lang="en-US" sz="1500" dirty="0" smtClean="0">
                <a:latin typeface="Franklin Gothic Book" panose="020B0503020102020204" pitchFamily="34" charset="0"/>
              </a:rPr>
              <a:t>Association</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 </a:t>
            </a:r>
            <a:endParaRPr lang="en-US" sz="1500" dirty="0">
              <a:solidFill>
                <a:schemeClr val="tx1">
                  <a:lumMod val="75000"/>
                  <a:lumOff val="25000"/>
                </a:schemeClr>
              </a:solidFill>
              <a:latin typeface="Franklin Gothic Book" panose="020B0503020102020204" pitchFamily="34" charset="0"/>
            </a:endParaRPr>
          </a:p>
          <a:p>
            <a:pPr lvl="0">
              <a:defRPr/>
            </a:pPr>
            <a:endParaRPr kumimoji="0" lang="en-US" sz="1500" b="1" i="0" u="none" strike="noStrike" kern="1200" cap="none" spc="0" normalizeH="0" baseline="0" noProof="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a:p>
            <a:pPr lvl="0">
              <a:defRPr/>
            </a:pPr>
            <a:r>
              <a:rPr kumimoji="0" lang="en-US" sz="1500" b="1" i="0" u="none" strike="noStrike" kern="1200" cap="none" spc="0" normalizeH="0" baseline="0" noProof="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PLEASE </a:t>
            </a:r>
            <a:r>
              <a:rPr kumimoji="0" lang="en-US" sz="1500" b="1"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NOTE: For this metric, news stories are only counted once per topic, not by the number of media outlets picking up the story. </a:t>
            </a:r>
            <a:endParaRPr kumimoji="0" lang="en-US" sz="15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7CDC2"/>
                </a:solidFill>
                <a:effectLst/>
                <a:uLnTx/>
                <a:uFillTx/>
                <a:latin typeface="Arial Narrow" panose="020B0606020202030204" pitchFamily="34" charset="0"/>
                <a:ea typeface="+mn-ea"/>
                <a:cs typeface="+mn-cs"/>
              </a:rPr>
              <a:t>24</a:t>
            </a:r>
            <a:endPar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endParaRPr>
          </a:p>
        </p:txBody>
      </p:sp>
      <p:cxnSp>
        <p:nvCxnSpPr>
          <p:cNvPr id="10" name="Straight Connector 9"/>
          <p:cNvCxnSpPr/>
          <p:nvPr/>
        </p:nvCxnSpPr>
        <p:spPr>
          <a:xfrm flipH="1">
            <a:off x="0" y="4411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42712"/>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138F7E"/>
                </a:solidFill>
                <a:effectLst/>
                <a:uLnTx/>
                <a:uFillTx/>
                <a:latin typeface="Franklin Gothic Book" panose="020B0503020102020204" pitchFamily="34" charset="0"/>
                <a:ea typeface="+mj-ea"/>
                <a:cs typeface="+mj-cs"/>
              </a:rPr>
              <a:t>PUBLIC AFFAIRS: Good News</a:t>
            </a:r>
            <a:endPar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endParaRPr>
          </a:p>
        </p:txBody>
      </p:sp>
      <p:pic>
        <p:nvPicPr>
          <p:cNvPr id="2" name="Picture 1"/>
          <p:cNvPicPr>
            <a:picLocks noChangeAspect="1"/>
          </p:cNvPicPr>
          <p:nvPr/>
        </p:nvPicPr>
        <p:blipFill rotWithShape="1">
          <a:blip r:embed="rId3"/>
          <a:srcRect l="16759" t="21944" r="40741" b="13334"/>
          <a:stretch/>
        </p:blipFill>
        <p:spPr>
          <a:xfrm>
            <a:off x="4572000" y="1530745"/>
            <a:ext cx="4413259" cy="4480560"/>
          </a:xfrm>
          <a:prstGeom prst="rect">
            <a:avLst/>
          </a:prstGeom>
          <a:ln>
            <a:solidFill>
              <a:srgbClr val="279989"/>
            </a:solidFill>
          </a:ln>
        </p:spPr>
      </p:pic>
    </p:spTree>
    <p:extLst>
      <p:ext uri="{BB962C8B-B14F-4D97-AF65-F5344CB8AC3E}">
        <p14:creationId xmlns:p14="http://schemas.microsoft.com/office/powerpoint/2010/main" val="422077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1" y="4347185"/>
            <a:ext cx="4964479" cy="2031325"/>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In October, the DWSD Public Affairs team saw a total of </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84 </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he positive stories featured the $8.6M Oakman Blvd. Stormwater Project and the Lead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S</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ervice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L</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ine </a:t>
            </a:r>
            <a:r>
              <a:rPr lang="en-US" sz="1400" dirty="0">
                <a:solidFill>
                  <a:schemeClr val="tx1">
                    <a:lumMod val="75000"/>
                    <a:lumOff val="25000"/>
                  </a:schemeClr>
                </a:solidFill>
                <a:latin typeface="Franklin Gothic Book" panose="020B0503020102020204" pitchFamily="34" charset="0"/>
                <a:cs typeface="Arial" panose="020B0604020202020204" pitchFamily="34" charset="0"/>
              </a:rPr>
              <a:t>P</a:t>
            </a:r>
            <a:r>
              <a:rPr lang="en-US" sz="1400" dirty="0" smtClean="0">
                <a:solidFill>
                  <a:schemeClr val="tx1">
                    <a:lumMod val="75000"/>
                    <a:lumOff val="25000"/>
                  </a:schemeClr>
                </a:solidFill>
                <a:latin typeface="Franklin Gothic Book" panose="020B0503020102020204" pitchFamily="34" charset="0"/>
                <a:cs typeface="Arial" panose="020B0604020202020204" pitchFamily="34" charset="0"/>
              </a:rPr>
              <a:t>rogram article in </a:t>
            </a:r>
            <a:r>
              <a:rPr lang="en-US" sz="1400" dirty="0" smtClean="0">
                <a:latin typeface="Franklin Gothic Book" panose="020B0503020102020204" pitchFamily="34" charset="0"/>
              </a:rPr>
              <a:t>The Journal of the American Water Works Association. The negative story was about a motorcyclist claiming he was injured after crashing into a hole left by DWSD. Majority of the neutral stories were regarding Flint residents suing investment banks over the water crisis. DWSD was just mentioned in name as being the original water source. </a:t>
            </a:r>
            <a:endParaRPr lang="en-US" sz="1500" dirty="0" smtClean="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411509"/>
            <a:ext cx="5424434"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October 1 – October 31, 2020</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40681" y="6317618"/>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123704" y="1030848"/>
            <a:ext cx="2857981" cy="689857"/>
          </a:xfrm>
          <a:prstGeom prst="rect">
            <a:avLst/>
          </a:prstGeom>
        </p:spPr>
      </p:pic>
      <p:pic>
        <p:nvPicPr>
          <p:cNvPr id="5" name="Picture 4"/>
          <p:cNvPicPr>
            <a:picLocks noChangeAspect="1"/>
          </p:cNvPicPr>
          <p:nvPr/>
        </p:nvPicPr>
        <p:blipFill>
          <a:blip r:embed="rId4"/>
          <a:stretch>
            <a:fillRect/>
          </a:stretch>
        </p:blipFill>
        <p:spPr>
          <a:xfrm>
            <a:off x="5821362" y="1446024"/>
            <a:ext cx="1428149" cy="268017"/>
          </a:xfrm>
          <a:prstGeom prst="rect">
            <a:avLst/>
          </a:prstGeom>
        </p:spPr>
      </p:pic>
      <p:pic>
        <p:nvPicPr>
          <p:cNvPr id="6" name="Picture 5"/>
          <p:cNvPicPr>
            <a:picLocks noChangeAspect="1"/>
          </p:cNvPicPr>
          <p:nvPr/>
        </p:nvPicPr>
        <p:blipFill>
          <a:blip r:embed="rId5"/>
          <a:stretch>
            <a:fillRect/>
          </a:stretch>
        </p:blipFill>
        <p:spPr>
          <a:xfrm>
            <a:off x="4226213" y="1817011"/>
            <a:ext cx="3023298" cy="2133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5075177" y="4122204"/>
            <a:ext cx="3810046" cy="2128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55032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9" name="TextBox 8"/>
          <p:cNvSpPr txBox="1"/>
          <p:nvPr/>
        </p:nvSpPr>
        <p:spPr>
          <a:xfrm>
            <a:off x="26504" y="5285598"/>
            <a:ext cx="9143999" cy="1015663"/>
          </a:xfrm>
          <a:prstGeom prst="rect">
            <a:avLst/>
          </a:prstGeom>
          <a:noFill/>
        </p:spPr>
        <p:txBody>
          <a:bodyPr wrap="square" rtlCol="0">
            <a:spAutoFit/>
          </a:bodyPr>
          <a:lstStyle/>
          <a:p>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5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35</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October 2020, bringing the total number of followers to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11,763</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150K impressions and 749 link clicks for the month. The top performing Twitter post was on Oct. 14 about the Oakman Blvd. Green Stormwater Infrastructure project. </a:t>
            </a:r>
            <a:endParaRPr lang="en-US" sz="15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16290" y="524146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8,572</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1,701</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1,490</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22</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a:solidFill>
                    <a:schemeClr val="bg1"/>
                  </a:solidFill>
                  <a:latin typeface="Impact" panose="020B0806030902050204" pitchFamily="34" charset="0"/>
                </a:rPr>
                <a:t>3</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901</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64</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341</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grpSp>
    </p:spTree>
    <p:extLst>
      <p:ext uri="{BB962C8B-B14F-4D97-AF65-F5344CB8AC3E}">
        <p14:creationId xmlns:p14="http://schemas.microsoft.com/office/powerpoint/2010/main" val="2077761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27</a:t>
            </a:r>
            <a:endParaRPr lang="en-US" dirty="0"/>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Top Ten Projects Scorecard</a:t>
            </a:r>
            <a:endParaRPr lang="en-US" sz="2500" b="1" dirty="0">
              <a:solidFill>
                <a:srgbClr val="138F7E"/>
              </a:solidFill>
              <a:latin typeface="Franklin Gothic Book" panose="020B0503020102020204" pitchFamily="34" charset="0"/>
            </a:endParaRPr>
          </a:p>
        </p:txBody>
      </p:sp>
      <p:graphicFrame>
        <p:nvGraphicFramePr>
          <p:cNvPr id="6" name="Table 5"/>
          <p:cNvGraphicFramePr>
            <a:graphicFrameLocks noGrp="1"/>
          </p:cNvGraphicFramePr>
          <p:nvPr>
            <p:extLst/>
          </p:nvPr>
        </p:nvGraphicFramePr>
        <p:xfrm>
          <a:off x="130972" y="1316866"/>
          <a:ext cx="8952068" cy="4123813"/>
        </p:xfrm>
        <a:graphic>
          <a:graphicData uri="http://schemas.openxmlformats.org/drawingml/2006/table">
            <a:tbl>
              <a:tblPr/>
              <a:tblGrid>
                <a:gridCol w="532861">
                  <a:extLst>
                    <a:ext uri="{9D8B030D-6E8A-4147-A177-3AD203B41FA5}">
                      <a16:colId xmlns:a16="http://schemas.microsoft.com/office/drawing/2014/main" val="2611656143"/>
                    </a:ext>
                  </a:extLst>
                </a:gridCol>
                <a:gridCol w="2255779">
                  <a:extLst>
                    <a:ext uri="{9D8B030D-6E8A-4147-A177-3AD203B41FA5}">
                      <a16:colId xmlns:a16="http://schemas.microsoft.com/office/drawing/2014/main" val="836660173"/>
                    </a:ext>
                  </a:extLst>
                </a:gridCol>
                <a:gridCol w="568385">
                  <a:extLst>
                    <a:ext uri="{9D8B030D-6E8A-4147-A177-3AD203B41FA5}">
                      <a16:colId xmlns:a16="http://schemas.microsoft.com/office/drawing/2014/main" val="1355638671"/>
                    </a:ext>
                  </a:extLst>
                </a:gridCol>
                <a:gridCol w="655998">
                  <a:extLst>
                    <a:ext uri="{9D8B030D-6E8A-4147-A177-3AD203B41FA5}">
                      <a16:colId xmlns:a16="http://schemas.microsoft.com/office/drawing/2014/main" val="751172216"/>
                    </a:ext>
                  </a:extLst>
                </a:gridCol>
                <a:gridCol w="729441">
                  <a:extLst>
                    <a:ext uri="{9D8B030D-6E8A-4147-A177-3AD203B41FA5}">
                      <a16:colId xmlns:a16="http://schemas.microsoft.com/office/drawing/2014/main" val="3294333198"/>
                    </a:ext>
                  </a:extLst>
                </a:gridCol>
                <a:gridCol w="3206049">
                  <a:extLst>
                    <a:ext uri="{9D8B030D-6E8A-4147-A177-3AD203B41FA5}">
                      <a16:colId xmlns:a16="http://schemas.microsoft.com/office/drawing/2014/main" val="1669574505"/>
                    </a:ext>
                  </a:extLst>
                </a:gridCol>
                <a:gridCol w="1003555">
                  <a:extLst>
                    <a:ext uri="{9D8B030D-6E8A-4147-A177-3AD203B41FA5}">
                      <a16:colId xmlns:a16="http://schemas.microsoft.com/office/drawing/2014/main" val="1744188343"/>
                    </a:ext>
                  </a:extLst>
                </a:gridCol>
              </a:tblGrid>
              <a:tr h="412193">
                <a:tc>
                  <a:txBody>
                    <a:bodyPr/>
                    <a:lstStyle/>
                    <a:p>
                      <a:pPr algn="l" fontAlgn="b"/>
                      <a:r>
                        <a:rPr lang="en-US" sz="800" b="1" i="0" u="none" strike="noStrike" dirty="0">
                          <a:solidFill>
                            <a:srgbClr val="FFFFFF"/>
                          </a:solidFill>
                          <a:effectLst/>
                          <a:latin typeface="Franklin Gothic Book" panose="020B0503020102020204" pitchFamily="34" charset="0"/>
                        </a:rPr>
                        <a:t>Exec. Priority Score</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Sorted by Adjusted Priority Score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PM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Total Investment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Revised Target Date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Status/ Issues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l" fontAlgn="b"/>
                      <a:r>
                        <a:rPr lang="en-US" sz="800" b="1" i="0" u="none" strike="noStrike" dirty="0">
                          <a:solidFill>
                            <a:srgbClr val="FFFFFF"/>
                          </a:solidFill>
                          <a:effectLst/>
                          <a:latin typeface="Franklin Gothic Book" panose="020B0503020102020204" pitchFamily="34" charset="0"/>
                        </a:rPr>
                        <a:t>Current Phase</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482198875"/>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1</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Customer Service-2:enQuesta 6.0 Upgrade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E Taiariol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000000"/>
                          </a:solidFill>
                          <a:effectLst/>
                          <a:latin typeface="Franklin Gothic Book" panose="020B0503020102020204" pitchFamily="34" charset="0"/>
                        </a:rPr>
                        <a:t> $  1,400,000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Franklin Gothic Book" panose="020B0503020102020204" pitchFamily="34" charset="0"/>
                        </a:rPr>
                        <a:t>5/1/2022</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8 BPA's signed, 12 in progress and 3 pending</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0797975"/>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2</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Operations (M&amp;R, MTR OPS,Fleet)-1:CityWorks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Franklin Gothic Book" panose="020B0503020102020204" pitchFamily="34" charset="0"/>
                        </a:rPr>
                        <a:t> $     970,000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Facility Maintenance on track for December 2020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26545"/>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3</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Customer Service-1:IVR / Call Center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000000"/>
                          </a:solidFill>
                          <a:effectLst/>
                          <a:latin typeface="Franklin Gothic Book" panose="020B0503020102020204" pitchFamily="34" charset="0"/>
                        </a:rPr>
                        <a:t> $     800,000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Franklin Gothic Book" panose="020B0503020102020204" pitchFamily="34" charset="0"/>
                        </a:rPr>
                        <a:t>4/1/2021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Vendor selected; Going to Board in November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05042691"/>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4</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Administrative and Compliance-1:GLWA Separation - Network (Not WiFi)</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Franklin Gothic Book" panose="020B0503020102020204" pitchFamily="34" charset="0"/>
                        </a:rPr>
                        <a:t> $  1,000,000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Hardware 95% complete, deployment delayed due to COVID-19 team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10075"/>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5</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Administrative and Compliance-2:GLWA Separation - Computers / Active Directory</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R Burke</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000000"/>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Applications testing complete; SCCM servers installed in IDFs; deployment delayed due to COVID-19 team</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Active Design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191946"/>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6</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Customer Service-7:enQuestaLink (ServiceLink Replacement)</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Franklin Gothic Book" panose="020B0503020102020204" pitchFamily="34" charset="0"/>
                        </a:rPr>
                        <a:t> $     500,000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000000"/>
                          </a:solidFill>
                          <a:effectLst/>
                          <a:latin typeface="Franklin Gothic Book" panose="020B0503020102020204" pitchFamily="34" charset="0"/>
                        </a:rPr>
                        <a:t>Going to board in December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17095"/>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7</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Engineering-1:eBuilder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000000"/>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Franklin Gothic Book" panose="020B0503020102020204" pitchFamily="34" charset="0"/>
                        </a:rPr>
                        <a:t>7/31/2020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000000"/>
                          </a:solidFill>
                          <a:effectLst/>
                          <a:latin typeface="Franklin Gothic Book" panose="020B0503020102020204" pitchFamily="34" charset="0"/>
                        </a:rPr>
                        <a:t>Data warehouse config underway; Pilot metrics completed; SFTP technology implemented; data prep underway on eBuilder</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Active Implementation</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87824502"/>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8</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Office of CFO-1: Oracle Supply Chain</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Franklin Gothic Book" panose="020B0503020102020204" pitchFamily="34" charset="0"/>
                        </a:rPr>
                        <a:t> $  1,434,657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Franklin Gothic Book" panose="020B0503020102020204" pitchFamily="34" charset="0"/>
                        </a:rPr>
                        <a:t>TBD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Pre-Procurement; Meeting with integrators to see if we can reduce cost with limited installation</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Pre-Procurement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018586"/>
                  </a:ext>
                </a:extLst>
              </a:tr>
              <a:tr h="412193">
                <a:tc>
                  <a:txBody>
                    <a:bodyPr/>
                    <a:lstStyle/>
                    <a:p>
                      <a:pPr algn="ctr" fontAlgn="b"/>
                      <a:r>
                        <a:rPr lang="en-US" sz="800" b="0" i="0" u="none" strike="noStrike" dirty="0">
                          <a:solidFill>
                            <a:srgbClr val="000000"/>
                          </a:solidFill>
                          <a:effectLst/>
                          <a:latin typeface="Franklin Gothic Book" panose="020B0503020102020204" pitchFamily="34" charset="0"/>
                        </a:rPr>
                        <a:t>9</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eSignature Standard for Contracts and Forms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G Burrell</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sz="800" b="0" i="0" u="none" strike="noStrike" dirty="0">
                          <a:solidFill>
                            <a:srgbClr val="000000"/>
                          </a:solidFill>
                          <a:effectLst/>
                          <a:latin typeface="Franklin Gothic Book" panose="020B0503020102020204" pitchFamily="34" charset="0"/>
                        </a:rPr>
                        <a:t> $     300,000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800" b="0" i="0" u="none" strike="noStrike" dirty="0">
                          <a:solidFill>
                            <a:srgbClr val="000000"/>
                          </a:solidFill>
                          <a:effectLst/>
                          <a:latin typeface="Franklin Gothic Book" panose="020B0503020102020204" pitchFamily="34" charset="0"/>
                        </a:rPr>
                        <a:t>6/30/2021</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Franklin Gothic Book" panose="020B0503020102020204" pitchFamily="34" charset="0"/>
                        </a:rPr>
                        <a:t>Working w/ City to establish DWSD DocuSign subaccount / envelopes.  Business stakeholders aligned. SME/technical resources have not been assigned.</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800" b="0" i="0" u="none" strike="noStrike" dirty="0">
                          <a:solidFill>
                            <a:srgbClr val="000000"/>
                          </a:solidFill>
                          <a:effectLst/>
                          <a:latin typeface="Franklin Gothic Book" panose="020B0503020102020204" pitchFamily="34" charset="0"/>
                        </a:rPr>
                        <a:t>Active Kick-Off</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30110689"/>
                  </a:ext>
                </a:extLst>
              </a:tr>
              <a:tr h="366603">
                <a:tc>
                  <a:txBody>
                    <a:bodyPr/>
                    <a:lstStyle/>
                    <a:p>
                      <a:pPr algn="ctr" fontAlgn="b"/>
                      <a:r>
                        <a:rPr lang="en-US" sz="800" b="0" i="0" u="none" strike="noStrike" dirty="0">
                          <a:solidFill>
                            <a:srgbClr val="000000"/>
                          </a:solidFill>
                          <a:effectLst/>
                          <a:latin typeface="Franklin Gothic Book" panose="020B0503020102020204" pitchFamily="34" charset="0"/>
                        </a:rPr>
                        <a:t>10</a:t>
                      </a:r>
                    </a:p>
                  </a:txBody>
                  <a:tcPr marL="4814" marR="4814" marT="481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Operations (M&amp;R, MTR OPS,Fleet)-3:GPS/AVL For Vehicles</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C Penoza</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Franklin Gothic Book" panose="020B0503020102020204" pitchFamily="34" charset="0"/>
                        </a:rPr>
                        <a:t> $       90,000 </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Franklin Gothic Book" panose="020B0503020102020204" pitchFamily="34" charset="0"/>
                        </a:rPr>
                        <a:t>12/31/2020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800" b="0" i="0" u="none" strike="noStrike" dirty="0">
                          <a:solidFill>
                            <a:srgbClr val="000000"/>
                          </a:solidFill>
                          <a:effectLst/>
                          <a:latin typeface="Franklin Gothic Book" panose="020B0503020102020204" pitchFamily="34" charset="0"/>
                        </a:rPr>
                        <a:t>Installations occurring now.  Should complete by January 2020.</a:t>
                      </a:r>
                    </a:p>
                  </a:txBody>
                  <a:tcPr marL="4814" marR="4814" marT="48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Franklin Gothic Book" panose="020B0503020102020204" pitchFamily="34" charset="0"/>
                        </a:rPr>
                        <a:t>Procurement</a:t>
                      </a:r>
                    </a:p>
                  </a:txBody>
                  <a:tcPr marL="4814" marR="4814" marT="481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916366"/>
                  </a:ext>
                </a:extLst>
              </a:tr>
            </a:tbl>
          </a:graphicData>
        </a:graphic>
      </p:graphicFrame>
    </p:spTree>
    <p:extLst>
      <p:ext uri="{BB962C8B-B14F-4D97-AF65-F5344CB8AC3E}">
        <p14:creationId xmlns:p14="http://schemas.microsoft.com/office/powerpoint/2010/main" val="3825521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17F2E70-4563-40FB-853D-B99D4CA5DA9F}"/>
              </a:ext>
            </a:extLst>
          </p:cNvPr>
          <p:cNvGraphicFramePr>
            <a:graphicFrameLocks/>
          </p:cNvGraphicFramePr>
          <p:nvPr>
            <p:extLst/>
          </p:nvPr>
        </p:nvGraphicFramePr>
        <p:xfrm>
          <a:off x="54096" y="1119065"/>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1"/>
          <p:cNvSpPr>
            <a:spLocks noGrp="1"/>
          </p:cNvSpPr>
          <p:nvPr>
            <p:ph type="sldNum" sz="quarter" idx="12"/>
          </p:nvPr>
        </p:nvSpPr>
        <p:spPr>
          <a:xfrm>
            <a:off x="1855304" y="6625395"/>
            <a:ext cx="2743200" cy="365125"/>
          </a:xfrm>
        </p:spPr>
        <p:txBody>
          <a:bodyPr/>
          <a:lstStyle/>
          <a:p>
            <a:r>
              <a:rPr lang="en-US" dirty="0" smtClean="0"/>
              <a:t>28</a:t>
            </a:r>
            <a:endParaRPr lang="en-US" dirty="0"/>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Application Availability</a:t>
            </a:r>
            <a:endParaRPr lang="en-US" sz="2500" b="1" dirty="0">
              <a:solidFill>
                <a:srgbClr val="138F7E"/>
              </a:solidFill>
              <a:latin typeface="Franklin Gothic Book" panose="020B0503020102020204" pitchFamily="34" charset="0"/>
            </a:endParaRPr>
          </a:p>
        </p:txBody>
      </p:sp>
      <p:graphicFrame>
        <p:nvGraphicFramePr>
          <p:cNvPr id="21" name="Table 20"/>
          <p:cNvGraphicFramePr>
            <a:graphicFrameLocks noGrp="1"/>
          </p:cNvGraphicFramePr>
          <p:nvPr>
            <p:extLst/>
          </p:nvPr>
        </p:nvGraphicFramePr>
        <p:xfrm>
          <a:off x="6837406" y="3341740"/>
          <a:ext cx="1538725" cy="1586979"/>
        </p:xfrm>
        <a:graphic>
          <a:graphicData uri="http://schemas.openxmlformats.org/drawingml/2006/table">
            <a:tbl>
              <a:tblPr>
                <a:tableStyleId>{5C22544A-7EE6-4342-B048-85BDC9FD1C3A}</a:tableStyleId>
              </a:tblPr>
              <a:tblGrid>
                <a:gridCol w="1538725">
                  <a:extLst>
                    <a:ext uri="{9D8B030D-6E8A-4147-A177-3AD203B41FA5}">
                      <a16:colId xmlns:a16="http://schemas.microsoft.com/office/drawing/2014/main" val="1207766451"/>
                    </a:ext>
                  </a:extLst>
                </a:gridCol>
              </a:tblGrid>
              <a:tr h="949328">
                <a:tc>
                  <a:txBody>
                    <a:bodyPr/>
                    <a:lstStyle/>
                    <a:p>
                      <a:pPr algn="ctr" fontAlgn="ctr"/>
                      <a:r>
                        <a:rPr lang="en-US" sz="3500" b="1" u="none" strike="noStrike" dirty="0" smtClean="0">
                          <a:solidFill>
                            <a:srgbClr val="279989"/>
                          </a:solidFill>
                          <a:effectLst/>
                          <a:latin typeface="Franklin Gothic Book" panose="020B0503020102020204" pitchFamily="34" charset="0"/>
                        </a:rPr>
                        <a:t>100%</a:t>
                      </a:r>
                    </a:p>
                    <a:p>
                      <a:pPr algn="ctr" fontAlgn="ctr"/>
                      <a:r>
                        <a:rPr lang="en-US" sz="1200" b="1" u="none" strike="noStrike" dirty="0" smtClean="0">
                          <a:solidFill>
                            <a:srgbClr val="279989"/>
                          </a:solidFill>
                          <a:effectLst/>
                          <a:latin typeface="Franklin Gothic Book" panose="020B0503020102020204" pitchFamily="34" charset="0"/>
                        </a:rPr>
                        <a:t>SYSTEMS</a:t>
                      </a:r>
                    </a:p>
                    <a:p>
                      <a:pPr algn="ctr" fontAlgn="ctr"/>
                      <a:r>
                        <a:rPr lang="en-US" sz="1200" b="1" u="none" strike="noStrike" dirty="0" smtClean="0">
                          <a:solidFill>
                            <a:srgbClr val="279989"/>
                          </a:solidFill>
                          <a:effectLst/>
                          <a:latin typeface="Franklin Gothic Book" panose="020B0503020102020204" pitchFamily="34" charset="0"/>
                        </a:rPr>
                        <a:t>AVAILABILITY</a:t>
                      </a:r>
                      <a:endParaRPr lang="en-US" sz="12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513509336"/>
                  </a:ext>
                </a:extLst>
              </a:tr>
              <a:tr h="637651">
                <a:tc>
                  <a:txBody>
                    <a:bodyPr/>
                    <a:lstStyle/>
                    <a:p>
                      <a:pPr algn="ctr" fontAlgn="ctr"/>
                      <a:r>
                        <a:rPr lang="en-US" sz="1500" b="1" u="none" strike="noStrike" dirty="0" smtClean="0">
                          <a:solidFill>
                            <a:srgbClr val="279989"/>
                          </a:solidFill>
                          <a:effectLst/>
                          <a:latin typeface="Franklin Gothic Book" panose="020B0503020102020204" pitchFamily="34" charset="0"/>
                        </a:rPr>
                        <a:t>99.9</a:t>
                      </a:r>
                      <a:r>
                        <a:rPr lang="en-US" sz="1500" b="1" u="none" strike="noStrike" dirty="0">
                          <a:solidFill>
                            <a:srgbClr val="279989"/>
                          </a:solidFill>
                          <a:effectLst/>
                          <a:latin typeface="Franklin Gothic Book" panose="020B0503020102020204" pitchFamily="34" charset="0"/>
                        </a:rPr>
                        <a:t>% = TARGET</a:t>
                      </a:r>
                      <a:endParaRPr lang="en-US" sz="15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4244950693"/>
                  </a:ext>
                </a:extLst>
              </a:tr>
            </a:tbl>
          </a:graphicData>
        </a:graphic>
      </p:graphicFrame>
      <p:sp>
        <p:nvSpPr>
          <p:cNvPr id="22" name="TextBox 21">
            <a:extLst>
              <a:ext uri="{FF2B5EF4-FFF2-40B4-BE49-F238E27FC236}">
                <a16:creationId xmlns:a16="http://schemas.microsoft.com/office/drawing/2014/main" id="{D410302D-BCCF-41E0-B38D-5D17D9942961}"/>
              </a:ext>
            </a:extLst>
          </p:cNvPr>
          <p:cNvSpPr txBox="1"/>
          <p:nvPr/>
        </p:nvSpPr>
        <p:spPr>
          <a:xfrm>
            <a:off x="4434349" y="4681506"/>
            <a:ext cx="1562856"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16" name="Table 15"/>
          <p:cNvGraphicFramePr>
            <a:graphicFrameLocks noGrp="1"/>
          </p:cNvGraphicFramePr>
          <p:nvPr>
            <p:extLst/>
          </p:nvPr>
        </p:nvGraphicFramePr>
        <p:xfrm>
          <a:off x="5997203" y="4753090"/>
          <a:ext cx="3114268" cy="1883678"/>
        </p:xfrm>
        <a:graphic>
          <a:graphicData uri="http://schemas.openxmlformats.org/drawingml/2006/table">
            <a:tbl>
              <a:tblPr>
                <a:tableStyleId>{5C22544A-7EE6-4342-B048-85BDC9FD1C3A}</a:tableStyleId>
              </a:tblPr>
              <a:tblGrid>
                <a:gridCol w="778567">
                  <a:extLst>
                    <a:ext uri="{9D8B030D-6E8A-4147-A177-3AD203B41FA5}">
                      <a16:colId xmlns:a16="http://schemas.microsoft.com/office/drawing/2014/main" val="1207766451"/>
                    </a:ext>
                  </a:extLst>
                </a:gridCol>
                <a:gridCol w="778567">
                  <a:extLst>
                    <a:ext uri="{9D8B030D-6E8A-4147-A177-3AD203B41FA5}">
                      <a16:colId xmlns:a16="http://schemas.microsoft.com/office/drawing/2014/main" val="4147771467"/>
                    </a:ext>
                  </a:extLst>
                </a:gridCol>
                <a:gridCol w="778567">
                  <a:extLst>
                    <a:ext uri="{9D8B030D-6E8A-4147-A177-3AD203B41FA5}">
                      <a16:colId xmlns:a16="http://schemas.microsoft.com/office/drawing/2014/main" val="2746108453"/>
                    </a:ext>
                  </a:extLst>
                </a:gridCol>
                <a:gridCol w="778567">
                  <a:extLst>
                    <a:ext uri="{9D8B030D-6E8A-4147-A177-3AD203B41FA5}">
                      <a16:colId xmlns:a16="http://schemas.microsoft.com/office/drawing/2014/main" val="1036192638"/>
                    </a:ext>
                  </a:extLst>
                </a:gridCol>
              </a:tblGrid>
              <a:tr h="1482148">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Tickets Created</a:t>
                      </a:r>
                    </a:p>
                    <a:p>
                      <a:pPr marL="0" marR="0" algn="ctr">
                        <a:spcBef>
                          <a:spcPts val="0"/>
                        </a:spcBef>
                        <a:spcAft>
                          <a:spcPts val="0"/>
                        </a:spcAft>
                      </a:pP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686</a:t>
                      </a: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r">
                        <a:spcBef>
                          <a:spcPts val="0"/>
                        </a:spcBef>
                        <a:spcAft>
                          <a:spcPts val="0"/>
                        </a:spcAft>
                      </a:pPr>
                      <a:endParaRPr lang="en-US" sz="11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Tickets Closed</a:t>
                      </a:r>
                    </a:p>
                    <a:p>
                      <a:pPr marL="0" marR="0" algn="ctr">
                        <a:spcBef>
                          <a:spcPts val="0"/>
                        </a:spcBef>
                        <a:spcAft>
                          <a:spcPts val="0"/>
                        </a:spcAft>
                      </a:pPr>
                      <a:endParaRPr lang="en-US" sz="11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524</a:t>
                      </a:r>
                      <a:endParaRPr lang="en-US" sz="24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Backl</a:t>
                      </a:r>
                      <a:r>
                        <a:rPr lang="en-US" sz="1100" b="1" baseline="0" dirty="0" smtClean="0">
                          <a:solidFill>
                            <a:srgbClr val="279989"/>
                          </a:solidFill>
                          <a:effectLst/>
                          <a:latin typeface="Franklin Gothic Book" panose="020B0503020102020204" pitchFamily="34" charset="0"/>
                          <a:ea typeface="Calibri" panose="020F0502020204030204" pitchFamily="34" charset="0"/>
                        </a:rPr>
                        <a:t>og</a:t>
                      </a:r>
                    </a:p>
                    <a:p>
                      <a:pPr marL="0" marR="0" algn="ctr">
                        <a:spcBef>
                          <a:spcPts val="0"/>
                        </a:spcBef>
                        <a:spcAft>
                          <a:spcPts val="0"/>
                        </a:spcAft>
                      </a:pPr>
                      <a:endParaRPr lang="en-US" sz="1100" baseline="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endParaRPr lang="en-US" sz="1100" baseline="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279989"/>
                          </a:solidFill>
                          <a:effectLst/>
                          <a:latin typeface="Franklin Gothic Book" panose="020B0503020102020204" pitchFamily="34" charset="0"/>
                          <a:ea typeface="Calibri" panose="020F0502020204030204" pitchFamily="34" charset="0"/>
                        </a:rPr>
                        <a:t>123</a:t>
                      </a:r>
                      <a:endParaRPr lang="en-US" sz="2400"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tc>
                  <a:txBody>
                    <a:bodyPr/>
                    <a:lstStyle/>
                    <a:p>
                      <a:pPr marL="0" marR="0" algn="ctr">
                        <a:spcBef>
                          <a:spcPts val="0"/>
                        </a:spcBef>
                        <a:spcAft>
                          <a:spcPts val="0"/>
                        </a:spcAft>
                      </a:pPr>
                      <a:endParaRPr lang="en-US" sz="1100" b="1"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1100" b="1" dirty="0" smtClean="0">
                          <a:solidFill>
                            <a:srgbClr val="279989"/>
                          </a:solidFill>
                          <a:effectLst/>
                          <a:latin typeface="Franklin Gothic Book" panose="020B0503020102020204" pitchFamily="34" charset="0"/>
                          <a:ea typeface="Calibri" panose="020F0502020204030204" pitchFamily="34" charset="0"/>
                        </a:rPr>
                        <a:t>SLA </a:t>
                      </a:r>
                      <a:r>
                        <a:rPr lang="en-US" sz="1000" b="1" dirty="0" smtClean="0">
                          <a:solidFill>
                            <a:srgbClr val="279989"/>
                          </a:solidFill>
                          <a:effectLst/>
                          <a:latin typeface="Franklin Gothic Book" panose="020B0503020102020204" pitchFamily="34" charset="0"/>
                          <a:ea typeface="Calibri" panose="020F0502020204030204" pitchFamily="34" charset="0"/>
                        </a:rPr>
                        <a:t>Compliance</a:t>
                      </a:r>
                    </a:p>
                    <a:p>
                      <a:pPr marL="0" marR="0" algn="ctr">
                        <a:spcBef>
                          <a:spcPts val="0"/>
                        </a:spcBef>
                        <a:spcAft>
                          <a:spcPts val="0"/>
                        </a:spcAft>
                      </a:pPr>
                      <a:endParaRPr lang="en-US" sz="1000" dirty="0" smtClean="0">
                        <a:solidFill>
                          <a:srgbClr val="279989"/>
                        </a:solidFill>
                        <a:effectLst/>
                        <a:latin typeface="Franklin Gothic Book" panose="020B0503020102020204" pitchFamily="34" charset="0"/>
                        <a:ea typeface="Calibri" panose="020F0502020204030204" pitchFamily="34" charset="0"/>
                      </a:endParaRPr>
                    </a:p>
                    <a:p>
                      <a:pPr marL="0" marR="0" algn="ctr">
                        <a:spcBef>
                          <a:spcPts val="0"/>
                        </a:spcBef>
                        <a:spcAft>
                          <a:spcPts val="0"/>
                        </a:spcAft>
                      </a:pPr>
                      <a:r>
                        <a:rPr lang="en-US" sz="2400" dirty="0" smtClean="0">
                          <a:solidFill>
                            <a:srgbClr val="FF0000"/>
                          </a:solidFill>
                          <a:effectLst/>
                          <a:latin typeface="Franklin Gothic Book" panose="020B0503020102020204" pitchFamily="34" charset="0"/>
                          <a:ea typeface="Calibri" panose="020F0502020204030204" pitchFamily="34" charset="0"/>
                        </a:rPr>
                        <a:t>75%</a:t>
                      </a:r>
                    </a:p>
                    <a:p>
                      <a:pPr marL="0" marR="0" algn="ctr">
                        <a:spcBef>
                          <a:spcPts val="0"/>
                        </a:spcBef>
                        <a:spcAft>
                          <a:spcPts val="0"/>
                        </a:spcAft>
                      </a:pPr>
                      <a:r>
                        <a:rPr lang="en-US" sz="1600" b="1" dirty="0" smtClean="0">
                          <a:solidFill>
                            <a:srgbClr val="279989"/>
                          </a:solidFill>
                          <a:effectLst/>
                          <a:latin typeface="Franklin Gothic Book" panose="020B0503020102020204" pitchFamily="34" charset="0"/>
                          <a:ea typeface="Calibri" panose="020F0502020204030204" pitchFamily="34" charset="0"/>
                        </a:rPr>
                        <a:t>80% = goal</a:t>
                      </a:r>
                      <a:endParaRPr lang="en-US" sz="1600" b="1" dirty="0">
                        <a:solidFill>
                          <a:srgbClr val="279989"/>
                        </a:solidFill>
                        <a:effectLst/>
                        <a:latin typeface="Franklin Gothic Book" panose="020B0503020102020204" pitchFamily="34" charset="0"/>
                        <a:ea typeface="Calibri" panose="020F0502020204030204" pitchFamily="34" charset="0"/>
                      </a:endParaRPr>
                    </a:p>
                  </a:txBody>
                  <a:tcPr marL="68580" marR="68580" marT="0" marB="0">
                    <a:solidFill>
                      <a:srgbClr val="E8EFED"/>
                    </a:solidFill>
                  </a:tcPr>
                </a:tc>
                <a:extLst>
                  <a:ext uri="{0D108BD9-81ED-4DB2-BD59-A6C34878D82A}">
                    <a16:rowId xmlns:a16="http://schemas.microsoft.com/office/drawing/2014/main" val="513509336"/>
                  </a:ext>
                </a:extLst>
              </a:tr>
              <a:tr h="390158">
                <a:tc gridSpan="4">
                  <a:txBody>
                    <a:bodyPr/>
                    <a:lstStyle/>
                    <a:p>
                      <a:pPr algn="ctr" fontAlgn="ctr"/>
                      <a:r>
                        <a:rPr lang="en-US" sz="2000" b="1" i="0" u="none" strike="noStrike" dirty="0" smtClean="0">
                          <a:solidFill>
                            <a:srgbClr val="279989"/>
                          </a:solidFill>
                          <a:effectLst/>
                          <a:latin typeface="Franklin Gothic Book" panose="020B0503020102020204" pitchFamily="34" charset="0"/>
                        </a:rPr>
                        <a:t>Service Desk Performance</a:t>
                      </a:r>
                      <a:endParaRPr lang="en-US" sz="2000" b="1" i="0" u="none" strike="noStrike" dirty="0">
                        <a:solidFill>
                          <a:srgbClr val="279989"/>
                        </a:solidFill>
                        <a:effectLst/>
                        <a:latin typeface="Franklin Gothic Book" panose="020B0503020102020204" pitchFamily="34" charset="0"/>
                      </a:endParaRPr>
                    </a:p>
                  </a:txBody>
                  <a:tcPr marL="6350" marR="6350" marT="6350" marB="0" anchor="ctr">
                    <a:solidFill>
                      <a:srgbClr val="E8EFED"/>
                    </a:solidFill>
                  </a:tcP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tc hMerge="1">
                  <a:txBody>
                    <a:bodyPr/>
                    <a:lstStyle/>
                    <a:p>
                      <a:pPr algn="ctr" fontAlgn="ctr"/>
                      <a:endParaRPr lang="en-US" sz="16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44950693"/>
                  </a:ext>
                </a:extLst>
              </a:tr>
            </a:tbl>
          </a:graphicData>
        </a:graphic>
      </p:graphicFrame>
      <p:graphicFrame>
        <p:nvGraphicFramePr>
          <p:cNvPr id="17" name="Chart 16">
            <a:extLst>
              <a:ext uri="{FF2B5EF4-FFF2-40B4-BE49-F238E27FC236}">
                <a16:creationId xmlns:a16="http://schemas.microsoft.com/office/drawing/2014/main" id="{B40BFE53-7922-4411-A402-8D7420EA4269}"/>
              </a:ext>
            </a:extLst>
          </p:cNvPr>
          <p:cNvGraphicFramePr>
            <a:graphicFrameLocks/>
          </p:cNvGraphicFramePr>
          <p:nvPr>
            <p:extLst/>
          </p:nvPr>
        </p:nvGraphicFramePr>
        <p:xfrm>
          <a:off x="5624457" y="1399269"/>
          <a:ext cx="3429000" cy="1947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89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5" name="TextBox 4"/>
          <p:cNvSpPr txBox="1"/>
          <p:nvPr/>
        </p:nvSpPr>
        <p:spPr>
          <a:xfrm>
            <a:off x="0" y="1201751"/>
            <a:ext cx="8821269" cy="5370701"/>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a:t>
            </a:r>
            <a:r>
              <a:rPr lang="en-US" sz="1400" b="1" i="1" dirty="0" smtClean="0">
                <a:latin typeface="Franklin Gothic Book" panose="020B0503020102020204" pitchFamily="34" charset="0"/>
              </a:rPr>
              <a:t>Journal of the American Water Works Association </a:t>
            </a:r>
            <a:r>
              <a:rPr lang="en-US" sz="1400" b="1" dirty="0" smtClean="0">
                <a:latin typeface="Franklin Gothic Book" panose="020B0503020102020204" pitchFamily="34" charset="0"/>
              </a:rPr>
              <a:t>featured </a:t>
            </a:r>
            <a:r>
              <a:rPr lang="en-US" sz="1400" dirty="0" smtClean="0">
                <a:latin typeface="Franklin Gothic Book" panose="020B0503020102020204" pitchFamily="34" charset="0"/>
              </a:rPr>
              <a:t>the Detroit Water and Sewerage Department (DWSD) </a:t>
            </a:r>
            <a:r>
              <a:rPr lang="en-US" sz="1400" b="1" dirty="0" smtClean="0">
                <a:latin typeface="Franklin Gothic Book" panose="020B0503020102020204" pitchFamily="34" charset="0"/>
              </a:rPr>
              <a:t>Lead Service Line Replacement Program </a:t>
            </a:r>
            <a:r>
              <a:rPr lang="en-US" sz="1400" dirty="0" smtClean="0">
                <a:latin typeface="Franklin Gothic Book" panose="020B0503020102020204" pitchFamily="34" charset="0"/>
              </a:rPr>
              <a:t>in its October 2020 issue as a best practice for other water utilities across the country.</a:t>
            </a:r>
          </a:p>
          <a:p>
            <a:pPr>
              <a:buClr>
                <a:srgbClr val="279989"/>
              </a:buClr>
            </a:pPr>
            <a:endParaRPr lang="en-US" sz="1400" dirty="0" smtClean="0">
              <a:latin typeface="Franklin Gothic Book" panose="020B0503020102020204" pitchFamily="34" charset="0"/>
            </a:endParaRPr>
          </a:p>
          <a:p>
            <a:pPr marL="742950" lvl="1" indent="-285750">
              <a:buClr>
                <a:srgbClr val="279989"/>
              </a:buClr>
              <a:buFont typeface="Courier New" panose="02070309020205020404" pitchFamily="49" charset="0"/>
              <a:buChar char="o"/>
            </a:pPr>
            <a:r>
              <a:rPr lang="en-US" sz="1300" dirty="0">
                <a:latin typeface="Franklin Gothic Book" panose="020B0503020102020204" pitchFamily="34" charset="0"/>
              </a:rPr>
              <a:t>The </a:t>
            </a:r>
            <a:r>
              <a:rPr lang="en-US" sz="1300" dirty="0" smtClean="0">
                <a:latin typeface="Franklin Gothic Book" panose="020B0503020102020204" pitchFamily="34" charset="0"/>
              </a:rPr>
              <a:t>Lead Service Line Replacement Program project </a:t>
            </a:r>
            <a:r>
              <a:rPr lang="en-US" sz="1300" dirty="0">
                <a:latin typeface="Franklin Gothic Book" panose="020B0503020102020204" pitchFamily="34" charset="0"/>
              </a:rPr>
              <a:t>is a </a:t>
            </a:r>
            <a:r>
              <a:rPr lang="en-US" sz="1300" b="1" dirty="0">
                <a:latin typeface="Franklin Gothic Book" panose="020B0503020102020204" pitchFamily="34" charset="0"/>
              </a:rPr>
              <a:t>significant </a:t>
            </a:r>
            <a:r>
              <a:rPr lang="en-US" sz="1300" b="1" dirty="0" smtClean="0">
                <a:latin typeface="Franklin Gothic Book" panose="020B0503020102020204" pitchFamily="34" charset="0"/>
              </a:rPr>
              <a:t>team effort across the department </a:t>
            </a:r>
            <a:r>
              <a:rPr lang="en-US" sz="1300" dirty="0" smtClean="0">
                <a:latin typeface="Franklin Gothic Book" panose="020B0503020102020204" pitchFamily="34" charset="0"/>
              </a:rPr>
              <a:t>-- staff </a:t>
            </a:r>
            <a:r>
              <a:rPr lang="en-US" sz="1300" dirty="0">
                <a:latin typeface="Franklin Gothic Book" panose="020B0503020102020204" pitchFamily="34" charset="0"/>
              </a:rPr>
              <a:t>from Engineering</a:t>
            </a:r>
            <a:r>
              <a:rPr lang="en-US" sz="1300" dirty="0" smtClean="0">
                <a:latin typeface="Franklin Gothic Book" panose="020B0503020102020204" pitchFamily="34" charset="0"/>
              </a:rPr>
              <a:t>, Maintenance </a:t>
            </a:r>
            <a:r>
              <a:rPr lang="en-US" sz="1300" dirty="0">
                <a:latin typeface="Franklin Gothic Book" panose="020B0503020102020204" pitchFamily="34" charset="0"/>
              </a:rPr>
              <a:t>&amp; Repair, Finance, </a:t>
            </a:r>
            <a:r>
              <a:rPr lang="en-US" sz="1300" dirty="0" smtClean="0">
                <a:latin typeface="Franklin Gothic Book" panose="020B0503020102020204" pitchFamily="34" charset="0"/>
              </a:rPr>
              <a:t>Public </a:t>
            </a:r>
            <a:r>
              <a:rPr lang="en-US" sz="1300" dirty="0">
                <a:latin typeface="Franklin Gothic Book" panose="020B0503020102020204" pitchFamily="34" charset="0"/>
              </a:rPr>
              <a:t>Affairs, </a:t>
            </a:r>
            <a:r>
              <a:rPr lang="en-US" sz="1300" dirty="0" smtClean="0">
                <a:latin typeface="Franklin Gothic Book" panose="020B0503020102020204" pitchFamily="34" charset="0"/>
              </a:rPr>
              <a:t>Information Technology </a:t>
            </a:r>
            <a:r>
              <a:rPr lang="en-US" sz="1300" dirty="0">
                <a:latin typeface="Franklin Gothic Book" panose="020B0503020102020204" pitchFamily="34" charset="0"/>
              </a:rPr>
              <a:t>and the </a:t>
            </a:r>
            <a:r>
              <a:rPr lang="en-US" sz="1300" dirty="0" smtClean="0">
                <a:latin typeface="Franklin Gothic Book" panose="020B0503020102020204" pitchFamily="34" charset="0"/>
              </a:rPr>
              <a:t>Deputy Director’s Office </a:t>
            </a:r>
            <a:r>
              <a:rPr lang="en-US" sz="1300" dirty="0">
                <a:latin typeface="Franklin Gothic Book" panose="020B0503020102020204" pitchFamily="34" charset="0"/>
              </a:rPr>
              <a:t>have been </a:t>
            </a:r>
            <a:r>
              <a:rPr lang="en-US" sz="1300" dirty="0" smtClean="0">
                <a:latin typeface="Franklin Gothic Book" panose="020B0503020102020204" pitchFamily="34" charset="0"/>
              </a:rPr>
              <a:t>critical</a:t>
            </a:r>
            <a:br>
              <a:rPr lang="en-US" sz="1300" dirty="0" smtClean="0">
                <a:latin typeface="Franklin Gothic Book" panose="020B0503020102020204" pitchFamily="34" charset="0"/>
              </a:rPr>
            </a:br>
            <a:r>
              <a:rPr lang="en-US" sz="1300" dirty="0" smtClean="0">
                <a:latin typeface="Franklin Gothic Book" panose="020B0503020102020204" pitchFamily="34" charset="0"/>
              </a:rPr>
              <a:t>to the design and implementation</a:t>
            </a:r>
            <a:r>
              <a:rPr lang="en-US" sz="1300" dirty="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journal article highlights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integration of full lead service line</a:t>
            </a:r>
            <a:br>
              <a:rPr lang="en-US" sz="1300" dirty="0" smtClean="0">
                <a:latin typeface="Franklin Gothic Book" panose="020B0503020102020204" pitchFamily="34" charset="0"/>
              </a:rPr>
            </a:br>
            <a:r>
              <a:rPr lang="en-US" sz="1300" dirty="0" smtClean="0">
                <a:latin typeface="Franklin Gothic Book" panose="020B0503020102020204" pitchFamily="34" charset="0"/>
              </a:rPr>
              <a:t>replacement with DWSD’s Asset</a:t>
            </a:r>
            <a:br>
              <a:rPr lang="en-US" sz="1300" dirty="0" smtClean="0">
                <a:latin typeface="Franklin Gothic Book" panose="020B0503020102020204" pitchFamily="34" charset="0"/>
              </a:rPr>
            </a:br>
            <a:r>
              <a:rPr lang="en-US" sz="1300" dirty="0" smtClean="0">
                <a:latin typeface="Franklin Gothic Book" panose="020B0503020102020204" pitchFamily="34" charset="0"/>
              </a:rPr>
              <a:t>Management Program, and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development and implementation</a:t>
            </a:r>
            <a:br>
              <a:rPr lang="en-US" sz="1300" dirty="0" smtClean="0">
                <a:latin typeface="Franklin Gothic Book" panose="020B0503020102020204" pitchFamily="34" charset="0"/>
              </a:rPr>
            </a:br>
            <a:r>
              <a:rPr lang="en-US" sz="1300" dirty="0" smtClean="0">
                <a:latin typeface="Franklin Gothic Book" panose="020B0503020102020204" pitchFamily="34" charset="0"/>
              </a:rPr>
              <a:t>of Standard Operating Procedures.</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article also lays out the extensive</a:t>
            </a:r>
            <a:br>
              <a:rPr lang="en-US" sz="1300" dirty="0" smtClean="0">
                <a:latin typeface="Franklin Gothic Book" panose="020B0503020102020204" pitchFamily="34" charset="0"/>
              </a:rPr>
            </a:br>
            <a:r>
              <a:rPr lang="en-US" sz="1300" dirty="0" smtClean="0">
                <a:latin typeface="Franklin Gothic Book" panose="020B0503020102020204" pitchFamily="34" charset="0"/>
              </a:rPr>
              <a:t>customer outreach in advance of</a:t>
            </a:r>
            <a:br>
              <a:rPr lang="en-US" sz="1300" dirty="0" smtClean="0">
                <a:latin typeface="Franklin Gothic Book" panose="020B0503020102020204" pitchFamily="34" charset="0"/>
              </a:rPr>
            </a:br>
            <a:r>
              <a:rPr lang="en-US" sz="1300" dirty="0" smtClean="0">
                <a:latin typeface="Franklin Gothic Book" panose="020B0503020102020204" pitchFamily="34" charset="0"/>
              </a:rPr>
              <a:t>construction, including the Lead</a:t>
            </a:r>
            <a:br>
              <a:rPr lang="en-US" sz="1300" dirty="0" smtClean="0">
                <a:latin typeface="Franklin Gothic Book" panose="020B0503020102020204" pitchFamily="34" charset="0"/>
              </a:rPr>
            </a:br>
            <a:r>
              <a:rPr lang="en-US" sz="1300" dirty="0" smtClean="0">
                <a:latin typeface="Franklin Gothic Book" panose="020B0503020102020204" pitchFamily="34" charset="0"/>
              </a:rPr>
              <a:t>Service</a:t>
            </a:r>
            <a:r>
              <a:rPr lang="en-US" sz="1300" dirty="0">
                <a:latin typeface="Franklin Gothic Book" panose="020B0503020102020204" pitchFamily="34" charset="0"/>
              </a:rPr>
              <a:t> </a:t>
            </a:r>
            <a:r>
              <a:rPr lang="en-US" sz="1300" dirty="0" smtClean="0">
                <a:latin typeface="Franklin Gothic Book" panose="020B0503020102020204" pitchFamily="34" charset="0"/>
              </a:rPr>
              <a:t>Line Replacement Program</a:t>
            </a:r>
            <a:br>
              <a:rPr lang="en-US" sz="1300" dirty="0" smtClean="0">
                <a:latin typeface="Franklin Gothic Book" panose="020B0503020102020204" pitchFamily="34" charset="0"/>
              </a:rPr>
            </a:br>
            <a:r>
              <a:rPr lang="en-US" sz="1300" dirty="0" smtClean="0">
                <a:latin typeface="Franklin Gothic Book" panose="020B0503020102020204" pitchFamily="34" charset="0"/>
              </a:rPr>
              <a:t>packet with the owner/occupant</a:t>
            </a:r>
            <a:br>
              <a:rPr lang="en-US" sz="1300" dirty="0" smtClean="0">
                <a:latin typeface="Franklin Gothic Book" panose="020B0503020102020204" pitchFamily="34" charset="0"/>
              </a:rPr>
            </a:br>
            <a:r>
              <a:rPr lang="en-US" sz="1300" dirty="0" smtClean="0">
                <a:latin typeface="Franklin Gothic Book" panose="020B0503020102020204" pitchFamily="34" charset="0"/>
              </a:rPr>
              <a:t>agreement.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Lastly, the article also includes the</a:t>
            </a:r>
            <a:br>
              <a:rPr lang="en-US" sz="1300" dirty="0" smtClean="0">
                <a:latin typeface="Franklin Gothic Book" panose="020B0503020102020204" pitchFamily="34" charset="0"/>
              </a:rPr>
            </a:br>
            <a:r>
              <a:rPr lang="en-US" sz="1300" dirty="0" smtClean="0">
                <a:latin typeface="Franklin Gothic Book" panose="020B0503020102020204" pitchFamily="34" charset="0"/>
              </a:rPr>
              <a:t>use of technology, including a mobile</a:t>
            </a:r>
            <a:br>
              <a:rPr lang="en-US" sz="1300" dirty="0" smtClean="0">
                <a:latin typeface="Franklin Gothic Book" panose="020B0503020102020204" pitchFamily="34" charset="0"/>
              </a:rPr>
            </a:br>
            <a:r>
              <a:rPr lang="en-US" sz="1300" dirty="0" smtClean="0">
                <a:latin typeface="Franklin Gothic Book" panose="020B0503020102020204" pitchFamily="34" charset="0"/>
              </a:rPr>
              <a:t>app to track service line inventory</a:t>
            </a:r>
            <a:br>
              <a:rPr lang="en-US" sz="1300" dirty="0" smtClean="0">
                <a:latin typeface="Franklin Gothic Book" panose="020B0503020102020204" pitchFamily="34" charset="0"/>
              </a:rPr>
            </a:br>
            <a:r>
              <a:rPr lang="en-US" sz="1300" dirty="0" smtClean="0">
                <a:latin typeface="Franklin Gothic Book" panose="020B0503020102020204" pitchFamily="34" charset="0"/>
              </a:rPr>
              <a:t>and replacement.</a:t>
            </a:r>
          </a:p>
          <a:p>
            <a:pPr lvl="1">
              <a:buClr>
                <a:srgbClr val="279989"/>
              </a:buClr>
            </a:pPr>
            <a:endParaRPr lang="en-US" sz="1400" dirty="0">
              <a:latin typeface="Franklin Gothic Book" panose="020B0503020102020204" pitchFamily="34" charset="0"/>
            </a:endParaRPr>
          </a:p>
        </p:txBody>
      </p:sp>
      <p:grpSp>
        <p:nvGrpSpPr>
          <p:cNvPr id="15" name="Group 14"/>
          <p:cNvGrpSpPr/>
          <p:nvPr/>
        </p:nvGrpSpPr>
        <p:grpSpPr>
          <a:xfrm>
            <a:off x="3572186" y="2742125"/>
            <a:ext cx="5484304" cy="3686862"/>
            <a:chOff x="3572186" y="2742125"/>
            <a:chExt cx="5484304" cy="3686862"/>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186" y="2742125"/>
              <a:ext cx="2743200" cy="368686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290" y="2742126"/>
              <a:ext cx="2743200" cy="3686861"/>
            </a:xfrm>
            <a:prstGeom prst="rect">
              <a:avLst/>
            </a:prstGeom>
          </p:spPr>
        </p:pic>
      </p:grpSp>
      <p:sp>
        <p:nvSpPr>
          <p:cNvPr id="16" name="TextBox 15"/>
          <p:cNvSpPr txBox="1"/>
          <p:nvPr/>
        </p:nvSpPr>
        <p:spPr>
          <a:xfrm>
            <a:off x="3570090" y="2742124"/>
            <a:ext cx="5486400" cy="3685032"/>
          </a:xfrm>
          <a:prstGeom prst="rect">
            <a:avLst/>
          </a:prstGeom>
          <a:noFill/>
          <a:ln w="12700">
            <a:solidFill>
              <a:srgbClr val="279989"/>
            </a:solidFill>
          </a:ln>
        </p:spPr>
        <p:txBody>
          <a:bodyPr wrap="none" rtlCol="0">
            <a:spAutoFit/>
          </a:bodyPr>
          <a:lstStyle/>
          <a:p>
            <a:endParaRPr lang="en-US" dirty="0"/>
          </a:p>
        </p:txBody>
      </p:sp>
    </p:spTree>
    <p:extLst>
      <p:ext uri="{BB962C8B-B14F-4D97-AF65-F5344CB8AC3E}">
        <p14:creationId xmlns:p14="http://schemas.microsoft.com/office/powerpoint/2010/main" val="412078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Number of Active Accounts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4243423734"/>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3681161244"/>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Active </a:t>
            </a:r>
            <a:r>
              <a:rPr lang="en-US" b="1" dirty="0" smtClean="0">
                <a:solidFill>
                  <a:srgbClr val="27999D"/>
                </a:solidFill>
              </a:rPr>
              <a:t>Residential </a:t>
            </a:r>
            <a:r>
              <a:rPr lang="en-US" b="1" dirty="0" smtClean="0"/>
              <a:t>Accounts                                          Active </a:t>
            </a:r>
            <a:r>
              <a:rPr lang="en-US" b="1" dirty="0" smtClean="0">
                <a:solidFill>
                  <a:srgbClr val="27999D"/>
                </a:solidFill>
              </a:rPr>
              <a:t>Non-Residential</a:t>
            </a:r>
            <a:r>
              <a:rPr lang="en-US" b="1" dirty="0" smtClean="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765562381"/>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770629622"/>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smtClean="0">
                <a:solidFill>
                  <a:schemeClr val="tx1">
                    <a:lumMod val="75000"/>
                    <a:lumOff val="25000"/>
                  </a:schemeClr>
                </a:solidFill>
                <a:latin typeface="Franklin Gothic Book" panose="020B0503020102020204" pitchFamily="34" charset="0"/>
                <a:hlinkClick r:id="rId4"/>
              </a:rPr>
              <a:t>mydwsd@detroitmi.gov</a:t>
            </a:r>
            <a:r>
              <a:rPr lang="en-US" sz="1200" dirty="0" smtClean="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smtClean="0">
                <a:solidFill>
                  <a:schemeClr val="accent1">
                    <a:lumMod val="75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Fire Hydrants    </a:t>
            </a:r>
            <a:r>
              <a:rPr lang="en-US" sz="1200" dirty="0" smtClean="0">
                <a:solidFill>
                  <a:schemeClr val="accent2">
                    <a:lumMod val="60000"/>
                    <a:lumOff val="40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Hydrants </a:t>
            </a:r>
            <a:r>
              <a:rPr lang="en-US" sz="1200" dirty="0">
                <a:latin typeface="Franklin Gothic Book" panose="020B0503020102020204" pitchFamily="34" charset="0"/>
              </a:rPr>
              <a:t>with Issues </a:t>
            </a:r>
            <a:r>
              <a:rPr lang="en-US" sz="1200" dirty="0" smtClean="0">
                <a:latin typeface="Franklin Gothic Book" panose="020B0503020102020204" pitchFamily="34" charset="0"/>
              </a:rPr>
              <a:t>   </a:t>
            </a:r>
            <a:r>
              <a:rPr lang="en-US" sz="1200" dirty="0" smtClean="0">
                <a:solidFill>
                  <a:srgbClr val="C00000"/>
                </a:solidFill>
                <a:latin typeface="Wingdings" panose="05000000000000000000" pitchFamily="2" charset="2"/>
              </a:rPr>
              <a:t>n</a:t>
            </a:r>
            <a:r>
              <a:rPr lang="en-US" sz="1200" dirty="0" smtClean="0"/>
              <a:t> </a:t>
            </a:r>
            <a:r>
              <a:rPr lang="en-US" sz="1200" dirty="0" smtClean="0">
                <a:latin typeface="Franklin Gothic Book" panose="020B0503020102020204" pitchFamily="34" charset="0"/>
              </a:rPr>
              <a:t>Non-Operating Hydrants</a:t>
            </a:r>
            <a:endParaRPr lang="en-US" sz="1200" dirty="0">
              <a:latin typeface="Franklin Gothic Book" panose="020B0503020102020204" pitchFamily="34" charset="0"/>
            </a:endParaRP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705279118"/>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 During the Fall season, the number of hydrants needing repair typically increases significantly as the Detroit Fire Department staff do annual hydrant inspections.</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9</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730262425"/>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886968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Operations continues to prioritize work orders based on level of impact, including number of customers affected, with water main repairs, street flooding and 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9391"/>
          <a:stretch/>
        </p:blipFill>
        <p:spPr>
          <a:xfrm rot="5400000">
            <a:off x="7196910" y="1497994"/>
            <a:ext cx="2071311" cy="1714500"/>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85589</TotalTime>
  <Words>1491</Words>
  <Application>Microsoft Office PowerPoint</Application>
  <PresentationFormat>On-screen Show (4:3)</PresentationFormat>
  <Paragraphs>355</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Calibri</vt:lpstr>
      <vt:lpstr>Calibri Light</vt:lpstr>
      <vt:lpstr>Courier New</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2588</cp:revision>
  <cp:lastPrinted>2019-11-20T19:03:00Z</cp:lastPrinted>
  <dcterms:created xsi:type="dcterms:W3CDTF">2016-04-19T17:03:52Z</dcterms:created>
  <dcterms:modified xsi:type="dcterms:W3CDTF">2020-11-12T20:33:30Z</dcterms:modified>
</cp:coreProperties>
</file>