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46" r:id="rId3"/>
    <p:sldId id="394" r:id="rId4"/>
    <p:sldId id="347" r:id="rId5"/>
    <p:sldId id="357" r:id="rId6"/>
    <p:sldId id="383" r:id="rId7"/>
    <p:sldId id="365" r:id="rId8"/>
    <p:sldId id="367" r:id="rId9"/>
    <p:sldId id="369" r:id="rId10"/>
    <p:sldId id="403" r:id="rId11"/>
    <p:sldId id="378" r:id="rId12"/>
    <p:sldId id="422" r:id="rId13"/>
    <p:sldId id="423" r:id="rId14"/>
    <p:sldId id="420" r:id="rId15"/>
    <p:sldId id="391" r:id="rId16"/>
    <p:sldId id="373" r:id="rId17"/>
    <p:sldId id="387" r:id="rId18"/>
    <p:sldId id="388" r:id="rId19"/>
    <p:sldId id="349" r:id="rId20"/>
    <p:sldId id="350" r:id="rId21"/>
    <p:sldId id="351" r:id="rId22"/>
    <p:sldId id="352" r:id="rId23"/>
    <p:sldId id="421" r:id="rId24"/>
    <p:sldId id="417" r:id="rId25"/>
    <p:sldId id="424" r:id="rId26"/>
    <p:sldId id="376" r:id="rId27"/>
    <p:sldId id="379" r:id="rId28"/>
    <p:sldId id="356" r:id="rId29"/>
    <p:sldId id="411" r:id="rId30"/>
    <p:sldId id="412" r:id="rId3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 id="2" name="Sonali Patel" initials="SP" lastIdx="23" clrIdx="1">
    <p:extLst>
      <p:ext uri="{19B8F6BF-5375-455C-9EA6-DF929625EA0E}">
        <p15:presenceInfo xmlns:p15="http://schemas.microsoft.com/office/powerpoint/2012/main" userId="S::Sonali.Patel@detroitmi.gov::cf8d2984-dd65-4c40-885d-983b11223c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784"/>
    <a:srgbClr val="B7CDC2"/>
    <a:srgbClr val="004445"/>
    <a:srgbClr val="E8EFED"/>
    <a:srgbClr val="595959"/>
    <a:srgbClr val="FEB70D"/>
    <a:srgbClr val="279989"/>
    <a:srgbClr val="27999D"/>
    <a:srgbClr val="0045CB"/>
    <a:srgbClr val="826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684" y="90"/>
      </p:cViewPr>
      <p:guideLst>
        <p:guide orient="horz" pos="2112"/>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Non-Residential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0874-4BFE-A0E4-6D408984DC07}"/>
              </c:ext>
            </c:extLst>
          </c:dPt>
          <c:dPt>
            <c:idx val="1"/>
            <c:bubble3D val="0"/>
            <c:explosion val="0"/>
            <c:spPr>
              <a:solidFill>
                <a:srgbClr val="003B49"/>
              </a:solidFill>
              <a:ln>
                <a:noFill/>
              </a:ln>
              <a:effectLst/>
            </c:spPr>
            <c:extLst>
              <c:ext xmlns:c16="http://schemas.microsoft.com/office/drawing/2014/chart" uri="{C3380CC4-5D6E-409C-BE32-E72D297353CC}">
                <c16:uniqueId val="{00000003-0874-4BFE-A0E4-6D408984DC07}"/>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74-4BFE-A0E4-6D408984DC07}"/>
                </c:ext>
              </c:extLst>
            </c:dLbl>
            <c:dLbl>
              <c:idx val="1"/>
              <c:layout>
                <c:manualLayout>
                  <c:x val="0.1408675926604061"/>
                  <c:y val="6.4370341181203314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74-4BFE-A0E4-6D408984DC0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33622</c:v>
                </c:pt>
                <c:pt idx="1">
                  <c:v>15544</c:v>
                </c:pt>
              </c:numCache>
            </c:numRef>
          </c:val>
          <c:extLst>
            <c:ext xmlns:c16="http://schemas.microsoft.com/office/drawing/2014/chart" uri="{C3380CC4-5D6E-409C-BE32-E72D297353CC}">
              <c16:uniqueId val="{00000004-0874-4BFE-A0E4-6D408984DC0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8178242065353"/>
          <c:y val="3.1388415282513842E-2"/>
          <c:w val="0.88617062885812414"/>
          <c:h val="0.78043622074047592"/>
        </c:manualLayout>
      </c:layout>
      <c:barChart>
        <c:barDir val="col"/>
        <c:grouping val="clustered"/>
        <c:varyColors val="0"/>
        <c:ser>
          <c:idx val="0"/>
          <c:order val="0"/>
          <c:tx>
            <c:strRef>
              <c:f>Sheet1!$B$1</c:f>
              <c:strCache>
                <c:ptCount val="1"/>
                <c:pt idx="0">
                  <c:v>Non-Detroiters</c:v>
                </c:pt>
              </c:strCache>
            </c:strRef>
          </c:tx>
          <c:spPr>
            <a:solidFill>
              <a:srgbClr val="003B49"/>
            </a:solidFill>
            <a:ln>
              <a:noFill/>
            </a:ln>
            <a:effectLst/>
          </c:spPr>
          <c:invertIfNegative val="0"/>
          <c:dLbls>
            <c:dLbl>
              <c:idx val="0"/>
              <c:layout>
                <c:manualLayout>
                  <c:x val="0"/>
                  <c:y val="4.3747728648930818E-2"/>
                </c:manualLayout>
              </c:layout>
              <c:tx>
                <c:rich>
                  <a:bodyPr/>
                  <a:lstStyle/>
                  <a:p>
                    <a:r>
                      <a:rPr lang="en-US" dirty="0"/>
                      <a:t>Nonresidents</a:t>
                    </a:r>
                    <a:br>
                      <a:rPr lang="en-US" dirty="0"/>
                    </a:br>
                    <a:r>
                      <a:rPr lang="en-US" baseline="0" dirty="0"/>
                      <a:t>253</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086-4A97-9EA8-7A42AE10075B}"/>
                </c:ext>
              </c:extLst>
            </c:dLbl>
            <c:dLbl>
              <c:idx val="1"/>
              <c:layout>
                <c:manualLayout>
                  <c:x val="-9.6126333330571953E-3"/>
                  <c:y val="-9.9691171183145633E-2"/>
                </c:manualLayout>
              </c:layout>
              <c:tx>
                <c:rich>
                  <a:bodyPr/>
                  <a:lstStyle/>
                  <a:p>
                    <a:r>
                      <a:rPr lang="en-US" baseline="0" dirty="0">
                        <a:solidFill>
                          <a:schemeClr val="bg2">
                            <a:lumMod val="25000"/>
                          </a:schemeClr>
                        </a:solidFill>
                      </a:rPr>
                      <a:t>New Hires</a:t>
                    </a:r>
                  </a:p>
                  <a:p>
                    <a:r>
                      <a:rPr lang="en-US" dirty="0"/>
                      <a:t>14</a:t>
                    </a:r>
                  </a:p>
                </c:rich>
              </c:tx>
              <c:showLegendKey val="0"/>
              <c:showVal val="1"/>
              <c:showCatName val="1"/>
              <c:showSerName val="0"/>
              <c:showPercent val="0"/>
              <c:showBubbleSize val="0"/>
              <c:extLst>
                <c:ext xmlns:c15="http://schemas.microsoft.com/office/drawing/2012/chart" uri="{CE6537A1-D6FC-4f65-9D91-7224C49458BB}">
                  <c15:layout>
                    <c:manualLayout>
                      <c:w val="0.12663038891559369"/>
                      <c:h val="0.11185885772170785"/>
                    </c:manualLayout>
                  </c15:layout>
                  <c15:showDataLabelsRange val="0"/>
                </c:ext>
                <c:ext xmlns:c16="http://schemas.microsoft.com/office/drawing/2014/chart" uri="{C3380CC4-5D6E-409C-BE32-E72D297353CC}">
                  <c16:uniqueId val="{00000001-4086-4A97-9EA8-7A42AE10075B}"/>
                </c:ext>
              </c:extLst>
            </c:dLbl>
            <c:dLbl>
              <c:idx val="2"/>
              <c:layout>
                <c:manualLayout>
                  <c:x val="-3.4722231715396449E-3"/>
                  <c:y val="-0.10186356469768647"/>
                </c:manualLayout>
              </c:layout>
              <c:tx>
                <c:rich>
                  <a:bodyPr/>
                  <a:lstStyle/>
                  <a:p>
                    <a:fld id="{81733AE8-511B-4EAE-B0DD-4AAA300E2437}" type="CATEGORYNAME">
                      <a:rPr lang="en-US">
                        <a:solidFill>
                          <a:srgbClr val="003B49"/>
                        </a:solidFill>
                      </a:rPr>
                      <a:pPr/>
                      <a:t>[CATEGORY NAME]</a:t>
                    </a:fld>
                    <a:r>
                      <a:rPr lang="en-US" baseline="0" dirty="0">
                        <a:solidFill>
                          <a:srgbClr val="003B49"/>
                        </a:solidFill>
                      </a:rPr>
                      <a:t>, </a:t>
                    </a:r>
                    <a:fld id="{05615BE4-30DE-4776-A03B-C63CE255986B}"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86-4A97-9EA8-7A42AE10075B}"/>
                </c:ext>
              </c:extLst>
            </c:dLbl>
            <c:dLbl>
              <c:idx val="3"/>
              <c:tx>
                <c:rich>
                  <a:bodyPr/>
                  <a:lstStyle/>
                  <a:p>
                    <a:fld id="{03EFB284-BCBE-4273-BCEA-1FDAFC7DF84A}" type="CATEGORYNAME">
                      <a:rPr lang="en-US">
                        <a:solidFill>
                          <a:srgbClr val="003B49"/>
                        </a:solidFill>
                      </a:rPr>
                      <a:pPr/>
                      <a:t>[CATEGORY NAME]</a:t>
                    </a:fld>
                    <a:r>
                      <a:rPr lang="en-US" baseline="0" dirty="0">
                        <a:solidFill>
                          <a:srgbClr val="003B49"/>
                        </a:solidFill>
                      </a:rPr>
                      <a:t>, </a:t>
                    </a:r>
                    <a:fld id="{0266ABFE-5A4D-437A-A2C6-F33915E62BA8}"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86-4A97-9EA8-7A42AE10075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October</c:v>
                </c:pt>
              </c:strCache>
            </c:strRef>
          </c:cat>
          <c:val>
            <c:numRef>
              <c:f>Sheet1!$B$2:$B$6</c:f>
              <c:numCache>
                <c:formatCode>General</c:formatCode>
                <c:ptCount val="5"/>
                <c:pt idx="0">
                  <c:v>253</c:v>
                </c:pt>
                <c:pt idx="1">
                  <c:v>14</c:v>
                </c:pt>
              </c:numCache>
            </c:numRef>
          </c:val>
          <c:extLst>
            <c:ext xmlns:c16="http://schemas.microsoft.com/office/drawing/2014/chart" uri="{C3380CC4-5D6E-409C-BE32-E72D297353CC}">
              <c16:uniqueId val="{00000004-4086-4A97-9EA8-7A42AE10075B}"/>
            </c:ext>
          </c:extLst>
        </c:ser>
        <c:ser>
          <c:idx val="1"/>
          <c:order val="1"/>
          <c:tx>
            <c:strRef>
              <c:f>Sheet1!$C$1</c:f>
              <c:strCache>
                <c:ptCount val="1"/>
                <c:pt idx="0">
                  <c:v>Detroit Residents</c:v>
                </c:pt>
              </c:strCache>
            </c:strRef>
          </c:tx>
          <c:spPr>
            <a:solidFill>
              <a:srgbClr val="27999D"/>
            </a:solidFill>
            <a:ln>
              <a:noFill/>
            </a:ln>
            <a:effectLst/>
          </c:spPr>
          <c:invertIfNegative val="0"/>
          <c:dLbls>
            <c:dLbl>
              <c:idx val="0"/>
              <c:layout>
                <c:manualLayout>
                  <c:x val="2.7960532350923026E-2"/>
                  <c:y val="-3.7498053127655043E-2"/>
                </c:manualLayout>
              </c:layout>
              <c:tx>
                <c:rich>
                  <a:bodyPr/>
                  <a:lstStyle/>
                  <a:p>
                    <a:r>
                      <a:rPr lang="en-US" baseline="0" dirty="0"/>
                      <a:t>Detroit</a:t>
                    </a:r>
                  </a:p>
                  <a:p>
                    <a:r>
                      <a:rPr lang="en-US" baseline="0" dirty="0"/>
                      <a:t>Residents</a:t>
                    </a:r>
                  </a:p>
                  <a:p>
                    <a:r>
                      <a:rPr lang="en-US" dirty="0"/>
                      <a:t>296</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086-4A97-9EA8-7A42AE10075B}"/>
                </c:ext>
              </c:extLst>
            </c:dLbl>
            <c:dLbl>
              <c:idx val="1"/>
              <c:layout>
                <c:manualLayout>
                  <c:x val="1.9097227443467694E-2"/>
                  <c:y val="-0.16875000000000001"/>
                </c:manualLayout>
              </c:layout>
              <c:tx>
                <c:rich>
                  <a:bodyPr/>
                  <a:lstStyle/>
                  <a:p>
                    <a:r>
                      <a:rPr lang="en-US" baseline="0" dirty="0">
                        <a:solidFill>
                          <a:srgbClr val="27999D"/>
                        </a:solidFill>
                      </a:rPr>
                      <a:t>New Hires </a:t>
                    </a:r>
                    <a:fld id="{A833860A-B924-45B6-A80C-21FB43D9D273}" type="VALUE">
                      <a:rPr lang="en-US" baseline="0" smtClean="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layout>
                    <c:manualLayout>
                      <c:w val="0.19413924271086033"/>
                      <c:h val="8.8575697576357568E-2"/>
                    </c:manualLayout>
                  </c15:layout>
                  <c15:dlblFieldTable/>
                  <c15:showDataLabelsRange val="0"/>
                </c:ext>
                <c:ext xmlns:c16="http://schemas.microsoft.com/office/drawing/2014/chart" uri="{C3380CC4-5D6E-409C-BE32-E72D297353CC}">
                  <c16:uniqueId val="{00000006-4086-4A97-9EA8-7A42AE10075B}"/>
                </c:ext>
              </c:extLst>
            </c:dLbl>
            <c:dLbl>
              <c:idx val="3"/>
              <c:layout>
                <c:manualLayout>
                  <c:x val="-1.7361115857699178E-3"/>
                  <c:y val="-0.10477395226047739"/>
                </c:manualLayout>
              </c:layout>
              <c:tx>
                <c:rich>
                  <a:bodyPr/>
                  <a:lstStyle/>
                  <a:p>
                    <a:fld id="{35F8D300-1455-4AA3-B88D-5C4FA9490CCE}" type="CATEGORYNAME">
                      <a:rPr lang="en-US">
                        <a:solidFill>
                          <a:srgbClr val="27999D"/>
                        </a:solidFill>
                      </a:rPr>
                      <a:pPr/>
                      <a:t>[CATEGORY NAME]</a:t>
                    </a:fld>
                    <a:r>
                      <a:rPr lang="en-US" baseline="0" dirty="0">
                        <a:solidFill>
                          <a:srgbClr val="27999D"/>
                        </a:solidFill>
                      </a:rPr>
                      <a:t>, </a:t>
                    </a:r>
                    <a:fld id="{057E8B26-6CB5-4D1E-8DC3-3012815C5B46}" type="VALUE">
                      <a:rPr lang="en-US" baseline="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086-4A97-9EA8-7A42AE10075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October</c:v>
                </c:pt>
              </c:strCache>
            </c:strRef>
          </c:cat>
          <c:val>
            <c:numRef>
              <c:f>Sheet1!$C$2:$C$6</c:f>
              <c:numCache>
                <c:formatCode>General</c:formatCode>
                <c:ptCount val="5"/>
                <c:pt idx="0">
                  <c:v>296</c:v>
                </c:pt>
              </c:numCache>
            </c:numRef>
          </c:val>
          <c:extLst>
            <c:ext xmlns:c16="http://schemas.microsoft.com/office/drawing/2014/chart" uri="{C3380CC4-5D6E-409C-BE32-E72D297353CC}">
              <c16:uniqueId val="{00000008-4086-4A97-9EA8-7A42AE10075B}"/>
            </c:ext>
          </c:extLst>
        </c:ser>
        <c:dLbls>
          <c:showLegendKey val="0"/>
          <c:showVal val="0"/>
          <c:showCatName val="0"/>
          <c:showSerName val="0"/>
          <c:showPercent val="0"/>
          <c:showBubbleSize val="0"/>
        </c:dLbls>
        <c:gapWidth val="150"/>
        <c:axId val="417271752"/>
        <c:axId val="417272144"/>
      </c:barChart>
      <c:catAx>
        <c:axId val="41727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2144"/>
        <c:crosses val="autoZero"/>
        <c:auto val="1"/>
        <c:lblAlgn val="ctr"/>
        <c:lblOffset val="100"/>
        <c:noMultiLvlLbl val="0"/>
      </c:catAx>
      <c:valAx>
        <c:axId val="417272144"/>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17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1800" b="1" dirty="0">
                <a:solidFill>
                  <a:schemeClr val="tx1">
                    <a:lumMod val="65000"/>
                    <a:lumOff val="35000"/>
                  </a:schemeClr>
                </a:solidFill>
                <a:latin typeface="Franklin Gothic Book" panose="020B0503020102020204" pitchFamily="34" charset="0"/>
              </a:rPr>
              <a:t>DWSD Good News</a:t>
            </a:r>
            <a:r>
              <a:rPr lang="en-US" sz="1800" b="1" baseline="0" dirty="0">
                <a:solidFill>
                  <a:schemeClr val="tx1">
                    <a:lumMod val="65000"/>
                    <a:lumOff val="35000"/>
                  </a:schemeClr>
                </a:solidFill>
                <a:latin typeface="Franklin Gothic Book" panose="020B0503020102020204" pitchFamily="34" charset="0"/>
              </a:rPr>
              <a:t> Media Stories: FY2021-2022</a:t>
            </a:r>
            <a:endParaRPr lang="en-US" sz="1800" b="1" dirty="0">
              <a:solidFill>
                <a:schemeClr val="tx1">
                  <a:lumMod val="65000"/>
                  <a:lumOff val="35000"/>
                </a:schemeClr>
              </a:solidFill>
              <a:latin typeface="Franklin Gothic Book" panose="020B0503020102020204" pitchFamily="34" charset="0"/>
            </a:endParaRPr>
          </a:p>
        </c:rich>
      </c:tx>
      <c:layout>
        <c:manualLayout>
          <c:xMode val="edge"/>
          <c:yMode val="edge"/>
          <c:x val="0.12584783351884532"/>
          <c:y val="0.13332078593671684"/>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manualLayout>
          <c:layoutTarget val="inner"/>
          <c:xMode val="edge"/>
          <c:yMode val="edge"/>
          <c:x val="3.7844183930613277E-2"/>
          <c:y val="2.840282525914728E-3"/>
          <c:w val="0.87667498372669894"/>
          <c:h val="0.84983151773737986"/>
        </c:manualLayout>
      </c:layout>
      <c:barChart>
        <c:barDir val="bar"/>
        <c:grouping val="clustered"/>
        <c:varyColors val="0"/>
        <c:ser>
          <c:idx val="0"/>
          <c:order val="0"/>
          <c:tx>
            <c:strRef>
              <c:f>Sheet1!$B$1</c:f>
              <c:strCache>
                <c:ptCount val="1"/>
                <c:pt idx="0">
                  <c:v>FY2021-2022 Goal</c:v>
                </c:pt>
              </c:strCache>
            </c:strRef>
          </c:tx>
          <c:spPr>
            <a:solidFill>
              <a:srgbClr val="003B49"/>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Sheet1!$A$2:$A$3</c:f>
              <c:numCache>
                <c:formatCode>General</c:formatCode>
                <c:ptCount val="2"/>
              </c:numCache>
            </c:numRef>
          </c:cat>
          <c:val>
            <c:numRef>
              <c:f>Sheet1!$B$2:$B$3</c:f>
              <c:numCache>
                <c:formatCode>General</c:formatCode>
                <c:ptCount val="2"/>
                <c:pt idx="0">
                  <c:v>36</c:v>
                </c:pt>
              </c:numCache>
            </c:numRef>
          </c:val>
          <c:extLst>
            <c:ext xmlns:c16="http://schemas.microsoft.com/office/drawing/2014/chart" uri="{C3380CC4-5D6E-409C-BE32-E72D297353CC}">
              <c16:uniqueId val="{00000000-D00B-4D06-961E-A830C097E468}"/>
            </c:ext>
          </c:extLst>
        </c:ser>
        <c:ser>
          <c:idx val="1"/>
          <c:order val="1"/>
          <c:tx>
            <c:strRef>
              <c:f>Sheet1!$C$1</c:f>
              <c:strCache>
                <c:ptCount val="1"/>
                <c:pt idx="0">
                  <c:v>Actual</c:v>
                </c:pt>
              </c:strCache>
            </c:strRef>
          </c:tx>
          <c:spPr>
            <a:solidFill>
              <a:srgbClr val="27999D"/>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Sheet1!$A$2:$A$3</c:f>
              <c:numCache>
                <c:formatCode>General</c:formatCode>
                <c:ptCount val="2"/>
              </c:numCache>
            </c:numRef>
          </c:cat>
          <c:val>
            <c:numRef>
              <c:f>Sheet1!$C$2:$C$3</c:f>
              <c:numCache>
                <c:formatCode>General</c:formatCode>
                <c:ptCount val="2"/>
                <c:pt idx="0">
                  <c:v>2</c:v>
                </c:pt>
              </c:numCache>
            </c:numRef>
          </c:val>
          <c:extLst>
            <c:ext xmlns:c16="http://schemas.microsoft.com/office/drawing/2014/chart" uri="{C3380CC4-5D6E-409C-BE32-E72D297353CC}">
              <c16:uniqueId val="{00000001-D00B-4D06-961E-A830C097E468}"/>
            </c:ext>
          </c:extLst>
        </c:ser>
        <c:dLbls>
          <c:showLegendKey val="0"/>
          <c:showVal val="0"/>
          <c:showCatName val="0"/>
          <c:showSerName val="0"/>
          <c:showPercent val="0"/>
          <c:showBubbleSize val="0"/>
        </c:dLbls>
        <c:gapWidth val="182"/>
        <c:axId val="471947576"/>
        <c:axId val="471941304"/>
      </c:barChart>
      <c:catAx>
        <c:axId val="471947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71941304"/>
        <c:crosses val="autoZero"/>
        <c:auto val="1"/>
        <c:lblAlgn val="ctr"/>
        <c:lblOffset val="100"/>
        <c:noMultiLvlLbl val="0"/>
      </c:catAx>
      <c:valAx>
        <c:axId val="47194130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71947576"/>
        <c:crosses val="autoZero"/>
        <c:crossBetween val="between"/>
      </c:valAx>
      <c:spPr>
        <a:noFill/>
        <a:ln>
          <a:noFill/>
        </a:ln>
        <a:effectLst/>
      </c:spPr>
    </c:plotArea>
    <c:legend>
      <c:legendPos val="b"/>
      <c:layout>
        <c:manualLayout>
          <c:xMode val="edge"/>
          <c:yMode val="edge"/>
          <c:x val="0.23316269146185634"/>
          <c:y val="0.93150555675214319"/>
          <c:w val="0.51515962170619034"/>
          <c:h val="6.210332277875853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20804999815626E-2"/>
          <c:y val="6.79288789609266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Sheet1!$B$2:$B$3</c:f>
              <c:numCache>
                <c:formatCode>General</c:formatCode>
                <c:ptCount val="2"/>
                <c:pt idx="0">
                  <c:v>46</c:v>
                </c:pt>
              </c:numCache>
            </c:numRef>
          </c:val>
          <c:extLs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Sheet1!$C$2:$C$3</c:f>
              <c:numCache>
                <c:formatCode>General</c:formatCode>
                <c:ptCount val="2"/>
                <c:pt idx="0">
                  <c:v>0</c:v>
                </c:pt>
              </c:numCache>
            </c:numRef>
          </c:val>
          <c:extLs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Sheet1!$D$2:$D$3</c:f>
              <c:numCache>
                <c:formatCode>General</c:formatCode>
                <c:ptCount val="2"/>
                <c:pt idx="0">
                  <c:v>62</c:v>
                </c:pt>
              </c:numCache>
            </c:numRef>
          </c:val>
          <c:extLs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242852528"/>
        <c:axId val="242852920"/>
      </c:barChart>
      <c:catAx>
        <c:axId val="242852528"/>
        <c:scaling>
          <c:orientation val="minMax"/>
        </c:scaling>
        <c:delete val="1"/>
        <c:axPos val="b"/>
        <c:numFmt formatCode="General" sourceLinked="1"/>
        <c:majorTickMark val="none"/>
        <c:minorTickMark val="none"/>
        <c:tickLblPos val="nextTo"/>
        <c:crossAx val="242852920"/>
        <c:crosses val="autoZero"/>
        <c:auto val="1"/>
        <c:lblAlgn val="ctr"/>
        <c:lblOffset val="100"/>
        <c:noMultiLvlLbl val="0"/>
      </c:catAx>
      <c:valAx>
        <c:axId val="242852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2852528"/>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77641397766452E-2"/>
          <c:y val="5.0236406619385346E-2"/>
          <c:w val="0.65006851165663115"/>
          <c:h val="0.89598620651142014"/>
        </c:manualLayout>
      </c:layout>
      <c:barChart>
        <c:barDir val="col"/>
        <c:grouping val="clustered"/>
        <c:varyColors val="0"/>
        <c:ser>
          <c:idx val="0"/>
          <c:order val="0"/>
          <c:tx>
            <c:strRef>
              <c:f>'Summary 2'!$A$2</c:f>
              <c:strCache>
                <c:ptCount val="1"/>
                <c:pt idx="0">
                  <c:v>Enterprise  Applications</c:v>
                </c:pt>
              </c:strCache>
            </c:strRef>
          </c:tx>
          <c:spPr>
            <a:solidFill>
              <a:srgbClr val="21978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August</c:v>
                </c:pt>
                <c:pt idx="1">
                  <c:v>September</c:v>
                </c:pt>
                <c:pt idx="2">
                  <c:v>October</c:v>
                </c:pt>
              </c:strCache>
            </c:strRef>
          </c:cat>
          <c:val>
            <c:numRef>
              <c:f>'Summary 2'!$D$2:$F$2</c:f>
              <c:numCache>
                <c:formatCode>0.00%</c:formatCode>
                <c:ptCount val="3"/>
                <c:pt idx="0">
                  <c:v>1</c:v>
                </c:pt>
                <c:pt idx="1">
                  <c:v>0.99950000000000006</c:v>
                </c:pt>
                <c:pt idx="2">
                  <c:v>1</c:v>
                </c:pt>
              </c:numCache>
            </c:numRef>
          </c:val>
          <c:extLst>
            <c:ext xmlns:c16="http://schemas.microsoft.com/office/drawing/2014/chart" uri="{C3380CC4-5D6E-409C-BE32-E72D297353CC}">
              <c16:uniqueId val="{00000000-008C-452E-B588-96E0BE310EAF}"/>
            </c:ext>
          </c:extLst>
        </c:ser>
        <c:ser>
          <c:idx val="1"/>
          <c:order val="1"/>
          <c:tx>
            <c:strRef>
              <c:f>'Summary 2'!$A$3</c:f>
              <c:strCache>
                <c:ptCount val="1"/>
                <c:pt idx="0">
                  <c:v>Customer Service Applications</c:v>
                </c:pt>
              </c:strCache>
            </c:strRef>
          </c:tx>
          <c:spPr>
            <a:solidFill>
              <a:srgbClr val="E8EFED"/>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August</c:v>
                </c:pt>
                <c:pt idx="1">
                  <c:v>September</c:v>
                </c:pt>
                <c:pt idx="2">
                  <c:v>October</c:v>
                </c:pt>
              </c:strCache>
            </c:strRef>
          </c:cat>
          <c:val>
            <c:numRef>
              <c:f>'Summary 2'!$D$3:$F$3</c:f>
              <c:numCache>
                <c:formatCode>0.00%</c:formatCode>
                <c:ptCount val="3"/>
                <c:pt idx="0">
                  <c:v>1</c:v>
                </c:pt>
                <c:pt idx="1">
                  <c:v>0.98350000000000004</c:v>
                </c:pt>
                <c:pt idx="2">
                  <c:v>0.99709999999999999</c:v>
                </c:pt>
              </c:numCache>
            </c:numRef>
          </c:val>
          <c:extLst>
            <c:ext xmlns:c16="http://schemas.microsoft.com/office/drawing/2014/chart" uri="{C3380CC4-5D6E-409C-BE32-E72D297353CC}">
              <c16:uniqueId val="{00000001-008C-452E-B588-96E0BE310EAF}"/>
            </c:ext>
          </c:extLst>
        </c:ser>
        <c:ser>
          <c:idx val="2"/>
          <c:order val="2"/>
          <c:tx>
            <c:strRef>
              <c:f>'Summary 2'!$A$4</c:f>
              <c:strCache>
                <c:ptCount val="1"/>
                <c:pt idx="0">
                  <c:v>Financial / Administrative Services Apps</c:v>
                </c:pt>
              </c:strCache>
            </c:strRef>
          </c:tx>
          <c:spPr>
            <a:solidFill>
              <a:srgbClr val="00444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August</c:v>
                </c:pt>
                <c:pt idx="1">
                  <c:v>September</c:v>
                </c:pt>
                <c:pt idx="2">
                  <c:v>October</c:v>
                </c:pt>
              </c:strCache>
            </c:strRef>
          </c:cat>
          <c:val>
            <c:numRef>
              <c:f>'Summary 2'!$D$4:$F$4</c:f>
              <c:numCache>
                <c:formatCode>0.00%</c:formatCode>
                <c:ptCount val="3"/>
                <c:pt idx="0">
                  <c:v>1</c:v>
                </c:pt>
                <c:pt idx="1">
                  <c:v>1</c:v>
                </c:pt>
                <c:pt idx="2">
                  <c:v>0.99870000000000003</c:v>
                </c:pt>
              </c:numCache>
            </c:numRef>
          </c:val>
          <c:extLst>
            <c:ext xmlns:c16="http://schemas.microsoft.com/office/drawing/2014/chart" uri="{C3380CC4-5D6E-409C-BE32-E72D297353CC}">
              <c16:uniqueId val="{00000002-008C-452E-B588-96E0BE310EAF}"/>
            </c:ext>
          </c:extLst>
        </c:ser>
        <c:ser>
          <c:idx val="3"/>
          <c:order val="3"/>
          <c:tx>
            <c:strRef>
              <c:f>'Summary 2'!$A$5</c:f>
              <c:strCache>
                <c:ptCount val="1"/>
                <c:pt idx="0">
                  <c:v>Field Services Applications</c:v>
                </c:pt>
              </c:strCache>
            </c:strRef>
          </c:tx>
          <c:spPr>
            <a:solidFill>
              <a:srgbClr val="B7CDC2"/>
            </a:solidFill>
            <a:ln>
              <a:solidFill>
                <a:schemeClr val="accent1"/>
              </a:solidFill>
            </a:ln>
            <a:effectLst/>
          </c:spPr>
          <c:invertIfNegative val="0"/>
          <c:dLbls>
            <c:spPr>
              <a:noFill/>
              <a:ln>
                <a:noFill/>
              </a:ln>
              <a:effectLst/>
            </c:spPr>
            <c:txPr>
              <a:bodyPr rot="-5400000" spcFirstLastPara="1" vertOverflow="ellipsis" wrap="square" lIns="38100" tIns="19050" rIns="38100" bIns="19050" anchor="t" anchorCtr="0">
                <a:spAutoFit/>
              </a:bodyPr>
              <a:lstStyle/>
              <a:p>
                <a:pPr>
                  <a:defRPr sz="1000" b="0" i="0" u="none" strike="noStrike" kern="1200" baseline="0">
                    <a:solidFill>
                      <a:srgbClr val="595959"/>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August</c:v>
                </c:pt>
                <c:pt idx="1">
                  <c:v>September</c:v>
                </c:pt>
                <c:pt idx="2">
                  <c:v>October</c:v>
                </c:pt>
              </c:strCache>
            </c:strRef>
          </c:cat>
          <c:val>
            <c:numRef>
              <c:f>'Summary 2'!$D$5:$F$5</c:f>
              <c:numCache>
                <c:formatCode>0.00%</c:formatCode>
                <c:ptCount val="3"/>
                <c:pt idx="0">
                  <c:v>1</c:v>
                </c:pt>
                <c:pt idx="1">
                  <c:v>0.99170000000000003</c:v>
                </c:pt>
                <c:pt idx="2">
                  <c:v>0.99170000000000003</c:v>
                </c:pt>
              </c:numCache>
            </c:numRef>
          </c:val>
          <c:extLst>
            <c:ext xmlns:c16="http://schemas.microsoft.com/office/drawing/2014/chart" uri="{C3380CC4-5D6E-409C-BE32-E72D297353CC}">
              <c16:uniqueId val="{00000003-008C-452E-B588-96E0BE310EAF}"/>
            </c:ext>
          </c:extLst>
        </c:ser>
        <c:dLbls>
          <c:showLegendKey val="0"/>
          <c:showVal val="0"/>
          <c:showCatName val="0"/>
          <c:showSerName val="0"/>
          <c:showPercent val="0"/>
          <c:showBubbleSize val="0"/>
        </c:dLbls>
        <c:gapWidth val="219"/>
        <c:overlap val="-27"/>
        <c:axId val="619433552"/>
        <c:axId val="619435520"/>
      </c:barChart>
      <c:catAx>
        <c:axId val="61943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19435520"/>
        <c:crosses val="autoZero"/>
        <c:auto val="1"/>
        <c:lblAlgn val="ctr"/>
        <c:lblOffset val="100"/>
        <c:noMultiLvlLbl val="0"/>
      </c:catAx>
      <c:valAx>
        <c:axId val="619435520"/>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19433552"/>
        <c:crosses val="autoZero"/>
        <c:crossBetween val="between"/>
        <c:majorUnit val="1.0000000000000002E-2"/>
      </c:valAx>
      <c:spPr>
        <a:noFill/>
        <a:ln>
          <a:noFill/>
        </a:ln>
        <a:effectLst/>
      </c:spPr>
    </c:plotArea>
    <c:legend>
      <c:legendPos val="tr"/>
      <c:layout>
        <c:manualLayout>
          <c:xMode val="edge"/>
          <c:yMode val="edge"/>
          <c:x val="0.75479948399467078"/>
          <c:y val="2.8576307479637336E-2"/>
          <c:w val="0.15954897085232767"/>
          <c:h val="0.62806731231213331"/>
        </c:manualLayout>
      </c:layout>
      <c:overlay val="0"/>
      <c:spPr>
        <a:noFill/>
        <a:ln>
          <a:noFill/>
        </a:ln>
        <a:effectLst/>
      </c:spPr>
      <c:txPr>
        <a:bodyPr rot="0" spcFirstLastPara="1" vertOverflow="ellipsis" vert="horz" wrap="square" anchor="t"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95959"/>
                </a:solidFill>
                <a:latin typeface="Franklin Gothic Book" panose="020B0503020102020204" pitchFamily="34" charset="0"/>
                <a:ea typeface="+mn-ea"/>
                <a:cs typeface="+mn-cs"/>
              </a:defRPr>
            </a:pPr>
            <a:r>
              <a:rPr lang="en-US" dirty="0">
                <a:solidFill>
                  <a:srgbClr val="595959"/>
                </a:solidFill>
                <a:latin typeface="Franklin Gothic Book" panose="020B0503020102020204" pitchFamily="34" charset="0"/>
              </a:rPr>
              <a:t>Customer Service Application Availability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1"/>
          <c:order val="0"/>
          <c:tx>
            <c:strRef>
              <c:f>'Summary 2'!$I$2</c:f>
              <c:strCache>
                <c:ptCount val="1"/>
                <c:pt idx="0">
                  <c:v>August</c:v>
                </c:pt>
              </c:strCache>
            </c:strRef>
          </c:tx>
          <c:spPr>
            <a:solidFill>
              <a:srgbClr val="B7CDC2"/>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2'!$I$3:$I$9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6916-4EA6-A769-F4A6B6519B66}"/>
            </c:ext>
          </c:extLst>
        </c:ser>
        <c:ser>
          <c:idx val="2"/>
          <c:order val="1"/>
          <c:tx>
            <c:strRef>
              <c:f>'Summary 2'!$J$2</c:f>
              <c:strCache>
                <c:ptCount val="1"/>
                <c:pt idx="0">
                  <c:v>September</c:v>
                </c:pt>
              </c:strCache>
            </c:strRef>
          </c:tx>
          <c:spPr>
            <a:solidFill>
              <a:srgbClr val="004445"/>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2'!$J$3:$J$9</c:f>
              <c:numCache>
                <c:formatCode>0.00%</c:formatCode>
                <c:ptCount val="7"/>
                <c:pt idx="0">
                  <c:v>0.99170000000000003</c:v>
                </c:pt>
                <c:pt idx="1">
                  <c:v>0.9778</c:v>
                </c:pt>
                <c:pt idx="2">
                  <c:v>0.99170000000000003</c:v>
                </c:pt>
                <c:pt idx="3">
                  <c:v>0.9778</c:v>
                </c:pt>
                <c:pt idx="4">
                  <c:v>0.97640000000000005</c:v>
                </c:pt>
                <c:pt idx="5">
                  <c:v>0.9778</c:v>
                </c:pt>
                <c:pt idx="6">
                  <c:v>0.9778</c:v>
                </c:pt>
              </c:numCache>
            </c:numRef>
          </c:val>
          <c:extLst>
            <c:ext xmlns:c16="http://schemas.microsoft.com/office/drawing/2014/chart" uri="{C3380CC4-5D6E-409C-BE32-E72D297353CC}">
              <c16:uniqueId val="{00000001-6916-4EA6-A769-F4A6B6519B66}"/>
            </c:ext>
          </c:extLst>
        </c:ser>
        <c:ser>
          <c:idx val="0"/>
          <c:order val="2"/>
          <c:tx>
            <c:strRef>
              <c:f>'Summary 2'!$K$2</c:f>
              <c:strCache>
                <c:ptCount val="1"/>
                <c:pt idx="0">
                  <c:v>October</c:v>
                </c:pt>
              </c:strCache>
            </c:strRef>
          </c:tx>
          <c:spPr>
            <a:solidFill>
              <a:schemeClr val="accent1"/>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2'!$K$3:$K$9</c:f>
              <c:numCache>
                <c:formatCode>0.00%</c:formatCode>
                <c:ptCount val="7"/>
                <c:pt idx="0">
                  <c:v>1</c:v>
                </c:pt>
                <c:pt idx="1">
                  <c:v>0.99580000000000002</c:v>
                </c:pt>
                <c:pt idx="2">
                  <c:v>1</c:v>
                </c:pt>
                <c:pt idx="3">
                  <c:v>0.99580000000000002</c:v>
                </c:pt>
                <c:pt idx="4">
                  <c:v>0.99580000000000002</c:v>
                </c:pt>
                <c:pt idx="5">
                  <c:v>0.99580000000000002</c:v>
                </c:pt>
                <c:pt idx="6">
                  <c:v>0.99580000000000002</c:v>
                </c:pt>
              </c:numCache>
            </c:numRef>
          </c:val>
          <c:extLst>
            <c:ext xmlns:c16="http://schemas.microsoft.com/office/drawing/2014/chart" uri="{C3380CC4-5D6E-409C-BE32-E72D297353CC}">
              <c16:uniqueId val="{00000002-6916-4EA6-A769-F4A6B6519B66}"/>
            </c:ext>
          </c:extLst>
        </c:ser>
        <c:dLbls>
          <c:showLegendKey val="0"/>
          <c:showVal val="0"/>
          <c:showCatName val="0"/>
          <c:showSerName val="0"/>
          <c:showPercent val="0"/>
          <c:showBubbleSize val="0"/>
        </c:dLbls>
        <c:gapWidth val="219"/>
        <c:overlap val="-27"/>
        <c:axId val="626640632"/>
        <c:axId val="626640960"/>
      </c:barChart>
      <c:catAx>
        <c:axId val="62664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595959"/>
                </a:solidFill>
                <a:latin typeface="Franklin Gothic Book" panose="020B0503020102020204" pitchFamily="34" charset="0"/>
                <a:ea typeface="+mn-ea"/>
                <a:cs typeface="+mn-cs"/>
              </a:defRPr>
            </a:pPr>
            <a:endParaRPr lang="en-US"/>
          </a:p>
        </c:txPr>
        <c:crossAx val="626640960"/>
        <c:crosses val="autoZero"/>
        <c:auto val="1"/>
        <c:lblAlgn val="ctr"/>
        <c:lblOffset val="100"/>
        <c:noMultiLvlLbl val="0"/>
      </c:catAx>
      <c:valAx>
        <c:axId val="626640960"/>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crossAx val="626640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Residential Active Accounts</c:v>
                </c:pt>
              </c:strCache>
            </c:strRef>
          </c:tx>
          <c:spPr>
            <a:solidFill>
              <a:srgbClr val="003B49"/>
            </a:solidFill>
          </c:spPr>
          <c:explosion val="25"/>
          <c:dPt>
            <c:idx val="0"/>
            <c:bubble3D val="0"/>
            <c:spPr>
              <a:solidFill>
                <a:srgbClr val="279989"/>
              </a:solidFill>
              <a:ln>
                <a:noFill/>
              </a:ln>
              <a:effectLst/>
            </c:spPr>
            <c:extLst>
              <c:ext xmlns:c16="http://schemas.microsoft.com/office/drawing/2014/chart" uri="{C3380CC4-5D6E-409C-BE32-E72D297353CC}">
                <c16:uniqueId val="{00000001-F783-44BB-9BCB-4467D94A959D}"/>
              </c:ext>
            </c:extLst>
          </c:dPt>
          <c:dPt>
            <c:idx val="1"/>
            <c:bubble3D val="0"/>
            <c:spPr>
              <a:solidFill>
                <a:srgbClr val="003B49"/>
              </a:solidFill>
              <a:ln>
                <a:noFill/>
              </a:ln>
              <a:effectLst/>
            </c:spPr>
            <c:extLst>
              <c:ext xmlns:c16="http://schemas.microsoft.com/office/drawing/2014/chart" uri="{C3380CC4-5D6E-409C-BE32-E72D297353CC}">
                <c16:uniqueId val="{00000003-F783-44BB-9BCB-4467D94A959D}"/>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83-44BB-9BCB-4467D94A959D}"/>
                </c:ext>
              </c:extLst>
            </c:dLbl>
            <c:dLbl>
              <c:idx val="1"/>
              <c:layout>
                <c:manualLayout>
                  <c:x val="0.23507386019048399"/>
                  <c:y val="7.9441552006665431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83-44BB-9BCB-4467D94A95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209791</c:v>
                </c:pt>
                <c:pt idx="1">
                  <c:v>25344</c:v>
                </c:pt>
              </c:numCache>
            </c:numRef>
          </c:val>
          <c:extLst>
            <c:ext xmlns:c16="http://schemas.microsoft.com/office/drawing/2014/chart" uri="{C3380CC4-5D6E-409C-BE32-E72D297353CC}">
              <c16:uniqueId val="{00000004-F783-44BB-9BCB-4467D94A959D}"/>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rgbClr val="595959"/>
                </a:solidFill>
                <a:latin typeface="Franklin Gothic Book" panose="020B0503020102020204" pitchFamily="34" charset="0"/>
              </a:rPr>
              <a:t>Payment Transactions by Platform Type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tx>
                <c:rich>
                  <a:bodyPr/>
                  <a:lstStyle/>
                  <a:p>
                    <a:fld id="{E7C79720-7F11-4EE3-A269-41C0361B7D1D}" type="VALUE">
                      <a:rPr lang="en-US" baseline="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22-4875-9C79-C19C2AF69A59}"/>
                </c:ext>
              </c:extLst>
            </c:dLbl>
            <c:dLbl>
              <c:idx val="1"/>
              <c:tx>
                <c:rich>
                  <a:bodyPr/>
                  <a:lstStyle/>
                  <a:p>
                    <a:fld id="{D012C0D5-62DF-44EC-A149-0306F3AB1FD3}" type="VALUE">
                      <a:rPr lang="en-US" baseline="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22-4875-9C79-C19C2AF69A5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Sheet1!$B$2:$B$4</c:f>
              <c:numCache>
                <c:formatCode>#,##0</c:formatCode>
                <c:ptCount val="3"/>
                <c:pt idx="0">
                  <c:v>42624</c:v>
                </c:pt>
                <c:pt idx="1">
                  <c:v>37360</c:v>
                </c:pt>
                <c:pt idx="2">
                  <c:v>40974</c:v>
                </c:pt>
              </c:numCache>
            </c:numRef>
          </c:val>
          <c:extLst>
            <c:ext xmlns:c16="http://schemas.microsoft.com/office/drawing/2014/chart" uri="{C3380CC4-5D6E-409C-BE32-E72D297353CC}">
              <c16:uniqueId val="{00000003-D922-4875-9C79-C19C2AF69A59}"/>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5.5513539107074725E-2"/>
                  <c:y val="4.379274754294208E-2"/>
                </c:manualLayout>
              </c:layout>
              <c:tx>
                <c:rich>
                  <a:bodyPr/>
                  <a:lstStyle/>
                  <a:p>
                    <a:fld id="{2518CEEB-25FE-4B72-B7AF-02D5ED48D9DA}" type="VALUE">
                      <a:rPr lang="en-US" baseline="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922-4875-9C79-C19C2AF69A59}"/>
                </c:ext>
              </c:extLst>
            </c:dLbl>
            <c:dLbl>
              <c:idx val="2"/>
              <c:layout>
                <c:manualLayout>
                  <c:x val="-1.91503414055177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CD-4706-B7DC-6609063805BE}"/>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Sheet1!$C$2:$C$4</c:f>
              <c:numCache>
                <c:formatCode>#,##0</c:formatCode>
                <c:ptCount val="3"/>
                <c:pt idx="0">
                  <c:v>15855</c:v>
                </c:pt>
                <c:pt idx="1">
                  <c:v>15267</c:v>
                </c:pt>
                <c:pt idx="2">
                  <c:v>16590</c:v>
                </c:pt>
              </c:numCache>
            </c:numRef>
          </c:val>
          <c:extLst>
            <c:ext xmlns:c16="http://schemas.microsoft.com/office/drawing/2014/chart" uri="{C3380CC4-5D6E-409C-BE32-E72D297353CC}">
              <c16:uniqueId val="{00000007-D922-4875-9C79-C19C2AF69A59}"/>
            </c:ext>
          </c:extLst>
        </c:ser>
        <c:ser>
          <c:idx val="2"/>
          <c:order val="2"/>
          <c:tx>
            <c:strRef>
              <c:f>Sheet1!$D$1</c:f>
              <c:strCache>
                <c:ptCount val="1"/>
                <c:pt idx="0">
                  <c:v>Phone</c:v>
                </c:pt>
              </c:strCache>
            </c:strRef>
          </c:tx>
          <c:spPr>
            <a:solidFill>
              <a:srgbClr val="0070C0"/>
            </a:solidFill>
            <a:ln>
              <a:noFill/>
            </a:ln>
            <a:effectLst/>
          </c:spPr>
          <c:invertIfNegative val="0"/>
          <c:dLbls>
            <c:dLbl>
              <c:idx val="0"/>
              <c:tx>
                <c:rich>
                  <a:bodyPr/>
                  <a:lstStyle/>
                  <a:p>
                    <a:fld id="{DA35892A-123A-4DB4-9375-CBBF685FCA24}" type="VALUE">
                      <a:rPr lang="en-US" baseline="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922-4875-9C79-C19C2AF69A59}"/>
                </c:ext>
              </c:extLst>
            </c:dLbl>
            <c:dLbl>
              <c:idx val="1"/>
              <c:layout>
                <c:manualLayout>
                  <c:x val="2.5533788540690369E-2"/>
                  <c:y val="-3.5201056586044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CD-4706-B7DC-6609063805BE}"/>
                </c:ext>
              </c:extLst>
            </c:dLbl>
            <c:dLbl>
              <c:idx val="2"/>
              <c:layout>
                <c:manualLayout>
                  <c:x val="1.2766894270345185E-2"/>
                  <c:y val="-2.2000660366278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CD-4706-B7DC-6609063805BE}"/>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Sheet1!$D$2:$D$4</c:f>
              <c:numCache>
                <c:formatCode>#,##0</c:formatCode>
                <c:ptCount val="3"/>
                <c:pt idx="0">
                  <c:v>22257</c:v>
                </c:pt>
                <c:pt idx="1">
                  <c:v>21561</c:v>
                </c:pt>
                <c:pt idx="2">
                  <c:v>23484</c:v>
                </c:pt>
              </c:numCache>
            </c:numRef>
          </c:val>
          <c:extLst>
            <c:ext xmlns:c16="http://schemas.microsoft.com/office/drawing/2014/chart" uri="{C3380CC4-5D6E-409C-BE32-E72D297353CC}">
              <c16:uniqueId val="{0000000B-D922-4875-9C79-C19C2AF69A59}"/>
            </c:ext>
          </c:extLst>
        </c:ser>
        <c:ser>
          <c:idx val="3"/>
          <c:order val="3"/>
          <c:tx>
            <c:strRef>
              <c:f>Sheet1!$E$1</c:f>
              <c:strCache>
                <c:ptCount val="1"/>
                <c:pt idx="0">
                  <c:v>Web</c:v>
                </c:pt>
              </c:strCache>
            </c:strRef>
          </c:tx>
          <c:spPr>
            <a:solidFill>
              <a:srgbClr val="279989"/>
            </a:solidFill>
            <a:ln>
              <a:noFill/>
            </a:ln>
            <a:effectLst/>
          </c:spPr>
          <c:invertIfNegative val="0"/>
          <c:dLbls>
            <c:dLbl>
              <c:idx val="0"/>
              <c:layout>
                <c:manualLayout>
                  <c:x val="1.8383204409652871E-2"/>
                  <c:y val="0"/>
                </c:manualLayout>
              </c:layout>
              <c:tx>
                <c:rich>
                  <a:bodyPr/>
                  <a:lstStyle/>
                  <a:p>
                    <a:fld id="{71697C9E-B0E7-4D2C-B5F0-ED80398387C1}" type="VALUE">
                      <a:rPr lang="en-US" baseline="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922-4875-9C79-C19C2AF69A5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Sheet1!$E$2:$E$4</c:f>
              <c:numCache>
                <c:formatCode>#,##0</c:formatCode>
                <c:ptCount val="3"/>
                <c:pt idx="0">
                  <c:v>53313</c:v>
                </c:pt>
                <c:pt idx="1">
                  <c:v>49277</c:v>
                </c:pt>
                <c:pt idx="2">
                  <c:v>51833</c:v>
                </c:pt>
              </c:numCache>
            </c:numRef>
          </c:val>
          <c:extLst>
            <c:ext xmlns:c16="http://schemas.microsoft.com/office/drawing/2014/chart" uri="{C3380CC4-5D6E-409C-BE32-E72D297353CC}">
              <c16:uniqueId val="{0000000F-D922-4875-9C79-C19C2AF69A59}"/>
            </c:ext>
          </c:extLst>
        </c:ser>
        <c:dLbls>
          <c:showLegendKey val="0"/>
          <c:showVal val="0"/>
          <c:showCatName val="0"/>
          <c:showSerName val="0"/>
          <c:showPercent val="0"/>
          <c:showBubbleSize val="0"/>
        </c:dLbls>
        <c:gapWidth val="219"/>
        <c:overlap val="-27"/>
        <c:axId val="241036920"/>
        <c:axId val="519730216"/>
      </c:barChart>
      <c:catAx>
        <c:axId val="24103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30216"/>
        <c:crosses val="autoZero"/>
        <c:auto val="1"/>
        <c:lblAlgn val="ctr"/>
        <c:lblOffset val="100"/>
        <c:noMultiLvlLbl val="1"/>
      </c:catAx>
      <c:valAx>
        <c:axId val="519730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241036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r>
              <a:rPr lang="en-US" sz="1600" b="1" dirty="0">
                <a:solidFill>
                  <a:srgbClr val="595959"/>
                </a:solidFill>
                <a:latin typeface="Franklin Gothic Book" panose="020B0503020102020204" pitchFamily="34" charset="0"/>
              </a:rPr>
              <a:t>Revenue</a:t>
            </a:r>
            <a:r>
              <a:rPr lang="en-US" sz="1600" b="1" baseline="0" dirty="0">
                <a:solidFill>
                  <a:srgbClr val="595959"/>
                </a:solidFill>
                <a:latin typeface="Franklin Gothic Book" panose="020B0503020102020204" pitchFamily="34" charset="0"/>
              </a:rPr>
              <a:t> Collected by Platform Type</a:t>
            </a:r>
            <a:endParaRPr lang="en-US" sz="1600" b="1" dirty="0">
              <a:solidFill>
                <a:srgbClr val="595959"/>
              </a:solidFill>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0"/>
                  <c:y val="0"/>
                </c:manualLayout>
              </c:layout>
              <c:tx>
                <c:rich>
                  <a:bodyPr/>
                  <a:lstStyle/>
                  <a:p>
                    <a:fld id="{85A45954-71CC-4B09-B9DF-D0C11802779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31-45DE-A865-01ACFA1DB325}"/>
                </c:ext>
              </c:extLst>
            </c:dLbl>
            <c:dLbl>
              <c:idx val="1"/>
              <c:layout>
                <c:manualLayout>
                  <c:x val="-1.7261747672665667E-2"/>
                  <c:y val="-2.1577187034794998E-2"/>
                </c:manualLayout>
              </c:layout>
              <c:tx>
                <c:rich>
                  <a:bodyPr/>
                  <a:lstStyle/>
                  <a:p>
                    <a:fld id="{AC57CCA1-60D6-47FC-85AD-817760F7E83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31-45DE-A865-01ACFA1DB325}"/>
                </c:ext>
              </c:extLst>
            </c:dLbl>
            <c:dLbl>
              <c:idx val="2"/>
              <c:layout>
                <c:manualLayout>
                  <c:x val="-2.5892621508998528E-2"/>
                  <c:y val="-2.1577187034794998E-2"/>
                </c:manualLayout>
              </c:layout>
              <c:tx>
                <c:rich>
                  <a:bodyPr/>
                  <a:lstStyle/>
                  <a:p>
                    <a:fld id="{B142D4D5-D33E-4601-A58D-09B1AB094E0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Sheet1!$B$2:$B$4</c:f>
              <c:numCache>
                <c:formatCode>"$"#,##0.00_);[Red]\("$"#,##0.00\)</c:formatCode>
                <c:ptCount val="3"/>
                <c:pt idx="0">
                  <c:v>18.626000000000001</c:v>
                </c:pt>
                <c:pt idx="1">
                  <c:v>15.501393999999999</c:v>
                </c:pt>
                <c:pt idx="2">
                  <c:v>16.643000000000001</c:v>
                </c:pt>
              </c:numCache>
            </c:numRef>
          </c:val>
          <c:extLst>
            <c:ext xmlns:c16="http://schemas.microsoft.com/office/drawing/2014/chart" uri="{C3380CC4-5D6E-409C-BE32-E72D297353CC}">
              <c16:uniqueId val="{00000003-2831-45DE-A865-01ACFA1DB325}"/>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2.0138705618109883E-2"/>
                  <c:y val="-4.3154374069589996E-3"/>
                </c:manualLayout>
              </c:layout>
              <c:tx>
                <c:rich>
                  <a:bodyPr/>
                  <a:lstStyle/>
                  <a:p>
                    <a:fld id="{143C7B78-EBA3-47CA-AA84-5669D2EF7AE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831-45DE-A865-01ACFA1DB325}"/>
                </c:ext>
              </c:extLst>
            </c:dLbl>
            <c:dLbl>
              <c:idx val="1"/>
              <c:layout>
                <c:manualLayout>
                  <c:x val="-3.7400453290775501E-2"/>
                  <c:y val="0"/>
                </c:manualLayout>
              </c:layout>
              <c:tx>
                <c:rich>
                  <a:bodyPr/>
                  <a:lstStyle/>
                  <a:p>
                    <a:fld id="{F4862511-93BC-4A40-9F2E-59CE98C4BDA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831-45DE-A865-01ACFA1DB325}"/>
                </c:ext>
              </c:extLst>
            </c:dLbl>
            <c:dLbl>
              <c:idx val="2"/>
              <c:layout>
                <c:manualLayout>
                  <c:x val="-2.5892621508998528E-2"/>
                  <c:y val="4.3154374069590785E-3"/>
                </c:manualLayout>
              </c:layout>
              <c:tx>
                <c:rich>
                  <a:bodyPr/>
                  <a:lstStyle/>
                  <a:p>
                    <a:fld id="{18764823-2CAA-4C5A-A845-260788BAA40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Sheet1!$C$2:$C$4</c:f>
              <c:numCache>
                <c:formatCode>"$"#,##0.00_);[Red]\("$"#,##0.00\)</c:formatCode>
                <c:ptCount val="3"/>
                <c:pt idx="0">
                  <c:v>1.831</c:v>
                </c:pt>
                <c:pt idx="1">
                  <c:v>1.7466950000000001</c:v>
                </c:pt>
                <c:pt idx="2">
                  <c:v>1.9419999999999999</c:v>
                </c:pt>
              </c:numCache>
            </c:numRef>
          </c:val>
          <c:extLst>
            <c:ext xmlns:c16="http://schemas.microsoft.com/office/drawing/2014/chart" uri="{C3380CC4-5D6E-409C-BE32-E72D297353CC}">
              <c16:uniqueId val="{00000007-2831-45DE-A865-01ACFA1DB325}"/>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5.7539158908885384E-3"/>
                  <c:y val="-6.4731561104384994E-2"/>
                </c:manualLayout>
              </c:layout>
              <c:tx>
                <c:rich>
                  <a:bodyPr/>
                  <a:lstStyle/>
                  <a:p>
                    <a:fld id="{89FD6AF0-40AE-45E7-854C-BD81F05FBF8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831-45DE-A865-01ACFA1DB325}"/>
                </c:ext>
              </c:extLst>
            </c:dLbl>
            <c:dLbl>
              <c:idx val="1"/>
              <c:layout>
                <c:manualLayout>
                  <c:x val="2.8769579454442692E-3"/>
                  <c:y val="0"/>
                </c:manualLayout>
              </c:layout>
              <c:tx>
                <c:rich>
                  <a:bodyPr/>
                  <a:lstStyle/>
                  <a:p>
                    <a:fld id="{24BF4A64-B3EC-48CA-9266-7BCBD50BD1F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831-45DE-A865-01ACFA1DB325}"/>
                </c:ext>
              </c:extLst>
            </c:dLbl>
            <c:dLbl>
              <c:idx val="2"/>
              <c:layout>
                <c:manualLayout>
                  <c:x val="0"/>
                  <c:y val="-5.6100686290466995E-2"/>
                </c:manualLayout>
              </c:layout>
              <c:tx>
                <c:rich>
                  <a:bodyPr/>
                  <a:lstStyle/>
                  <a:p>
                    <a:fld id="{8ADACE22-AA8E-478B-8E85-9235D9A389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Sheet1!$D$2:$D$4</c:f>
              <c:numCache>
                <c:formatCode>"$"#,##0.00_);[Red]\("$"#,##0.00\)</c:formatCode>
                <c:ptCount val="3"/>
                <c:pt idx="0">
                  <c:v>2.8650000000000002</c:v>
                </c:pt>
                <c:pt idx="1">
                  <c:v>2.9401860000000002</c:v>
                </c:pt>
                <c:pt idx="2">
                  <c:v>3.16</c:v>
                </c:pt>
              </c:numCache>
            </c:numRef>
          </c:val>
          <c:extLst>
            <c:ext xmlns:c16="http://schemas.microsoft.com/office/drawing/2014/chart" uri="{C3380CC4-5D6E-409C-BE32-E72D297353CC}">
              <c16:uniqueId val="{0000000B-2831-45DE-A865-01ACFA1DB325}"/>
            </c:ext>
          </c:extLst>
        </c:ser>
        <c:ser>
          <c:idx val="3"/>
          <c:order val="3"/>
          <c:tx>
            <c:strRef>
              <c:f>Sheet1!$E$1</c:f>
              <c:strCache>
                <c:ptCount val="1"/>
                <c:pt idx="0">
                  <c:v>Web</c:v>
                </c:pt>
              </c:strCache>
            </c:strRef>
          </c:tx>
          <c:spPr>
            <a:solidFill>
              <a:srgbClr val="279989"/>
            </a:solidFill>
            <a:ln>
              <a:noFill/>
            </a:ln>
            <a:effectLst/>
          </c:spPr>
          <c:invertIfNegative val="0"/>
          <c:dLbls>
            <c:dLbl>
              <c:idx val="0"/>
              <c:tx>
                <c:rich>
                  <a:bodyPr/>
                  <a:lstStyle/>
                  <a:p>
                    <a:fld id="{6E7096AB-F9A9-4086-BD51-0ADF285C0CD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831-45DE-A865-01ACFA1DB325}"/>
                </c:ext>
              </c:extLst>
            </c:dLbl>
            <c:dLbl>
              <c:idx val="1"/>
              <c:tx>
                <c:rich>
                  <a:bodyPr/>
                  <a:lstStyle/>
                  <a:p>
                    <a:fld id="{BEE850F7-EC2A-4324-A57F-152772D8EA7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831-45DE-A865-01ACFA1DB325}"/>
                </c:ext>
              </c:extLst>
            </c:dLbl>
            <c:dLbl>
              <c:idx val="2"/>
              <c:tx>
                <c:rich>
                  <a:bodyPr/>
                  <a:lstStyle/>
                  <a:p>
                    <a:fld id="{5C18EA57-B335-4123-BF4F-E3B0468F0EA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Sheet1!$E$2:$E$4</c:f>
              <c:numCache>
                <c:formatCode>"$"#,##0.00_);[Red]\("$"#,##0.00\)</c:formatCode>
                <c:ptCount val="3"/>
                <c:pt idx="0">
                  <c:v>10.728999999999999</c:v>
                </c:pt>
                <c:pt idx="1">
                  <c:v>10.3398</c:v>
                </c:pt>
                <c:pt idx="2">
                  <c:v>11.602</c:v>
                </c:pt>
              </c:numCache>
            </c:numRef>
          </c:val>
          <c:extLst>
            <c:ext xmlns:c16="http://schemas.microsoft.com/office/drawing/2014/chart" uri="{C3380CC4-5D6E-409C-BE32-E72D297353CC}">
              <c16:uniqueId val="{0000000F-2831-45DE-A865-01ACFA1DB325}"/>
            </c:ext>
          </c:extLst>
        </c:ser>
        <c:dLbls>
          <c:showLegendKey val="0"/>
          <c:showVal val="0"/>
          <c:showCatName val="0"/>
          <c:showSerName val="0"/>
          <c:showPercent val="0"/>
          <c:showBubbleSize val="0"/>
        </c:dLbls>
        <c:gapWidth val="219"/>
        <c:overlap val="-27"/>
        <c:axId val="519731000"/>
        <c:axId val="519731392"/>
      </c:barChart>
      <c:catAx>
        <c:axId val="51973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392"/>
        <c:crosses val="autoZero"/>
        <c:auto val="1"/>
        <c:lblAlgn val="ctr"/>
        <c:lblOffset val="100"/>
        <c:noMultiLvlLbl val="1"/>
      </c:catAx>
      <c:valAx>
        <c:axId val="519731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000"/>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2500008202099733"/>
                  <c:y val="2.6562746062992068E-2"/>
                </c:manualLayout>
              </c:layout>
              <c:tx>
                <c:rich>
                  <a:bodyPr/>
                  <a:lstStyle/>
                  <a:p>
                    <a:r>
                      <a:rPr lang="en-US" dirty="0"/>
                      <a:t>Operating</a:t>
                    </a:r>
                    <a:br>
                      <a:rPr lang="en-US" baseline="0" dirty="0"/>
                    </a:br>
                    <a:fld id="{D2875B14-D50D-410A-9DFE-ABD93C30D72D}"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1222814960629921"/>
                      <c:h val="0.11802239173228346"/>
                    </c:manualLayout>
                  </c15:layout>
                  <c15:dlblFieldTable/>
                  <c15:showDataLabelsRange val="0"/>
                </c:ext>
                <c:ext xmlns:c16="http://schemas.microsoft.com/office/drawing/2014/chart" uri="{C3380CC4-5D6E-409C-BE32-E72D297353CC}">
                  <c16:uniqueId val="{00000000-FC72-4471-87D7-68928E99C773}"/>
                </c:ext>
              </c:extLst>
            </c:dLbl>
            <c:dLbl>
              <c:idx val="1"/>
              <c:layout>
                <c:manualLayout>
                  <c:x val="0.13749999999999993"/>
                  <c:y val="3.1250000000000002E-3"/>
                </c:manualLayout>
              </c:layout>
              <c:tx>
                <c:rich>
                  <a:bodyPr/>
                  <a:lstStyle/>
                  <a:p>
                    <a:r>
                      <a:rPr lang="en-US" dirty="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72-4471-87D7-68928E99C773}"/>
                </c:ext>
              </c:extLst>
            </c:dLbl>
            <c:dLbl>
              <c:idx val="2"/>
              <c:layout>
                <c:manualLayout>
                  <c:x val="9.375E-2"/>
                  <c:y val="3.1249999999999425E-3"/>
                </c:manualLayout>
              </c:layout>
              <c:tx>
                <c:rich>
                  <a:bodyPr/>
                  <a:lstStyle/>
                  <a:p>
                    <a:r>
                      <a:rPr lang="en-US" dirty="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88-46E0-A07B-59E436F9BC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Sheet1!$B$2:$B$4</c:f>
              <c:numCache>
                <c:formatCode>#,##0</c:formatCode>
                <c:ptCount val="3"/>
                <c:pt idx="0">
                  <c:v>29474</c:v>
                </c:pt>
                <c:pt idx="1">
                  <c:v>29549</c:v>
                </c:pt>
                <c:pt idx="2">
                  <c:v>28521</c:v>
                </c:pt>
              </c:numCache>
            </c:numRef>
          </c:val>
          <c:extLs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B7CF17A4-F5AE-41E0-BAD0-CF450AA118F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4-FC72-4471-87D7-68928E99C773}"/>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E9CBA189-AF42-49A2-AAAF-3A5673E5E5AE}"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FC72-4471-87D7-68928E99C773}"/>
                </c:ext>
              </c:extLst>
            </c:dLbl>
            <c:dLbl>
              <c:idx val="2"/>
              <c:layout>
                <c:manualLayout>
                  <c:x val="5.8333333333333334E-2"/>
                  <c:y val="0.137500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a:solidFill>
                          <a:schemeClr val="tx1">
                            <a:lumMod val="75000"/>
                            <a:lumOff val="25000"/>
                          </a:schemeClr>
                        </a:solidFill>
                        <a:latin typeface="Franklin Gothic Book" panose="020B0503020102020204" pitchFamily="34" charset="0"/>
                      </a:rPr>
                      <a:t>Operating</a:t>
                    </a:r>
                    <a:br>
                      <a:rPr lang="en-US" sz="1197" b="1" i="0" u="none" strike="noStrike" kern="1200" baseline="0" dirty="0">
                        <a:solidFill>
                          <a:schemeClr val="tx1">
                            <a:lumMod val="75000"/>
                            <a:lumOff val="25000"/>
                          </a:schemeClr>
                        </a:solidFill>
                        <a:latin typeface="Franklin Gothic Book" panose="020B0503020102020204" pitchFamily="34" charset="0"/>
                      </a:rPr>
                    </a:br>
                    <a:r>
                      <a:rPr lang="en-US" sz="1197" b="1" i="0" u="none" strike="noStrike" kern="1200" baseline="0" dirty="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A06C283C-652D-4CBF-A277-4159FA93E07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Sheet1!$C$2:$C$4</c:f>
              <c:numCache>
                <c:formatCode>#,##0</c:formatCode>
                <c:ptCount val="3"/>
                <c:pt idx="0">
                  <c:v>90</c:v>
                </c:pt>
                <c:pt idx="1">
                  <c:v>61</c:v>
                </c:pt>
                <c:pt idx="2">
                  <c:v>232</c:v>
                </c:pt>
              </c:numCache>
            </c:numRef>
          </c:val>
          <c:extLs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FC72-4471-87D7-68928E99C773}"/>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FC72-4471-87D7-68928E99C773}"/>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A-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Sheet1!$D$2:$D$4</c:f>
              <c:numCache>
                <c:formatCode>#,##0</c:formatCode>
                <c:ptCount val="3"/>
                <c:pt idx="0">
                  <c:v>346</c:v>
                </c:pt>
                <c:pt idx="1">
                  <c:v>300</c:v>
                </c:pt>
                <c:pt idx="2">
                  <c:v>1157</c:v>
                </c:pt>
              </c:numCache>
            </c:numRef>
          </c:val>
          <c:extLs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240702328"/>
        <c:axId val="240702720"/>
      </c:barChart>
      <c:catAx>
        <c:axId val="24070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720"/>
        <c:crosses val="autoZero"/>
        <c:auto val="1"/>
        <c:lblAlgn val="ctr"/>
        <c:lblOffset val="100"/>
        <c:noMultiLvlLbl val="0"/>
      </c:catAx>
      <c:valAx>
        <c:axId val="2407027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1235531190307987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5.1971326164874619E-2"/>
                  <c:y val="-7.4844068718052284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3.2258064516129031E-2"/>
                  <c:y val="-7.484406871805222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2.1505376344086152E-2"/>
                  <c:y val="-6.5807776956817582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Sheet1!$B$2:$B$4</c:f>
              <c:numCache>
                <c:formatCode>#,##0</c:formatCode>
                <c:ptCount val="3"/>
                <c:pt idx="0">
                  <c:v>211</c:v>
                </c:pt>
                <c:pt idx="1">
                  <c:v>141</c:v>
                </c:pt>
                <c:pt idx="2">
                  <c:v>130</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1.0752688172042979E-2"/>
                  <c:y val="3.1185028632521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0"/>
                  <c:y val="7.4844068718052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3.5842293906810036E-3"/>
                  <c:y val="4.9896045812034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Sheet1!$C$2:$C$4</c:f>
              <c:numCache>
                <c:formatCode>General</c:formatCode>
                <c:ptCount val="3"/>
                <c:pt idx="0">
                  <c:v>44</c:v>
                </c:pt>
                <c:pt idx="1">
                  <c:v>86</c:v>
                </c:pt>
                <c:pt idx="2">
                  <c:v>70</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25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1235531190307987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1.2544802867383579E-2"/>
                  <c:y val="-9.3555085897565282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5.3763440860215058E-3"/>
                  <c:y val="-6.76616900763100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Sheet1!$B$2:$B$4</c:f>
              <c:numCache>
                <c:formatCode>#,##0</c:formatCode>
                <c:ptCount val="3"/>
                <c:pt idx="0">
                  <c:v>105</c:v>
                </c:pt>
                <c:pt idx="1">
                  <c:v>92</c:v>
                </c:pt>
                <c:pt idx="2">
                  <c:v>53</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8.7813620071684584E-2"/>
                  <c:y val="2.4948022906017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5.5555555555555552E-2"/>
                  <c:y val="5.3014548675286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2.3297491039426525E-2"/>
                  <c:y val="6.8607062991547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Sheet1!$C$2:$C$4</c:f>
              <c:numCache>
                <c:formatCode>General</c:formatCode>
                <c:ptCount val="3"/>
                <c:pt idx="0">
                  <c:v>62</c:v>
                </c:pt>
                <c:pt idx="1">
                  <c:v>66</c:v>
                </c:pt>
                <c:pt idx="2">
                  <c:v>44</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12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279989"/>
            </a:solidFill>
            <a:ln>
              <a:noFill/>
            </a:ln>
            <a:effectLst/>
          </c:spPr>
          <c:invertIfNegative val="0"/>
          <c:dPt>
            <c:idx val="0"/>
            <c:invertIfNegative val="0"/>
            <c:bubble3D val="0"/>
            <c:spPr>
              <a:solidFill>
                <a:srgbClr val="003B49"/>
              </a:solidFill>
              <a:ln>
                <a:noFill/>
              </a:ln>
              <a:effectLst/>
            </c:spPr>
            <c:extLst>
              <c:ext xmlns:c16="http://schemas.microsoft.com/office/drawing/2014/chart" uri="{C3380CC4-5D6E-409C-BE32-E72D297353CC}">
                <c16:uniqueId val="{00000001-5712-468E-8DF5-E89468199E87}"/>
              </c:ext>
            </c:extLst>
          </c:dPt>
          <c:dPt>
            <c:idx val="1"/>
            <c:invertIfNegative val="0"/>
            <c:bubble3D val="0"/>
            <c:spPr>
              <a:solidFill>
                <a:srgbClr val="004445"/>
              </a:solidFill>
              <a:ln>
                <a:noFill/>
              </a:ln>
              <a:effectLst/>
            </c:spPr>
            <c:extLst>
              <c:ext xmlns:c16="http://schemas.microsoft.com/office/drawing/2014/chart" uri="{C3380CC4-5D6E-409C-BE32-E72D297353CC}">
                <c16:uniqueId val="{00000003-5712-468E-8DF5-E89468199E87}"/>
              </c:ext>
            </c:extLst>
          </c:dPt>
          <c:dPt>
            <c:idx val="2"/>
            <c:invertIfNegative val="0"/>
            <c:bubble3D val="0"/>
            <c:spPr>
              <a:solidFill>
                <a:srgbClr val="27999D"/>
              </a:solidFill>
              <a:ln>
                <a:noFill/>
              </a:ln>
              <a:effectLst/>
            </c:spPr>
            <c:extLst>
              <c:ext xmlns:c16="http://schemas.microsoft.com/office/drawing/2014/chart" uri="{C3380CC4-5D6E-409C-BE32-E72D297353CC}">
                <c16:uniqueId val="{00000005-5712-468E-8DF5-E89468199E87}"/>
              </c:ext>
            </c:extLst>
          </c:dPt>
          <c:dPt>
            <c:idx val="3"/>
            <c:invertIfNegative val="0"/>
            <c:bubble3D val="0"/>
            <c:spPr>
              <a:solidFill>
                <a:srgbClr val="B7CDC2"/>
              </a:solidFill>
              <a:ln>
                <a:noFill/>
              </a:ln>
              <a:effectLst/>
            </c:spPr>
            <c:extLst>
              <c:ext xmlns:c16="http://schemas.microsoft.com/office/drawing/2014/chart" uri="{C3380CC4-5D6E-409C-BE32-E72D297353CC}">
                <c16:uniqueId val="{00000007-5712-468E-8DF5-E89468199E87}"/>
              </c:ext>
            </c:extLst>
          </c:dPt>
          <c:dPt>
            <c:idx val="5"/>
            <c:invertIfNegative val="0"/>
            <c:bubble3D val="0"/>
            <c:spPr>
              <a:solidFill>
                <a:srgbClr val="FEB70D"/>
              </a:solidFill>
              <a:ln>
                <a:noFill/>
              </a:ln>
              <a:effectLst/>
            </c:spPr>
            <c:extLst>
              <c:ext xmlns:c16="http://schemas.microsoft.com/office/drawing/2014/chart" uri="{C3380CC4-5D6E-409C-BE32-E72D297353CC}">
                <c16:uniqueId val="{0000000A-336E-4B15-B794-46AF8134A11A}"/>
              </c:ext>
            </c:extLst>
          </c:dPt>
          <c:dPt>
            <c:idx val="6"/>
            <c:invertIfNegative val="0"/>
            <c:bubble3D val="0"/>
            <c:spPr>
              <a:solidFill>
                <a:srgbClr val="0070C0"/>
              </a:solidFill>
              <a:ln>
                <a:noFill/>
              </a:ln>
              <a:effectLst/>
            </c:spPr>
            <c:extLst>
              <c:ext xmlns:c16="http://schemas.microsoft.com/office/drawing/2014/chart" uri="{C3380CC4-5D6E-409C-BE32-E72D297353CC}">
                <c16:uniqueId val="{00000009-9220-43F5-8C80-B295FEC2B967}"/>
              </c:ext>
            </c:extLst>
          </c:dPt>
          <c:dLbls>
            <c:dLbl>
              <c:idx val="0"/>
              <c:layout>
                <c:manualLayout>
                  <c:x val="-2.0833333333333524E-3"/>
                  <c:y val="-0.22500000000000001"/>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12-468E-8DF5-E89468199E87}"/>
                </c:ext>
              </c:extLst>
            </c:dLbl>
            <c:dLbl>
              <c:idx val="1"/>
              <c:layout>
                <c:manualLayout>
                  <c:x val="-2.0833333333333715E-3"/>
                  <c:y val="-0.15000000000000011"/>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12-468E-8DF5-E89468199E87}"/>
                </c:ext>
              </c:extLst>
            </c:dLbl>
            <c:dLbl>
              <c:idx val="2"/>
              <c:layout>
                <c:manualLayout>
                  <c:x val="-8.3333333333333332E-3"/>
                  <c:y val="-0.15312500000000001"/>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12-468E-8DF5-E89468199E87}"/>
                </c:ext>
              </c:extLst>
            </c:dLbl>
            <c:dLbl>
              <c:idx val="3"/>
              <c:layout>
                <c:manualLayout>
                  <c:x val="4.1666666666666666E-3"/>
                  <c:y val="-0.17812500000000006"/>
                </c:manualLayout>
              </c:layout>
              <c:tx>
                <c:rich>
                  <a:bodyPr/>
                  <a:lstStyle/>
                  <a:p>
                    <a:fld id="{9AEE27BF-D682-41DC-89D8-5B9CA7B9536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12-468E-8DF5-E89468199E87}"/>
                </c:ext>
              </c:extLst>
            </c:dLbl>
            <c:dLbl>
              <c:idx val="4"/>
              <c:layout>
                <c:manualLayout>
                  <c:x val="-1.7708333333333333E-2"/>
                  <c:y val="-0.11562500000000001"/>
                </c:manualLayout>
              </c:layout>
              <c:tx>
                <c:rich>
                  <a:bodyPr/>
                  <a:lstStyle/>
                  <a:p>
                    <a:fld id="{08FE531C-89FC-46B5-9E7E-27BFACC9DE6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8.6520669291338587E-2"/>
                      <c:h val="5.2397391732283465E-2"/>
                    </c:manualLayout>
                  </c15:layout>
                  <c15:dlblFieldTable/>
                  <c15:showDataLabelsRange val="0"/>
                </c:ext>
                <c:ext xmlns:c16="http://schemas.microsoft.com/office/drawing/2014/chart" uri="{C3380CC4-5D6E-409C-BE32-E72D297353CC}">
                  <c16:uniqueId val="{00000009-5712-468E-8DF5-E89468199E87}"/>
                </c:ext>
              </c:extLst>
            </c:dLbl>
            <c:dLbl>
              <c:idx val="5"/>
              <c:layout>
                <c:manualLayout>
                  <c:x val="-4.1666666666666666E-3"/>
                  <c:y val="-5.9374999999999997E-2"/>
                </c:manualLayout>
              </c:layout>
              <c:tx>
                <c:rich>
                  <a:bodyPr/>
                  <a:lstStyle/>
                  <a:p>
                    <a:fld id="{9BE935DE-3DD7-495F-9F46-22F8A8224D3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36E-4B15-B794-46AF8134A11A}"/>
                </c:ext>
              </c:extLst>
            </c:dLbl>
            <c:dLbl>
              <c:idx val="6"/>
              <c:layout>
                <c:manualLayout>
                  <c:x val="1.6666666666666514E-2"/>
                  <c:y val="-0.39993380905511811"/>
                </c:manualLayout>
              </c:layout>
              <c:tx>
                <c:rich>
                  <a:bodyPr/>
                  <a:lstStyle/>
                  <a:p>
                    <a:fld id="{2BD64B25-7C26-4FB2-BF2C-6DFED3838A1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220-43F5-8C80-B295FEC2B96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Sheet1!$A$2:$A$8</c:f>
              <c:strCache>
                <c:ptCount val="7"/>
                <c:pt idx="0">
                  <c:v>Annual Goal</c:v>
                </c:pt>
                <c:pt idx="1">
                  <c:v>2017</c:v>
                </c:pt>
                <c:pt idx="2">
                  <c:v>2018</c:v>
                </c:pt>
                <c:pt idx="3">
                  <c:v>2019</c:v>
                </c:pt>
                <c:pt idx="4">
                  <c:v>2020</c:v>
                </c:pt>
                <c:pt idx="5">
                  <c:v>October 2021</c:v>
                </c:pt>
                <c:pt idx="6">
                  <c:v>Total Since Program Launch in 2017</c:v>
                </c:pt>
              </c:strCache>
            </c:strRef>
          </c:cat>
          <c:val>
            <c:numRef>
              <c:f>Sheet1!$B$2:$B$8</c:f>
              <c:numCache>
                <c:formatCode>#,##0</c:formatCode>
                <c:ptCount val="7"/>
                <c:pt idx="0">
                  <c:v>10000</c:v>
                </c:pt>
                <c:pt idx="1">
                  <c:v>7479</c:v>
                </c:pt>
                <c:pt idx="2">
                  <c:v>8575</c:v>
                </c:pt>
                <c:pt idx="3">
                  <c:v>9479</c:v>
                </c:pt>
                <c:pt idx="4">
                  <c:v>4562</c:v>
                </c:pt>
                <c:pt idx="5">
                  <c:v>2257</c:v>
                </c:pt>
                <c:pt idx="6">
                  <c:v>32352</c:v>
                </c:pt>
              </c:numCache>
            </c:numRef>
          </c:val>
          <c:extLs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240705464"/>
        <c:axId val="240705856"/>
      </c:barChart>
      <c:catAx>
        <c:axId val="24070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856"/>
        <c:crosses val="autoZero"/>
        <c:auto val="1"/>
        <c:lblAlgn val="ctr"/>
        <c:lblOffset val="100"/>
        <c:noMultiLvlLbl val="0"/>
      </c:catAx>
      <c:valAx>
        <c:axId val="2407058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464"/>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Water</c:v>
                </c:pt>
              </c:strCache>
            </c:strRef>
          </c:tx>
          <c:spPr>
            <a:solidFill>
              <a:srgbClr val="0045CB"/>
            </a:solidFill>
            <a:ln>
              <a:noFill/>
            </a:ln>
            <a:effectLst/>
          </c:spPr>
          <c:invertIfNegative val="0"/>
          <c:dLbls>
            <c:dLbl>
              <c:idx val="0"/>
              <c:tx>
                <c:rich>
                  <a:bodyPr/>
                  <a:lstStyle/>
                  <a:p>
                    <a:fld id="{EEDB3020-6DD4-4CAB-8876-9C43F3104CDE}"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14-42AA-A701-FF158387C298}"/>
                </c:ext>
              </c:extLst>
            </c:dLbl>
            <c:dLbl>
              <c:idx val="1"/>
              <c:tx>
                <c:rich>
                  <a:bodyPr/>
                  <a:lstStyle/>
                  <a:p>
                    <a:fld id="{8D5BAC06-E15B-4401-8B93-59A8EC3AC4AA}"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E7-4875-AA0B-4732050B3217}"/>
                </c:ext>
              </c:extLst>
            </c:dLbl>
            <c:dLbl>
              <c:idx val="2"/>
              <c:tx>
                <c:rich>
                  <a:bodyPr/>
                  <a:lstStyle/>
                  <a:p>
                    <a:fld id="{6A14B048-840F-4E33-AE8F-C395DD97C7C2}"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Sheet1!$B$2:$B$4</c:f>
              <c:numCache>
                <c:formatCode>0%</c:formatCode>
                <c:ptCount val="3"/>
                <c:pt idx="0">
                  <c:v>0.91</c:v>
                </c:pt>
                <c:pt idx="1">
                  <c:v>0.89</c:v>
                </c:pt>
                <c:pt idx="2">
                  <c:v>0.90100000000000002</c:v>
                </c:pt>
              </c:numCache>
            </c:numRef>
          </c:val>
          <c:extLst>
            <c:ext xmlns:c16="http://schemas.microsoft.com/office/drawing/2014/chart" uri="{C3380CC4-5D6E-409C-BE32-E72D297353CC}">
              <c16:uniqueId val="{00000002-9414-42AA-A701-FF158387C298}"/>
            </c:ext>
          </c:extLst>
        </c:ser>
        <c:ser>
          <c:idx val="1"/>
          <c:order val="1"/>
          <c:tx>
            <c:strRef>
              <c:f>Sheet1!$C$1</c:f>
              <c:strCache>
                <c:ptCount val="1"/>
                <c:pt idx="0">
                  <c:v>Sewer</c:v>
                </c:pt>
              </c:strCache>
            </c:strRef>
          </c:tx>
          <c:spPr>
            <a:solidFill>
              <a:srgbClr val="FEB70D"/>
            </a:solidFill>
            <a:ln>
              <a:noFill/>
            </a:ln>
            <a:effectLst/>
          </c:spPr>
          <c:invertIfNegative val="0"/>
          <c:dLbls>
            <c:dLbl>
              <c:idx val="0"/>
              <c:tx>
                <c:rich>
                  <a:bodyPr/>
                  <a:lstStyle/>
                  <a:p>
                    <a:fld id="{C3F960F2-3952-4781-8CC5-4BF12C14060F}"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14-42AA-A701-FF158387C298}"/>
                </c:ext>
              </c:extLst>
            </c:dLbl>
            <c:dLbl>
              <c:idx val="1"/>
              <c:tx>
                <c:rich>
                  <a:bodyPr/>
                  <a:lstStyle/>
                  <a:p>
                    <a:fld id="{44F79A1F-8F96-4363-87C5-4F6D85DB6328}"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E7-4875-AA0B-4732050B3217}"/>
                </c:ext>
              </c:extLst>
            </c:dLbl>
            <c:dLbl>
              <c:idx val="2"/>
              <c:tx>
                <c:rich>
                  <a:bodyPr/>
                  <a:lstStyle/>
                  <a:p>
                    <a:fld id="{C52B4E26-6CDE-46B9-9301-7D6EC024FADB}"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Sheet1!$C$2:$C$4</c:f>
              <c:numCache>
                <c:formatCode>0%</c:formatCode>
                <c:ptCount val="3"/>
                <c:pt idx="0">
                  <c:v>0.84</c:v>
                </c:pt>
                <c:pt idx="1">
                  <c:v>0.86</c:v>
                </c:pt>
                <c:pt idx="2">
                  <c:v>0.82</c:v>
                </c:pt>
              </c:numCache>
            </c:numRef>
          </c:val>
          <c:extLst>
            <c:ext xmlns:c16="http://schemas.microsoft.com/office/drawing/2014/chart" uri="{C3380CC4-5D6E-409C-BE32-E72D297353CC}">
              <c16:uniqueId val="{00000005-9414-42AA-A701-FF158387C298}"/>
            </c:ext>
          </c:extLst>
        </c:ser>
        <c:dLbls>
          <c:showLegendKey val="0"/>
          <c:showVal val="0"/>
          <c:showCatName val="0"/>
          <c:showSerName val="0"/>
          <c:showPercent val="0"/>
          <c:showBubbleSize val="0"/>
        </c:dLbls>
        <c:gapWidth val="219"/>
        <c:overlap val="-27"/>
        <c:axId val="519782752"/>
        <c:axId val="519783144"/>
      </c:barChart>
      <c:catAx>
        <c:axId val="519782752"/>
        <c:scaling>
          <c:orientation val="minMax"/>
        </c:scaling>
        <c:delete val="1"/>
        <c:axPos val="b"/>
        <c:numFmt formatCode="General" sourceLinked="1"/>
        <c:majorTickMark val="none"/>
        <c:minorTickMark val="none"/>
        <c:tickLblPos val="nextTo"/>
        <c:crossAx val="519783144"/>
        <c:crosses val="autoZero"/>
        <c:auto val="0"/>
        <c:lblAlgn val="ctr"/>
        <c:lblOffset val="100"/>
        <c:noMultiLvlLbl val="0"/>
      </c:catAx>
      <c:valAx>
        <c:axId val="51978314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8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0.59348</cdr:x>
      <cdr:y>0.20116</cdr:y>
    </cdr:from>
    <cdr:to>
      <cdr:x>0.85961</cdr:x>
      <cdr:y>0.25974</cdr:y>
    </cdr:to>
    <cdr:sp macro="" textlink="">
      <cdr:nvSpPr>
        <cdr:cNvPr id="2" name="TextBox 1"/>
        <cdr:cNvSpPr txBox="1"/>
      </cdr:nvSpPr>
      <cdr:spPr>
        <a:xfrm xmlns:a="http://schemas.openxmlformats.org/drawingml/2006/main">
          <a:off x="4341398" y="877801"/>
          <a:ext cx="1946787" cy="2556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11/10/2021</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B76E-54E9-4802-9924-0E01E9956688}" type="slidenum">
              <a:rPr lang="en-US" smtClean="0"/>
              <a:t>3</a:t>
            </a:fld>
            <a:endParaRPr lang="en-US" dirty="0"/>
          </a:p>
        </p:txBody>
      </p:sp>
    </p:spTree>
    <p:extLst>
      <p:ext uri="{BB962C8B-B14F-4D97-AF65-F5344CB8AC3E}">
        <p14:creationId xmlns:p14="http://schemas.microsoft.com/office/powerpoint/2010/main" val="423709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1943161" cy="246221"/>
          </a:xfrm>
          <a:prstGeom prst="rect">
            <a:avLst/>
          </a:prstGeom>
          <a:noFill/>
        </p:spPr>
        <p:txBody>
          <a:bodyPr wrap="none" rtlCol="0">
            <a:spAutoFit/>
          </a:bodyPr>
          <a:lstStyle/>
          <a:p>
            <a:r>
              <a:rPr lang="en-US" sz="1000" dirty="0">
                <a:solidFill>
                  <a:srgbClr val="003B49"/>
                </a:solidFill>
                <a:latin typeface="Arial Narrow" panose="020B0606020202030204" pitchFamily="34" charset="0"/>
              </a:rPr>
              <a:t>Director’s Report:</a:t>
            </a:r>
            <a:r>
              <a:rPr lang="en-US" sz="1000" baseline="0" dirty="0">
                <a:solidFill>
                  <a:srgbClr val="003B49"/>
                </a:solidFill>
                <a:latin typeface="Arial Narrow" panose="020B0606020202030204" pitchFamily="34" charset="0"/>
              </a:rPr>
              <a:t> November ,17 2021</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11/10/2021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11/10/2021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11/10/2021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11/10/2021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11/10/2021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11/10/2021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11/10/2021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11/10/2021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21C6D-E9A5-4939-9BF4-AC2222BD06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4979EA54-7BF1-4184-9E47-6554030077F7}"/>
              </a:ext>
            </a:extLst>
          </p:cNvPr>
          <p:cNvSpPr txBox="1">
            <a:spLocks/>
          </p:cNvSpPr>
          <p:nvPr userDrawn="1"/>
        </p:nvSpPr>
        <p:spPr>
          <a:xfrm>
            <a:off x="2054355" y="2843781"/>
            <a:ext cx="70866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Group Name</a:t>
            </a:r>
          </a:p>
        </p:txBody>
      </p:sp>
      <p:pic>
        <p:nvPicPr>
          <p:cNvPr id="7" name="Picture 6">
            <a:extLst>
              <a:ext uri="{FF2B5EF4-FFF2-40B4-BE49-F238E27FC236}">
                <a16:creationId xmlns:a16="http://schemas.microsoft.com/office/drawing/2014/main" id="{33F1E57C-124E-43E4-8A67-8D4C4E960B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11/10/2021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03754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11/10/2021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498848"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a:solidFill>
                  <a:srgbClr val="B7CDC2"/>
                </a:solidFill>
                <a:latin typeface="Arial Narrow" panose="020B0606020202030204" pitchFamily="34" charset="0"/>
              </a:rPr>
              <a:t>detroitmi.gov/dwsd</a:t>
            </a:r>
          </a:p>
        </p:txBody>
      </p:sp>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val="0"/>
              </a:ext>
            </a:extLst>
          </a:blip>
          <a:srcRect l="7093" t="10584" r="5751" b="11327"/>
          <a:stretch/>
        </p:blipFill>
        <p:spPr>
          <a:xfrm>
            <a:off x="6917270" y="88716"/>
            <a:ext cx="2057400" cy="1107831"/>
          </a:xfrm>
          <a:prstGeom prst="rect">
            <a:avLst/>
          </a:prstGeom>
        </p:spPr>
      </p:pic>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68" r:id="rId9"/>
    <p:sldLayoutId id="2147483672"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hyperlink" Target="mailto:mydwsd@detroitmi.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pic>
        <p:nvPicPr>
          <p:cNvPr id="15" name="Picture 14">
            <a:extLst>
              <a:ext uri="{FF2B5EF4-FFF2-40B4-BE49-F238E27FC236}">
                <a16:creationId xmlns:a16="http://schemas.microsoft.com/office/drawing/2014/main" id="{BC22DFCF-2634-4FAC-873D-5F0A898B9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152"/>
            <a:ext cx="9144000" cy="6858000"/>
          </a:xfrm>
          <a:prstGeom prst="rect">
            <a:avLst/>
          </a:prstGeom>
        </p:spPr>
      </p:pic>
      <p:sp>
        <p:nvSpPr>
          <p:cNvPr id="21" name="Rectangle 2">
            <a:extLst>
              <a:ext uri="{FF2B5EF4-FFF2-40B4-BE49-F238E27FC236}">
                <a16:creationId xmlns:a16="http://schemas.microsoft.com/office/drawing/2014/main"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Arial" panose="020B0604020202020204" pitchFamily="34" charset="0"/>
                <a:cs typeface="Arial" panose="020B0604020202020204" pitchFamily="34" charset="0"/>
              </a:rPr>
              <a:t>November 17, 2021</a:t>
            </a:r>
          </a:p>
        </p:txBody>
      </p:sp>
      <p:sp>
        <p:nvSpPr>
          <p:cNvPr id="22" name="Title 1">
            <a:extLst>
              <a:ext uri="{FF2B5EF4-FFF2-40B4-BE49-F238E27FC236}">
                <a16:creationId xmlns:a16="http://schemas.microsoft.com/office/drawing/2014/main"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612" t="10688" r="6680" b="10478"/>
          <a:stretch/>
        </p:blipFill>
        <p:spPr>
          <a:xfrm>
            <a:off x="484959" y="252723"/>
            <a:ext cx="3765430" cy="2057400"/>
          </a:xfrm>
          <a:prstGeom prst="rect">
            <a:avLst/>
          </a:prstGeom>
        </p:spPr>
      </p:pic>
    </p:spTree>
    <p:extLst>
      <p:ext uri="{BB962C8B-B14F-4D97-AF65-F5344CB8AC3E}">
        <p14:creationId xmlns:p14="http://schemas.microsoft.com/office/powerpoint/2010/main" val="91485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10</a:t>
            </a:r>
          </a:p>
        </p:txBody>
      </p:sp>
      <p:graphicFrame>
        <p:nvGraphicFramePr>
          <p:cNvPr id="4" name="Chart 3"/>
          <p:cNvGraphicFramePr/>
          <p:nvPr>
            <p:extLst>
              <p:ext uri="{D42A27DB-BD31-4B8C-83A1-F6EECF244321}">
                <p14:modId xmlns:p14="http://schemas.microsoft.com/office/powerpoint/2010/main" val="2673842341"/>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Water Main Breaks</a:t>
            </a:r>
          </a:p>
        </p:txBody>
      </p:sp>
      <p:sp>
        <p:nvSpPr>
          <p:cNvPr id="15" name="TextBox 14"/>
          <p:cNvSpPr txBox="1"/>
          <p:nvPr/>
        </p:nvSpPr>
        <p:spPr>
          <a:xfrm>
            <a:off x="2103514" y="5315926"/>
            <a:ext cx="5680401" cy="338554"/>
          </a:xfrm>
          <a:prstGeom prst="rect">
            <a:avLst/>
          </a:prstGeom>
          <a:noFill/>
        </p:spPr>
        <p:txBody>
          <a:bodyPr wrap="none" rtlCol="0">
            <a:spAutoFit/>
          </a:bodyPr>
          <a:lstStyle/>
          <a:p>
            <a:r>
              <a:rPr lang="en-US" sz="1600" dirty="0">
                <a:solidFill>
                  <a:srgbClr val="C00000"/>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Reported by Customers               </a:t>
            </a:r>
            <a:r>
              <a:rPr lang="en-US" sz="1600" dirty="0">
                <a:solidFill>
                  <a:schemeClr val="accent1">
                    <a:lumMod val="75000"/>
                  </a:schemeClr>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Resolved within Four Days </a:t>
            </a:r>
          </a:p>
        </p:txBody>
      </p:sp>
      <p:sp>
        <p:nvSpPr>
          <p:cNvPr id="8" name="TextBox 7">
            <a:extLst>
              <a:ext uri="{FF2B5EF4-FFF2-40B4-BE49-F238E27FC236}">
                <a16:creationId xmlns:a16="http://schemas.microsoft.com/office/drawing/2014/main" id="{19A3E44C-E013-4ADC-90AF-F1C284503928}"/>
              </a:ext>
            </a:extLst>
          </p:cNvPr>
          <p:cNvSpPr txBox="1"/>
          <p:nvPr/>
        </p:nvSpPr>
        <p:spPr>
          <a:xfrm>
            <a:off x="0" y="5705014"/>
            <a:ext cx="886968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Operations continues to prioritize these work orders based on level of severity, including number of customers affected, to determine priority.</a:t>
            </a:r>
            <a:endParaRPr lang="en-US" sz="11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71037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11</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a:t>
            </a:r>
            <a:r>
              <a:rPr lang="en-US" sz="2400" b="1" dirty="0">
                <a:solidFill>
                  <a:srgbClr val="138F7E"/>
                </a:solidFill>
                <a:latin typeface="Franklin Gothic Book" panose="020B0503020102020204" pitchFamily="34" charset="0"/>
              </a:rPr>
              <a:t>Catch Basin Inspection &amp; Cleaning</a:t>
            </a:r>
          </a:p>
        </p:txBody>
      </p:sp>
      <p:sp>
        <p:nvSpPr>
          <p:cNvPr id="14" name="TextBox 13"/>
          <p:cNvSpPr txBox="1"/>
          <p:nvPr/>
        </p:nvSpPr>
        <p:spPr>
          <a:xfrm>
            <a:off x="0" y="5328446"/>
            <a:ext cx="9144000" cy="738664"/>
          </a:xfrm>
          <a:prstGeom prst="rect">
            <a:avLst/>
          </a:prstGeom>
          <a:noFill/>
        </p:spPr>
        <p:txBody>
          <a:bodyPr wrap="square" rtlCol="0">
            <a:spAutoFit/>
          </a:bodyPr>
          <a:lstStyle/>
          <a:p>
            <a:r>
              <a:rPr lang="en-US" sz="1400" b="1" dirty="0">
                <a:latin typeface="Franklin Gothic Book" panose="020B0503020102020204" pitchFamily="34" charset="0"/>
              </a:rPr>
              <a:t>DWSD is expanding sewer cleaning for preventative maintenance to help reduce street flooding and basement backups. As of this report, crews have cleaned 479 miles of city sewer pipe in calendar year 2021 compared with 59 miles in calendar year 2020. </a:t>
            </a:r>
          </a:p>
        </p:txBody>
      </p:sp>
      <p:cxnSp>
        <p:nvCxnSpPr>
          <p:cNvPr id="15" name="Straight Connector 14"/>
          <p:cNvCxnSpPr/>
          <p:nvPr/>
        </p:nvCxnSpPr>
        <p:spPr>
          <a:xfrm flipH="1">
            <a:off x="0" y="526317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2384898904"/>
              </p:ext>
            </p:extLst>
          </p:nvPr>
        </p:nvGraphicFramePr>
        <p:xfrm>
          <a:off x="178904" y="1052835"/>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880" b="17175"/>
          <a:stretch/>
        </p:blipFill>
        <p:spPr>
          <a:xfrm>
            <a:off x="6027725" y="1838505"/>
            <a:ext cx="3032807" cy="1828800"/>
          </a:xfrm>
          <a:prstGeom prst="rect">
            <a:avLst/>
          </a:prstGeom>
          <a:ln w="28575">
            <a:solidFill>
              <a:srgbClr val="219784"/>
            </a:solidFill>
          </a:ln>
        </p:spPr>
      </p:pic>
    </p:spTree>
    <p:extLst>
      <p:ext uri="{BB962C8B-B14F-4D97-AF65-F5344CB8AC3E}">
        <p14:creationId xmlns:p14="http://schemas.microsoft.com/office/powerpoint/2010/main" val="185581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Capital Improvement Program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541896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B60D92D-1EFB-42B7-BC13-878DA3FE2D48}"/>
              </a:ext>
            </a:extLst>
          </p:cNvPr>
          <p:cNvGraphicFramePr>
            <a:graphicFrameLocks noGrp="1"/>
          </p:cNvGraphicFramePr>
          <p:nvPr>
            <p:ph idx="1"/>
            <p:extLst>
              <p:ext uri="{D42A27DB-BD31-4B8C-83A1-F6EECF244321}">
                <p14:modId xmlns:p14="http://schemas.microsoft.com/office/powerpoint/2010/main" val="2763961632"/>
              </p:ext>
            </p:extLst>
          </p:nvPr>
        </p:nvGraphicFramePr>
        <p:xfrm>
          <a:off x="628650" y="1736522"/>
          <a:ext cx="7543800" cy="2612140"/>
        </p:xfrm>
        <a:graphic>
          <a:graphicData uri="http://schemas.openxmlformats.org/drawingml/2006/table">
            <a:tbl>
              <a:tblPr firstRow="1" bandRow="1">
                <a:tableStyleId>{5C22544A-7EE6-4342-B048-85BDC9FD1C3A}</a:tableStyleId>
              </a:tblPr>
              <a:tblGrid>
                <a:gridCol w="1794510">
                  <a:extLst>
                    <a:ext uri="{9D8B030D-6E8A-4147-A177-3AD203B41FA5}">
                      <a16:colId xmlns:a16="http://schemas.microsoft.com/office/drawing/2014/main" val="2765835090"/>
                    </a:ext>
                  </a:extLst>
                </a:gridCol>
                <a:gridCol w="919071">
                  <a:extLst>
                    <a:ext uri="{9D8B030D-6E8A-4147-A177-3AD203B41FA5}">
                      <a16:colId xmlns:a16="http://schemas.microsoft.com/office/drawing/2014/main" val="1801518815"/>
                    </a:ext>
                  </a:extLst>
                </a:gridCol>
                <a:gridCol w="1058319">
                  <a:extLst>
                    <a:ext uri="{9D8B030D-6E8A-4147-A177-3AD203B41FA5}">
                      <a16:colId xmlns:a16="http://schemas.microsoft.com/office/drawing/2014/main" val="4230642285"/>
                    </a:ext>
                  </a:extLst>
                </a:gridCol>
                <a:gridCol w="1257300">
                  <a:extLst>
                    <a:ext uri="{9D8B030D-6E8A-4147-A177-3AD203B41FA5}">
                      <a16:colId xmlns:a16="http://schemas.microsoft.com/office/drawing/2014/main" val="701689136"/>
                    </a:ext>
                  </a:extLst>
                </a:gridCol>
                <a:gridCol w="1257300">
                  <a:extLst>
                    <a:ext uri="{9D8B030D-6E8A-4147-A177-3AD203B41FA5}">
                      <a16:colId xmlns:a16="http://schemas.microsoft.com/office/drawing/2014/main" val="2678326912"/>
                    </a:ext>
                  </a:extLst>
                </a:gridCol>
                <a:gridCol w="1257300">
                  <a:extLst>
                    <a:ext uri="{9D8B030D-6E8A-4147-A177-3AD203B41FA5}">
                      <a16:colId xmlns:a16="http://schemas.microsoft.com/office/drawing/2014/main" val="1249457755"/>
                    </a:ext>
                  </a:extLst>
                </a:gridCol>
              </a:tblGrid>
              <a:tr h="517499">
                <a:tc>
                  <a:txBody>
                    <a:bodyPr/>
                    <a:lstStyle/>
                    <a:p>
                      <a:endParaRPr lang="en-US" sz="1100" dirty="0">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445"/>
                    </a:solidFill>
                  </a:tcPr>
                </a:tc>
                <a:tc>
                  <a:txBody>
                    <a:bodyPr/>
                    <a:lstStyle/>
                    <a:p>
                      <a:pPr algn="ctr"/>
                      <a:r>
                        <a:rPr lang="en-US" sz="1100" dirty="0">
                          <a:latin typeface="Franklin Gothic Book" panose="020B0503020102020204" pitchFamily="34" charset="0"/>
                        </a:rPr>
                        <a:t>Water Main Assessed*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445"/>
                    </a:solidFill>
                  </a:tcPr>
                </a:tc>
                <a:tc>
                  <a:txBody>
                    <a:bodyPr/>
                    <a:lstStyle/>
                    <a:p>
                      <a:pPr algn="ctr"/>
                      <a:r>
                        <a:rPr lang="en-US" sz="1100" dirty="0">
                          <a:latin typeface="Franklin Gothic Book" panose="020B0503020102020204" pitchFamily="34" charset="0"/>
                        </a:rPr>
                        <a:t>Water Main Replaced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445"/>
                    </a:solidFill>
                  </a:tcPr>
                </a:tc>
                <a:tc>
                  <a:txBody>
                    <a:bodyPr/>
                    <a:lstStyle/>
                    <a:p>
                      <a:pPr algn="ctr"/>
                      <a:r>
                        <a:rPr lang="en-US" sz="1100" dirty="0">
                          <a:latin typeface="Franklin Gothic Book" panose="020B0503020102020204" pitchFamily="34" charset="0"/>
                        </a:rPr>
                        <a:t>Lead Service Line Replacement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445"/>
                    </a:solidFill>
                  </a:tcPr>
                </a:tc>
                <a:tc>
                  <a:txBody>
                    <a:bodyPr/>
                    <a:lstStyle/>
                    <a:p>
                      <a:pPr algn="ctr"/>
                      <a:r>
                        <a:rPr lang="en-US" sz="1100" dirty="0">
                          <a:latin typeface="Franklin Gothic Book" panose="020B0503020102020204" pitchFamily="34" charset="0"/>
                        </a:rPr>
                        <a:t>Sewer Assessed*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445"/>
                    </a:solidFill>
                  </a:tcPr>
                </a:tc>
                <a:tc>
                  <a:txBody>
                    <a:bodyPr/>
                    <a:lstStyle/>
                    <a:p>
                      <a:pPr algn="ctr"/>
                      <a:r>
                        <a:rPr lang="en-US" sz="1100" dirty="0">
                          <a:latin typeface="Franklin Gothic Book" panose="020B0503020102020204" pitchFamily="34" charset="0"/>
                        </a:rPr>
                        <a:t>Sewer Replaced or Lined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445"/>
                    </a:solidFill>
                  </a:tcPr>
                </a:tc>
                <a:extLst>
                  <a:ext uri="{0D108BD9-81ED-4DB2-BD59-A6C34878D82A}">
                    <a16:rowId xmlns:a16="http://schemas.microsoft.com/office/drawing/2014/main" val="548906983"/>
                  </a:ext>
                </a:extLst>
              </a:tr>
              <a:tr h="449732">
                <a:tc>
                  <a:txBody>
                    <a:bodyPr/>
                    <a:lstStyle/>
                    <a:p>
                      <a:r>
                        <a:rPr lang="en-US" sz="1100" dirty="0">
                          <a:latin typeface="Franklin Gothic Book" panose="020B0503020102020204" pitchFamily="34" charset="0"/>
                        </a:rPr>
                        <a:t>Total CIP 2002-2018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CDC2"/>
                    </a:solidFill>
                  </a:tcPr>
                </a:tc>
                <a:tc>
                  <a:txBody>
                    <a:bodyPr/>
                    <a:lstStyle/>
                    <a:p>
                      <a:r>
                        <a:rPr lang="en-US" sz="1100" dirty="0">
                          <a:latin typeface="Franklin Gothic Book" panose="020B05030201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CDC2"/>
                    </a:solidFill>
                  </a:tcPr>
                </a:tc>
                <a:tc>
                  <a:txBody>
                    <a:bodyPr/>
                    <a:lstStyle/>
                    <a:p>
                      <a:r>
                        <a:rPr lang="en-US" sz="1100" dirty="0">
                          <a:latin typeface="Franklin Gothic Book" panose="020B0503020102020204" pitchFamily="34" charset="0"/>
                        </a:rPr>
                        <a:t>236 miles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CDC2"/>
                    </a:solidFill>
                  </a:tcPr>
                </a:tc>
                <a:tc>
                  <a:txBody>
                    <a:bodyPr/>
                    <a:lstStyle/>
                    <a:p>
                      <a:r>
                        <a:rPr lang="en-US" sz="1100" dirty="0">
                          <a:latin typeface="Franklin Gothic Book" panose="020B0503020102020204" pitchFamily="34" charset="0"/>
                        </a:rPr>
                        <a:t>None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CDC2"/>
                    </a:solidFill>
                  </a:tcPr>
                </a:tc>
                <a:tc>
                  <a:txBody>
                    <a:bodyPr/>
                    <a:lstStyle/>
                    <a:p>
                      <a:r>
                        <a:rPr lang="en-US" sz="1100" dirty="0">
                          <a:latin typeface="Franklin Gothic Book" panose="020B05030201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CDC2"/>
                    </a:solidFill>
                  </a:tcPr>
                </a:tc>
                <a:tc>
                  <a:txBody>
                    <a:bodyPr/>
                    <a:lstStyle/>
                    <a:p>
                      <a:r>
                        <a:rPr lang="en-US" sz="1100" dirty="0">
                          <a:latin typeface="Franklin Gothic Book" panose="020B0503020102020204" pitchFamily="34" charset="0"/>
                        </a:rPr>
                        <a:t>371 miles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CDC2"/>
                    </a:solidFill>
                  </a:tcPr>
                </a:tc>
                <a:extLst>
                  <a:ext uri="{0D108BD9-81ED-4DB2-BD59-A6C34878D82A}">
                    <a16:rowId xmlns:a16="http://schemas.microsoft.com/office/drawing/2014/main" val="292275677"/>
                  </a:ext>
                </a:extLst>
              </a:tr>
              <a:tr h="924106">
                <a:tc>
                  <a:txBody>
                    <a:bodyPr/>
                    <a:lstStyle/>
                    <a:p>
                      <a:r>
                        <a:rPr lang="en-US" sz="1100" dirty="0">
                          <a:latin typeface="Franklin Gothic Book" panose="020B0503020102020204" pitchFamily="34" charset="0"/>
                        </a:rPr>
                        <a:t>CIP since FY2018-2019 which has been accelerated due to GLWA lease payment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latin typeface="Franklin Gothic Book" panose="020B0503020102020204" pitchFamily="34" charset="0"/>
                        </a:rPr>
                        <a:t>75 miles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latin typeface="Franklin Gothic Book" panose="020B0503020102020204" pitchFamily="34" charset="0"/>
                        </a:rPr>
                        <a:t>66 miles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latin typeface="Franklin Gothic Book" panose="020B0503020102020204" pitchFamily="34" charset="0"/>
                        </a:rPr>
                        <a:t>1,155 homes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latin typeface="Franklin Gothic Book" panose="020B0503020102020204" pitchFamily="34" charset="0"/>
                        </a:rPr>
                        <a:t>295 miles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a:latin typeface="Franklin Gothic Book" panose="020B0503020102020204" pitchFamily="34" charset="0"/>
                        </a:rPr>
                        <a:t>50 miles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6963322"/>
                  </a:ext>
                </a:extLst>
              </a:tr>
              <a:tr h="720803">
                <a:tc>
                  <a:txBody>
                    <a:bodyPr/>
                    <a:lstStyle/>
                    <a:p>
                      <a:r>
                        <a:rPr lang="en-US" sz="1100" dirty="0">
                          <a:latin typeface="Franklin Gothic Book" panose="020B0503020102020204" pitchFamily="34" charset="0"/>
                        </a:rPr>
                        <a:t>Most recent month progress (October 2021 CIP 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CDC2"/>
                    </a:solidFill>
                  </a:tcPr>
                </a:tc>
                <a:tc>
                  <a:txBody>
                    <a:bodyPr/>
                    <a:lstStyle/>
                    <a:p>
                      <a:r>
                        <a:rPr lang="en-US" sz="1100" dirty="0">
                          <a:latin typeface="Franklin Gothic Book" panose="020B0503020102020204" pitchFamily="34" charset="0"/>
                        </a:rPr>
                        <a:t>In 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CDC2"/>
                    </a:solidFill>
                  </a:tcPr>
                </a:tc>
                <a:tc>
                  <a:txBody>
                    <a:bodyPr/>
                    <a:lstStyle/>
                    <a:p>
                      <a:r>
                        <a:rPr lang="en-US" sz="1100" dirty="0">
                          <a:latin typeface="Franklin Gothic Book" panose="020B0503020102020204" pitchFamily="34" charset="0"/>
                        </a:rPr>
                        <a:t>1.16 miles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CDC2"/>
                    </a:solidFill>
                  </a:tcPr>
                </a:tc>
                <a:tc>
                  <a:txBody>
                    <a:bodyPr/>
                    <a:lstStyle/>
                    <a:p>
                      <a:r>
                        <a:rPr lang="en-US" sz="1100" dirty="0">
                          <a:latin typeface="Franklin Gothic Book" panose="020B0503020102020204" pitchFamily="34" charset="0"/>
                        </a:rPr>
                        <a:t>27 homes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CDC2"/>
                    </a:solidFill>
                  </a:tcPr>
                </a:tc>
                <a:tc>
                  <a:txBody>
                    <a:bodyPr/>
                    <a:lstStyle/>
                    <a:p>
                      <a:r>
                        <a:rPr lang="en-US" sz="1100" dirty="0">
                          <a:latin typeface="Franklin Gothic Book" panose="020B0503020102020204" pitchFamily="34" charset="0"/>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p>
                      <a:r>
                        <a:rPr lang="en-US" sz="1100" dirty="0">
                          <a:latin typeface="Franklin Gothic Book" panose="020B0503020102020204" pitchFamily="34" charset="0"/>
                        </a:rPr>
                        <a:t>.27 miles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CDC2"/>
                    </a:solidFill>
                  </a:tcPr>
                </a:tc>
                <a:extLst>
                  <a:ext uri="{0D108BD9-81ED-4DB2-BD59-A6C34878D82A}">
                    <a16:rowId xmlns:a16="http://schemas.microsoft.com/office/drawing/2014/main" val="2603683406"/>
                  </a:ext>
                </a:extLst>
              </a:tr>
            </a:tbl>
          </a:graphicData>
        </a:graphic>
      </p:graphicFrame>
      <p:sp>
        <p:nvSpPr>
          <p:cNvPr id="5" name="Title 1">
            <a:extLst>
              <a:ext uri="{FF2B5EF4-FFF2-40B4-BE49-F238E27FC236}">
                <a16:creationId xmlns:a16="http://schemas.microsoft.com/office/drawing/2014/main" id="{D9A53803-D239-40A3-AB5D-E2808C998505}"/>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Capital Improvement Program: Application Availability</a:t>
            </a:r>
          </a:p>
        </p:txBody>
      </p:sp>
      <p:sp>
        <p:nvSpPr>
          <p:cNvPr id="8" name="TextBox 7">
            <a:extLst>
              <a:ext uri="{FF2B5EF4-FFF2-40B4-BE49-F238E27FC236}">
                <a16:creationId xmlns:a16="http://schemas.microsoft.com/office/drawing/2014/main" id="{5B8B22F9-793B-45DB-9E12-FFD616BA3B3D}"/>
              </a:ext>
            </a:extLst>
          </p:cNvPr>
          <p:cNvSpPr txBox="1"/>
          <p:nvPr/>
        </p:nvSpPr>
        <p:spPr>
          <a:xfrm>
            <a:off x="536371" y="4501084"/>
            <a:ext cx="7543800" cy="430887"/>
          </a:xfrm>
          <a:prstGeom prst="rect">
            <a:avLst/>
          </a:prstGeom>
          <a:noFill/>
        </p:spPr>
        <p:txBody>
          <a:bodyPr wrap="square" rtlCol="0">
            <a:spAutoFit/>
          </a:bodyPr>
          <a:lstStyle/>
          <a:p>
            <a:r>
              <a:rPr lang="en-US" sz="1100" dirty="0">
                <a:latin typeface="Franklin Gothic Book" panose="020B0503020102020204" pitchFamily="34" charset="0"/>
              </a:rPr>
              <a:t>*The data-driven condition assessment program for water and sewer systems was implemented by DWSD in 2018 as part of the re-design of the Capital Improvement Program. </a:t>
            </a:r>
          </a:p>
        </p:txBody>
      </p:sp>
      <p:pic>
        <p:nvPicPr>
          <p:cNvPr id="3" name="Picture 2" descr="A picture containing grass, outdoor, tree, outdoor object&#10;&#10;Description automatically generated">
            <a:extLst>
              <a:ext uri="{FF2B5EF4-FFF2-40B4-BE49-F238E27FC236}">
                <a16:creationId xmlns:a16="http://schemas.microsoft.com/office/drawing/2014/main" id="{49E4C246-735B-4FD2-B5C7-1C40EB7319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9910" y="4927942"/>
            <a:ext cx="2071394" cy="1553546"/>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text, tree, outdoor, grass&#10;&#10;Description automatically generated">
            <a:extLst>
              <a:ext uri="{FF2B5EF4-FFF2-40B4-BE49-F238E27FC236}">
                <a16:creationId xmlns:a16="http://schemas.microsoft.com/office/drawing/2014/main" id="{3B89F0C5-B1B3-4E2D-97C0-3061000304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4927942"/>
            <a:ext cx="3205119" cy="1557575"/>
          </a:xfrm>
          <a:prstGeom prst="rect">
            <a:avLst/>
          </a:prstGeom>
          <a:ln>
            <a:noFill/>
          </a:ln>
          <a:effectLst>
            <a:outerShdw blurRad="292100" dist="139700" dir="2700000" algn="tl" rotWithShape="0">
              <a:srgbClr val="333333">
                <a:alpha val="65000"/>
              </a:srgbClr>
            </a:outerShdw>
          </a:effectLst>
        </p:spPr>
      </p:pic>
      <p:pic>
        <p:nvPicPr>
          <p:cNvPr id="10" name="Picture 9" descr="A picture containing rock, outdoor, soil&#10;&#10;Description automatically generated">
            <a:extLst>
              <a:ext uri="{FF2B5EF4-FFF2-40B4-BE49-F238E27FC236}">
                <a16:creationId xmlns:a16="http://schemas.microsoft.com/office/drawing/2014/main" id="{10E87038-6B16-4DBE-B364-FC71BD09A2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7445" y="4927942"/>
            <a:ext cx="755005" cy="15535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985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Finance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8880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13</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FINANCE: Bill Collection Rate</a:t>
            </a:r>
          </a:p>
        </p:txBody>
      </p:sp>
      <p:graphicFrame>
        <p:nvGraphicFramePr>
          <p:cNvPr id="4" name="Chart 3"/>
          <p:cNvGraphicFramePr/>
          <p:nvPr>
            <p:extLst>
              <p:ext uri="{D42A27DB-BD31-4B8C-83A1-F6EECF244321}">
                <p14:modId xmlns:p14="http://schemas.microsoft.com/office/powerpoint/2010/main" val="291714521"/>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606268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87718" y="5300127"/>
            <a:ext cx="3294043" cy="307777"/>
          </a:xfrm>
          <a:prstGeom prst="rect">
            <a:avLst/>
          </a:prstGeom>
          <a:noFill/>
        </p:spPr>
        <p:txBody>
          <a:bodyPr wrap="none" rtlCol="0">
            <a:spAutoFit/>
          </a:bodyPr>
          <a:lstStyle/>
          <a:p>
            <a:r>
              <a:rPr lang="en-US" sz="1400" b="1" dirty="0">
                <a:solidFill>
                  <a:schemeClr val="tx1">
                    <a:lumMod val="75000"/>
                    <a:lumOff val="25000"/>
                  </a:schemeClr>
                </a:solidFill>
                <a:latin typeface="Franklin Gothic Book" panose="020B0503020102020204" pitchFamily="34" charset="0"/>
              </a:rPr>
              <a:t>3-Month Rolling Average Collection Rate</a:t>
            </a:r>
          </a:p>
        </p:txBody>
      </p:sp>
      <p:sp>
        <p:nvSpPr>
          <p:cNvPr id="8" name="TextBox 7"/>
          <p:cNvSpPr txBox="1"/>
          <p:nvPr/>
        </p:nvSpPr>
        <p:spPr>
          <a:xfrm>
            <a:off x="0" y="6094482"/>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a:solidFill>
                  <a:schemeClr val="tx1">
                    <a:lumMod val="75000"/>
                    <a:lumOff val="25000"/>
                  </a:schemeClr>
                </a:solidFill>
                <a:latin typeface="Franklin Gothic Book" panose="020B0503020102020204" pitchFamily="34" charset="0"/>
              </a:rPr>
            </a:br>
            <a:r>
              <a:rPr lang="en-US" sz="1400" dirty="0">
                <a:solidFill>
                  <a:schemeClr val="tx1">
                    <a:lumMod val="75000"/>
                    <a:lumOff val="25000"/>
                  </a:schemeClr>
                </a:solidFill>
                <a:latin typeface="Franklin Gothic Book" panose="020B0503020102020204" pitchFamily="34" charset="0"/>
              </a:rPr>
              <a:t>Board of Water Commissioners.</a:t>
            </a:r>
          </a:p>
        </p:txBody>
      </p:sp>
      <p:sp>
        <p:nvSpPr>
          <p:cNvPr id="10" name="TextBox 9"/>
          <p:cNvSpPr txBox="1"/>
          <p:nvPr/>
        </p:nvSpPr>
        <p:spPr>
          <a:xfrm>
            <a:off x="2737461" y="5647190"/>
            <a:ext cx="3994555" cy="338554"/>
          </a:xfrm>
          <a:prstGeom prst="rect">
            <a:avLst/>
          </a:prstGeom>
          <a:noFill/>
        </p:spPr>
        <p:txBody>
          <a:bodyPr wrap="none" rtlCol="0">
            <a:spAutoFit/>
          </a:bodyPr>
          <a:lstStyle/>
          <a:p>
            <a:r>
              <a:rPr lang="en-US" sz="1600" dirty="0">
                <a:solidFill>
                  <a:srgbClr val="0045CB"/>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Water Revenue               </a:t>
            </a:r>
            <a:r>
              <a:rPr lang="en-US" sz="1600" dirty="0">
                <a:solidFill>
                  <a:srgbClr val="FEB70D"/>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Sewer Revenue</a:t>
            </a:r>
          </a:p>
        </p:txBody>
      </p:sp>
      <p:sp>
        <p:nvSpPr>
          <p:cNvPr id="12" name="TextBox 11"/>
          <p:cNvSpPr txBox="1"/>
          <p:nvPr/>
        </p:nvSpPr>
        <p:spPr>
          <a:xfrm>
            <a:off x="2649569" y="5071006"/>
            <a:ext cx="4237891" cy="307777"/>
          </a:xfrm>
          <a:prstGeom prst="rect">
            <a:avLst/>
          </a:prstGeom>
          <a:noFill/>
        </p:spPr>
        <p:txBody>
          <a:bodyPr wrap="none" rtlCol="0">
            <a:spAutoFit/>
          </a:bodyPr>
          <a:lstStyle/>
          <a:p>
            <a:r>
              <a:rPr lang="en-US" sz="1400" dirty="0">
                <a:solidFill>
                  <a:schemeClr val="tx1">
                    <a:lumMod val="75000"/>
                    <a:lumOff val="25000"/>
                  </a:schemeClr>
                </a:solidFill>
                <a:latin typeface="Franklin Gothic Book" panose="020B0503020102020204" pitchFamily="34" charset="0"/>
              </a:rPr>
              <a:t>  April                                 May                                 June</a:t>
            </a:r>
          </a:p>
        </p:txBody>
      </p:sp>
    </p:spTree>
    <p:extLst>
      <p:ext uri="{BB962C8B-B14F-4D97-AF65-F5344CB8AC3E}">
        <p14:creationId xmlns:p14="http://schemas.microsoft.com/office/powerpoint/2010/main" val="2521895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14</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FINANCE: Cash Balance</a:t>
            </a:r>
          </a:p>
        </p:txBody>
      </p:sp>
      <p:cxnSp>
        <p:nvCxnSpPr>
          <p:cNvPr id="5" name="Straight Connector 4"/>
          <p:cNvCxnSpPr/>
          <p:nvPr/>
        </p:nvCxnSpPr>
        <p:spPr>
          <a:xfrm flipH="1">
            <a:off x="0" y="594012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5989205"/>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a:solidFill>
                  <a:schemeClr val="tx1">
                    <a:lumMod val="75000"/>
                    <a:lumOff val="25000"/>
                  </a:schemeClr>
                </a:solidFill>
                <a:latin typeface="Franklin Gothic Book" panose="020B0503020102020204" pitchFamily="34" charset="0"/>
              </a:rPr>
            </a:br>
            <a:r>
              <a:rPr lang="en-US" sz="1400" dirty="0">
                <a:solidFill>
                  <a:schemeClr val="tx1">
                    <a:lumMod val="75000"/>
                    <a:lumOff val="25000"/>
                  </a:schemeClr>
                </a:solidFill>
                <a:latin typeface="Franklin Gothic Book" panose="020B0503020102020204" pitchFamily="34" charset="0"/>
              </a:rPr>
              <a:t>Board of Water Commissioners.</a:t>
            </a:r>
          </a:p>
        </p:txBody>
      </p:sp>
      <p:pic>
        <p:nvPicPr>
          <p:cNvPr id="3" name="Picture 2">
            <a:extLst>
              <a:ext uri="{FF2B5EF4-FFF2-40B4-BE49-F238E27FC236}">
                <a16:creationId xmlns:a16="http://schemas.microsoft.com/office/drawing/2014/main" id="{58E75586-F0CA-46B3-9C5F-276A05EE397D}"/>
              </a:ext>
            </a:extLst>
          </p:cNvPr>
          <p:cNvPicPr>
            <a:picLocks noChangeAspect="1"/>
          </p:cNvPicPr>
          <p:nvPr/>
        </p:nvPicPr>
        <p:blipFill rotWithShape="1">
          <a:blip r:embed="rId2"/>
          <a:srcRect l="42571" t="23798" r="49228" b="22047"/>
          <a:stretch/>
        </p:blipFill>
        <p:spPr>
          <a:xfrm>
            <a:off x="539932" y="1298313"/>
            <a:ext cx="3657600" cy="4528843"/>
          </a:xfrm>
          <a:prstGeom prst="rect">
            <a:avLst/>
          </a:prstGeom>
        </p:spPr>
      </p:pic>
      <p:pic>
        <p:nvPicPr>
          <p:cNvPr id="6" name="Picture 5">
            <a:extLst>
              <a:ext uri="{FF2B5EF4-FFF2-40B4-BE49-F238E27FC236}">
                <a16:creationId xmlns:a16="http://schemas.microsoft.com/office/drawing/2014/main" id="{ED7AEED5-B7D9-4BF5-B8B1-AB41AA92D55D}"/>
              </a:ext>
            </a:extLst>
          </p:cNvPr>
          <p:cNvPicPr>
            <a:picLocks noChangeAspect="1"/>
          </p:cNvPicPr>
          <p:nvPr/>
        </p:nvPicPr>
        <p:blipFill rotWithShape="1">
          <a:blip r:embed="rId3"/>
          <a:srcRect l="41799" t="27092" r="50000" b="18752"/>
          <a:stretch/>
        </p:blipFill>
        <p:spPr>
          <a:xfrm>
            <a:off x="4572000" y="1298313"/>
            <a:ext cx="3657600" cy="4528843"/>
          </a:xfrm>
          <a:prstGeom prst="rect">
            <a:avLst/>
          </a:prstGeom>
        </p:spPr>
      </p:pic>
    </p:spTree>
    <p:extLst>
      <p:ext uri="{BB962C8B-B14F-4D97-AF65-F5344CB8AC3E}">
        <p14:creationId xmlns:p14="http://schemas.microsoft.com/office/powerpoint/2010/main" val="3508249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Legal Services</a:t>
            </a:r>
          </a:p>
        </p:txBody>
      </p:sp>
      <p:pic>
        <p:nvPicPr>
          <p:cNvPr id="6" name="Picture 5">
            <a:extLst>
              <a:ext uri="{FF2B5EF4-FFF2-40B4-BE49-F238E27FC236}">
                <a16:creationId xmlns:a16="http://schemas.microsoft.com/office/drawing/2014/main" id="{9F09866E-A8CF-461D-8261-7710BA9E5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443507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16</a:t>
            </a:r>
          </a:p>
        </p:txBody>
      </p:sp>
      <p:sp>
        <p:nvSpPr>
          <p:cNvPr id="19"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LEGAL: Claims, Hearings and Cases</a:t>
            </a:r>
          </a:p>
        </p:txBody>
      </p:sp>
      <p:sp>
        <p:nvSpPr>
          <p:cNvPr id="12" name="TextBox 11"/>
          <p:cNvSpPr txBox="1"/>
          <p:nvPr/>
        </p:nvSpPr>
        <p:spPr>
          <a:xfrm>
            <a:off x="6422065" y="1323082"/>
            <a:ext cx="2286000" cy="1763078"/>
          </a:xfrm>
          <a:prstGeom prst="foldedCorner">
            <a:avLst/>
          </a:prstGeom>
          <a:solidFill>
            <a:srgbClr val="B7CDC2"/>
          </a:solidFill>
        </p:spPr>
        <p:txBody>
          <a:bodyPr wrap="square" rtlCol="0">
            <a:spAutoFit/>
          </a:bodyPr>
          <a:lstStyle/>
          <a:p>
            <a:pPr algn="ctr"/>
            <a:r>
              <a:rPr lang="en-US" sz="2400" dirty="0">
                <a:solidFill>
                  <a:schemeClr val="bg1"/>
                </a:solidFill>
                <a:latin typeface="Impact" panose="020B0806030902050204" pitchFamily="34" charset="0"/>
              </a:rPr>
              <a:t>N/A</a:t>
            </a:r>
          </a:p>
          <a:p>
            <a:pPr algn="ctr"/>
            <a:r>
              <a:rPr lang="en-US" sz="1400" dirty="0">
                <a:latin typeface="Franklin Gothic Book" panose="020B0503020102020204" pitchFamily="34" charset="0"/>
              </a:rPr>
              <a:t>Property damage claims</a:t>
            </a:r>
          </a:p>
          <a:p>
            <a:pPr algn="ctr"/>
            <a:endParaRPr lang="en-US" sz="1400" dirty="0">
              <a:latin typeface="Franklin Gothic Book" panose="020B0503020102020204" pitchFamily="34" charset="0"/>
            </a:endParaRPr>
          </a:p>
          <a:p>
            <a:pPr algn="ctr"/>
            <a:r>
              <a:rPr lang="en-US" sz="2400" dirty="0">
                <a:solidFill>
                  <a:schemeClr val="bg1"/>
                </a:solidFill>
                <a:latin typeface="Impact" panose="020B0806030902050204" pitchFamily="34" charset="0"/>
              </a:rPr>
              <a:t>N/A</a:t>
            </a:r>
          </a:p>
          <a:p>
            <a:pPr algn="ctr"/>
            <a:r>
              <a:rPr lang="en-US" sz="1400" dirty="0">
                <a:latin typeface="Franklin Gothic Book" panose="020B0503020102020204" pitchFamily="34" charset="0"/>
              </a:rPr>
              <a:t>Damage claims approved</a:t>
            </a:r>
          </a:p>
        </p:txBody>
      </p:sp>
      <p:sp>
        <p:nvSpPr>
          <p:cNvPr id="14" name="TextBox 13"/>
          <p:cNvSpPr txBox="1"/>
          <p:nvPr/>
        </p:nvSpPr>
        <p:spPr>
          <a:xfrm>
            <a:off x="6422065" y="3248662"/>
            <a:ext cx="2286000" cy="2203847"/>
          </a:xfrm>
          <a:prstGeom prst="foldedCorner">
            <a:avLst/>
          </a:prstGeom>
          <a:solidFill>
            <a:srgbClr val="27999D"/>
          </a:solidFill>
        </p:spPr>
        <p:txBody>
          <a:bodyPr wrap="square" rtlCol="0">
            <a:spAutoFit/>
          </a:bodyPr>
          <a:lstStyle/>
          <a:p>
            <a:pPr algn="ctr"/>
            <a:r>
              <a:rPr lang="en-US" sz="2400" dirty="0">
                <a:solidFill>
                  <a:schemeClr val="bg1"/>
                </a:solidFill>
                <a:latin typeface="Impact" panose="020B0806030902050204" pitchFamily="34" charset="0"/>
              </a:rPr>
              <a:t>N/A</a:t>
            </a:r>
          </a:p>
          <a:p>
            <a:pPr algn="ctr"/>
            <a:r>
              <a:rPr lang="en-US" sz="1400" dirty="0">
                <a:latin typeface="Franklin Gothic Book" panose="020B0503020102020204" pitchFamily="34" charset="0"/>
              </a:rPr>
              <a:t>Amount in property</a:t>
            </a:r>
            <a:br>
              <a:rPr lang="en-US" sz="1400" dirty="0">
                <a:latin typeface="Franklin Gothic Book" panose="020B0503020102020204" pitchFamily="34" charset="0"/>
              </a:rPr>
            </a:br>
            <a:r>
              <a:rPr lang="en-US" sz="1400" dirty="0">
                <a:latin typeface="Franklin Gothic Book" panose="020B0503020102020204" pitchFamily="34" charset="0"/>
              </a:rPr>
              <a:t>damage claims</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N/A</a:t>
            </a:r>
          </a:p>
          <a:p>
            <a:pPr algn="ctr"/>
            <a:r>
              <a:rPr lang="en-US" sz="1400" dirty="0">
                <a:latin typeface="Franklin Gothic Book" panose="020B0503020102020204" pitchFamily="34" charset="0"/>
              </a:rPr>
              <a:t>Amount of total claims recommended to be paid</a:t>
            </a:r>
          </a:p>
        </p:txBody>
      </p:sp>
      <p:sp>
        <p:nvSpPr>
          <p:cNvPr id="20" name="TextBox 19"/>
          <p:cNvSpPr txBox="1"/>
          <p:nvPr/>
        </p:nvSpPr>
        <p:spPr>
          <a:xfrm>
            <a:off x="3425840" y="773767"/>
            <a:ext cx="2286000" cy="4416266"/>
          </a:xfrm>
          <a:prstGeom prst="foldedCorner">
            <a:avLst/>
          </a:prstGeom>
          <a:solidFill>
            <a:srgbClr val="B7CDC2"/>
          </a:solidFill>
        </p:spPr>
        <p:txBody>
          <a:bodyPr wrap="square" rtlCol="0">
            <a:spAutoFit/>
          </a:bodyPr>
          <a:lstStyle/>
          <a:p>
            <a:pPr algn="ctr"/>
            <a:r>
              <a:rPr lang="en-US" sz="2400" dirty="0">
                <a:solidFill>
                  <a:schemeClr val="bg1"/>
                </a:solidFill>
                <a:latin typeface="Impact" panose="020B0806030902050204" pitchFamily="34" charset="0"/>
              </a:rPr>
              <a:t>273</a:t>
            </a:r>
          </a:p>
          <a:p>
            <a:pPr algn="ctr"/>
            <a:r>
              <a:rPr lang="en-US" sz="1400" dirty="0">
                <a:latin typeface="Franklin Gothic Book" panose="020B0503020102020204" pitchFamily="34" charset="0"/>
              </a:rPr>
              <a:t>Pending Billing Disputes</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77</a:t>
            </a:r>
          </a:p>
          <a:p>
            <a:pPr algn="ctr"/>
            <a:r>
              <a:rPr lang="en-US" sz="1400" dirty="0">
                <a:latin typeface="Franklin Gothic Book" panose="020B0503020102020204" pitchFamily="34" charset="0"/>
              </a:rPr>
              <a:t>Disputes Closed in </a:t>
            </a:r>
          </a:p>
          <a:p>
            <a:pPr algn="ctr"/>
            <a:r>
              <a:rPr lang="en-US" sz="1400" dirty="0">
                <a:latin typeface="Franklin Gothic Book" panose="020B0503020102020204" pitchFamily="34" charset="0"/>
              </a:rPr>
              <a:t>October 2021</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$102,081</a:t>
            </a:r>
          </a:p>
          <a:p>
            <a:pPr algn="ctr"/>
            <a:r>
              <a:rPr lang="en-US" sz="1400" dirty="0">
                <a:latin typeface="Franklin Gothic Book" panose="020B0503020102020204" pitchFamily="34" charset="0"/>
              </a:rPr>
              <a:t>Total Amount Disputed</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$20,959</a:t>
            </a:r>
          </a:p>
          <a:p>
            <a:pPr algn="ctr"/>
            <a:r>
              <a:rPr lang="en-US" sz="1400" dirty="0">
                <a:latin typeface="Franklin Gothic Book" panose="020B0503020102020204" pitchFamily="34" charset="0"/>
              </a:rPr>
              <a:t>Total Credits to Customers</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61</a:t>
            </a:r>
          </a:p>
          <a:p>
            <a:pPr algn="ctr"/>
            <a:r>
              <a:rPr lang="en-US" sz="1400" dirty="0">
                <a:latin typeface="Franklin Gothic Book" panose="020B0503020102020204" pitchFamily="34" charset="0"/>
              </a:rPr>
              <a:t>Total Resolved Utilizing Leak Policy</a:t>
            </a:r>
          </a:p>
        </p:txBody>
      </p:sp>
      <p:sp>
        <p:nvSpPr>
          <p:cNvPr id="22" name="TextBox 21"/>
          <p:cNvSpPr txBox="1"/>
          <p:nvPr/>
        </p:nvSpPr>
        <p:spPr>
          <a:xfrm>
            <a:off x="429616" y="758949"/>
            <a:ext cx="2286000" cy="4286786"/>
          </a:xfrm>
          <a:prstGeom prst="foldedCorner">
            <a:avLst/>
          </a:prstGeom>
          <a:solidFill>
            <a:srgbClr val="B7CDC2"/>
          </a:solidFill>
        </p:spPr>
        <p:txBody>
          <a:bodyPr wrap="square" rtlCol="0">
            <a:spAutoFit/>
          </a:bodyPr>
          <a:lstStyle/>
          <a:p>
            <a:pPr algn="ctr"/>
            <a:r>
              <a:rPr lang="en-US" sz="3000" dirty="0">
                <a:solidFill>
                  <a:schemeClr val="bg1"/>
                </a:solidFill>
                <a:latin typeface="Impact" panose="020B0806030902050204" pitchFamily="34" charset="0"/>
              </a:rPr>
              <a:t>29</a:t>
            </a:r>
          </a:p>
          <a:p>
            <a:pPr algn="ctr"/>
            <a:r>
              <a:rPr lang="en-US" sz="1400" dirty="0">
                <a:latin typeface="Franklin Gothic Book" panose="020B0503020102020204" pitchFamily="34" charset="0"/>
              </a:rPr>
              <a:t>Cases handled by</a:t>
            </a:r>
            <a:br>
              <a:rPr lang="en-US" sz="1400" dirty="0">
                <a:latin typeface="Franklin Gothic Book" panose="020B0503020102020204" pitchFamily="34" charset="0"/>
              </a:rPr>
            </a:br>
            <a:r>
              <a:rPr lang="en-US" sz="1400" dirty="0">
                <a:latin typeface="Franklin Gothic Book" panose="020B0503020102020204" pitchFamily="34" charset="0"/>
              </a:rPr>
              <a:t>in-house staff</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8</a:t>
            </a:r>
          </a:p>
          <a:p>
            <a:pPr algn="ctr"/>
            <a:r>
              <a:rPr lang="en-US" sz="1400" dirty="0">
                <a:latin typeface="Franklin Gothic Book" panose="020B0503020102020204" pitchFamily="34" charset="0"/>
              </a:rPr>
              <a:t>Cases handled by</a:t>
            </a:r>
            <a:br>
              <a:rPr lang="en-US" sz="1400" dirty="0">
                <a:latin typeface="Franklin Gothic Book" panose="020B0503020102020204" pitchFamily="34" charset="0"/>
              </a:rPr>
            </a:br>
            <a:r>
              <a:rPr lang="en-US" sz="1400" dirty="0">
                <a:latin typeface="Franklin Gothic Book" panose="020B0503020102020204" pitchFamily="34" charset="0"/>
              </a:rPr>
              <a:t>outside counsel</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1</a:t>
            </a:r>
          </a:p>
          <a:p>
            <a:pPr algn="ctr"/>
            <a:r>
              <a:rPr lang="en-US" sz="1400" dirty="0">
                <a:latin typeface="Franklin Gothic Book" panose="020B0503020102020204" pitchFamily="34" charset="0"/>
              </a:rPr>
              <a:t>Lawsuits dismissed</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8</a:t>
            </a:r>
          </a:p>
          <a:p>
            <a:pPr algn="ctr"/>
            <a:r>
              <a:rPr lang="en-US" sz="1400" dirty="0">
                <a:latin typeface="Franklin Gothic Book" panose="020B0503020102020204" pitchFamily="34" charset="0"/>
              </a:rPr>
              <a:t>Lawsuits dismissed in calendar year 2021</a:t>
            </a:r>
          </a:p>
        </p:txBody>
      </p:sp>
      <p:sp>
        <p:nvSpPr>
          <p:cNvPr id="11" name="TextBox 10"/>
          <p:cNvSpPr txBox="1"/>
          <p:nvPr/>
        </p:nvSpPr>
        <p:spPr>
          <a:xfrm>
            <a:off x="457199" y="5780586"/>
            <a:ext cx="8250866" cy="600164"/>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DWSD uses a mix of in-house and contracted legal counsel to handle damage claims, civil action for commercial delinquencies and lawsuits filed against the department.</a:t>
            </a:r>
          </a:p>
          <a:p>
            <a:endParaRPr lang="en-US" sz="5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13" name="Straight Connector 12"/>
          <p:cNvCxnSpPr/>
          <p:nvPr/>
        </p:nvCxnSpPr>
        <p:spPr>
          <a:xfrm flipH="1" flipV="1">
            <a:off x="0" y="5740279"/>
            <a:ext cx="9250326"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73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16</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Investigations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82915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t>2</a:t>
            </a:r>
          </a:p>
        </p:txBody>
      </p:sp>
      <p:sp>
        <p:nvSpPr>
          <p:cNvPr id="6" name="Title 1">
            <a:extLst>
              <a:ext uri="{FF2B5EF4-FFF2-40B4-BE49-F238E27FC236}">
                <a16:creationId xmlns:a16="http://schemas.microsoft.com/office/drawing/2014/main"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a:solidFill>
                  <a:srgbClr val="138F7E"/>
                </a:solidFill>
                <a:latin typeface="Franklin Gothic Book" panose="020B0503020102020204" pitchFamily="34" charset="0"/>
              </a:rPr>
              <a:t>CONTENTS*</a:t>
            </a:r>
          </a:p>
        </p:txBody>
      </p:sp>
      <p:sp>
        <p:nvSpPr>
          <p:cNvPr id="7" name="Rectangle 2">
            <a:extLst>
              <a:ext uri="{FF2B5EF4-FFF2-40B4-BE49-F238E27FC236}">
                <a16:creationId xmlns:a16="http://schemas.microsoft.com/office/drawing/2014/main" id="{6801FDE5-A0AB-7C48-B0D1-69AA77A66497}"/>
              </a:ext>
            </a:extLst>
          </p:cNvPr>
          <p:cNvSpPr txBox="1">
            <a:spLocks noChangeArrowheads="1"/>
          </p:cNvSpPr>
          <p:nvPr/>
        </p:nvSpPr>
        <p:spPr bwMode="auto">
          <a:xfrm>
            <a:off x="1644314" y="1849275"/>
            <a:ext cx="5697779" cy="4117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65000"/>
                    <a:lumOff val="35000"/>
                  </a:schemeClr>
                </a:solidFill>
                <a:latin typeface="Franklin Gothic Book" panose="020B0503020102020204" pitchFamily="34" charset="0"/>
                <a:cs typeface="Arial" panose="020B0604020202020204" pitchFamily="34" charset="0"/>
              </a:rPr>
              <a:t>Metrics by Function: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Director’s Message                                              </a:t>
            </a:r>
            <a:r>
              <a:rPr lang="en-US" sz="1800" dirty="0">
                <a:solidFill>
                  <a:srgbClr val="138F7E"/>
                </a:solidFill>
                <a:latin typeface="Franklin Gothic Book" panose="020B0503020102020204" pitchFamily="34" charset="0"/>
                <a:cs typeface="Arial" panose="020B0604020202020204" pitchFamily="34" charset="0"/>
              </a:rPr>
              <a:t>3</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Customer Care                                                     </a:t>
            </a:r>
            <a:r>
              <a:rPr lang="en-US" sz="1800" dirty="0">
                <a:solidFill>
                  <a:srgbClr val="138F7E"/>
                </a:solidFill>
                <a:latin typeface="Franklin Gothic Book" panose="020B0503020102020204" pitchFamily="34" charset="0"/>
                <a:cs typeface="Arial" panose="020B0604020202020204" pitchFamily="34" charset="0"/>
              </a:rPr>
              <a:t>4</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Field Services 			                  </a:t>
            </a:r>
            <a:r>
              <a:rPr lang="en-US" sz="1800" dirty="0">
                <a:solidFill>
                  <a:srgbClr val="138F7E"/>
                </a:solidFill>
                <a:latin typeface="Franklin Gothic Book" panose="020B0503020102020204" pitchFamily="34" charset="0"/>
                <a:cs typeface="Arial" panose="020B0604020202020204" pitchFamily="34" charset="0"/>
              </a:rPr>
              <a:t>7</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Capital Improvement Program		</a:t>
            </a:r>
            <a:r>
              <a:rPr lang="en-US" sz="1800" dirty="0">
                <a:solidFill>
                  <a:srgbClr val="219784"/>
                </a:solidFill>
                <a:latin typeface="Franklin Gothic Book" panose="020B0503020102020204" pitchFamily="34" charset="0"/>
                <a:cs typeface="Arial" panose="020B0604020202020204" pitchFamily="34" charset="0"/>
              </a:rPr>
              <a:t>12</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a:solidFill>
                  <a:srgbClr val="138F7E"/>
                </a:solidFill>
                <a:latin typeface="Franklin Gothic Book" panose="020B0503020102020204" pitchFamily="34" charset="0"/>
                <a:cs typeface="Arial" panose="020B0604020202020204" pitchFamily="34" charset="0"/>
              </a:rPr>
              <a:t>14</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Legal Services 		                	</a:t>
            </a:r>
            <a:r>
              <a:rPr lang="en-US" sz="1800" dirty="0">
                <a:solidFill>
                  <a:srgbClr val="138F7E"/>
                </a:solidFill>
                <a:latin typeface="Franklin Gothic Book" panose="020B0503020102020204" pitchFamily="34" charset="0"/>
                <a:cs typeface="Arial" panose="020B0604020202020204" pitchFamily="34" charset="0"/>
              </a:rPr>
              <a:t>17</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a:solidFill>
                  <a:srgbClr val="138F7E"/>
                </a:solidFill>
                <a:latin typeface="Franklin Gothic Book" panose="020B0503020102020204" pitchFamily="34" charset="0"/>
                <a:cs typeface="Arial" panose="020B0604020202020204" pitchFamily="34" charset="0"/>
              </a:rPr>
              <a:t>19</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a:solidFill>
                  <a:srgbClr val="138F7E"/>
                </a:solidFill>
                <a:latin typeface="Franklin Gothic Book" panose="020B0503020102020204" pitchFamily="34" charset="0"/>
                <a:cs typeface="Arial" panose="020B0604020202020204" pitchFamily="34" charset="0"/>
              </a:rPr>
              <a:t>21</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a:solidFill>
                  <a:srgbClr val="138F7E"/>
                </a:solidFill>
                <a:latin typeface="Franklin Gothic Book" panose="020B0503020102020204" pitchFamily="34" charset="0"/>
                <a:cs typeface="Arial" panose="020B0604020202020204" pitchFamily="34" charset="0"/>
              </a:rPr>
              <a:t>24</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a:solidFill>
                  <a:srgbClr val="138F7E"/>
                </a:solidFill>
                <a:latin typeface="Franklin Gothic Book" panose="020B0503020102020204" pitchFamily="34" charset="0"/>
                <a:cs typeface="Arial" panose="020B0604020202020204" pitchFamily="34" charset="0"/>
              </a:rPr>
              <a:t>28</a:t>
            </a:r>
          </a:p>
        </p:txBody>
      </p:sp>
    </p:spTree>
    <p:extLst>
      <p:ext uri="{BB962C8B-B14F-4D97-AF65-F5344CB8AC3E}">
        <p14:creationId xmlns:p14="http://schemas.microsoft.com/office/powerpoint/2010/main" val="1710000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18</a:t>
            </a:r>
          </a:p>
        </p:txBody>
      </p:sp>
      <p:sp>
        <p:nvSpPr>
          <p:cNvPr id="27" name="TextBox 26"/>
          <p:cNvSpPr txBox="1"/>
          <p:nvPr/>
        </p:nvSpPr>
        <p:spPr>
          <a:xfrm>
            <a:off x="341793" y="775301"/>
            <a:ext cx="2743200" cy="2020193"/>
          </a:xfrm>
          <a:prstGeom prst="foldedCorner">
            <a:avLst/>
          </a:prstGeom>
          <a:solidFill>
            <a:srgbClr val="B7CDC2"/>
          </a:solidFill>
        </p:spPr>
        <p:txBody>
          <a:bodyPr wrap="square" rtlCol="0">
            <a:spAutoFit/>
          </a:bodyPr>
          <a:lstStyle/>
          <a:p>
            <a:pPr algn="ctr"/>
            <a:r>
              <a:rPr lang="en-US" sz="4000" dirty="0">
                <a:solidFill>
                  <a:schemeClr val="bg1"/>
                </a:solidFill>
                <a:latin typeface="Impact" panose="020B0806030902050204" pitchFamily="34" charset="0"/>
              </a:rPr>
              <a:t>189</a:t>
            </a:r>
          </a:p>
          <a:p>
            <a:pPr algn="ctr"/>
            <a:r>
              <a:rPr lang="en-US" sz="1600" dirty="0">
                <a:latin typeface="Franklin Gothic Book" panose="020B0503020102020204" pitchFamily="34" charset="0"/>
              </a:rPr>
              <a:t>Parcels investigated for delinquency, possible meter tampering and no meter since July 1, 2021</a:t>
            </a:r>
          </a:p>
        </p:txBody>
      </p:sp>
      <p:sp>
        <p:nvSpPr>
          <p:cNvPr id="29" name="TextBox 28"/>
          <p:cNvSpPr txBox="1"/>
          <p:nvPr/>
        </p:nvSpPr>
        <p:spPr>
          <a:xfrm>
            <a:off x="90128" y="5522301"/>
            <a:ext cx="9053871" cy="95410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Since August 2017, the unit, in collaboration with customer service/billing, has identified more than $20 million in services owed by primarily commercial customers. They uncover severe delinquencies, non-working meters, unauthorized use of fire hydrants, meter tampering, or connected to the city’s water main without a meter and/or permit. The unit works closely with the Finance/Collections and Legal Groups.</a:t>
            </a:r>
          </a:p>
        </p:txBody>
      </p:sp>
      <p:cxnSp>
        <p:nvCxnSpPr>
          <p:cNvPr id="30" name="Straight Connector 29"/>
          <p:cNvCxnSpPr/>
          <p:nvPr/>
        </p:nvCxnSpPr>
        <p:spPr>
          <a:xfrm flipH="1">
            <a:off x="0" y="549731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INVESTIGATIONS: Results</a:t>
            </a:r>
          </a:p>
        </p:txBody>
      </p:sp>
      <p:sp>
        <p:nvSpPr>
          <p:cNvPr id="12" name="TextBox 11"/>
          <p:cNvSpPr txBox="1"/>
          <p:nvPr/>
        </p:nvSpPr>
        <p:spPr>
          <a:xfrm>
            <a:off x="4100595" y="290333"/>
            <a:ext cx="2384871" cy="4973836"/>
          </a:xfrm>
          <a:prstGeom prst="foldedCorner">
            <a:avLst/>
          </a:prstGeom>
          <a:solidFill>
            <a:srgbClr val="27999D"/>
          </a:solidFill>
        </p:spPr>
        <p:txBody>
          <a:bodyPr wrap="square" rtlCol="0">
            <a:spAutoFit/>
          </a:bodyPr>
          <a:lstStyle/>
          <a:p>
            <a:pPr algn="ctr"/>
            <a:r>
              <a:rPr lang="en-US" b="1" dirty="0">
                <a:solidFill>
                  <a:schemeClr val="bg1"/>
                </a:solidFill>
                <a:latin typeface="Franklin Gothic Book" panose="020B0503020102020204" pitchFamily="34" charset="0"/>
              </a:rPr>
              <a:t>Money Owed to DWSD identified by Investigators</a:t>
            </a:r>
          </a:p>
          <a:p>
            <a:pPr algn="ctr"/>
            <a:endParaRPr lang="en-US" sz="1000" b="1" dirty="0">
              <a:solidFill>
                <a:schemeClr val="bg1"/>
              </a:solidFill>
              <a:latin typeface="Franklin Gothic Book" panose="020B0503020102020204" pitchFamily="34" charset="0"/>
            </a:endParaRPr>
          </a:p>
          <a:p>
            <a:pPr algn="ctr"/>
            <a:r>
              <a:rPr lang="en-US" sz="3600" dirty="0">
                <a:solidFill>
                  <a:schemeClr val="bg1"/>
                </a:solidFill>
                <a:latin typeface="Impact" panose="020B0806030902050204" pitchFamily="34" charset="0"/>
              </a:rPr>
              <a:t>$1,027,646</a:t>
            </a:r>
          </a:p>
          <a:p>
            <a:pPr algn="ctr"/>
            <a:r>
              <a:rPr lang="en-US" sz="1600" dirty="0">
                <a:latin typeface="Franklin Gothic Book" panose="020B0503020102020204" pitchFamily="34" charset="0"/>
              </a:rPr>
              <a:t>Total since July 1, 2021</a:t>
            </a:r>
          </a:p>
          <a:p>
            <a:pPr algn="ctr"/>
            <a:endParaRPr lang="en-US" sz="1000" dirty="0">
              <a:latin typeface="Franklin Gothic Book" panose="020B0503020102020204" pitchFamily="34" charset="0"/>
            </a:endParaRP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$153,416</a:t>
            </a:r>
          </a:p>
          <a:p>
            <a:pPr algn="ctr"/>
            <a:r>
              <a:rPr lang="en-US" sz="1400" dirty="0">
                <a:latin typeface="Franklin Gothic Book" panose="020B0503020102020204" pitchFamily="34" charset="0"/>
              </a:rPr>
              <a:t>Back billed</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$271,999</a:t>
            </a:r>
          </a:p>
          <a:p>
            <a:pPr algn="ctr"/>
            <a:r>
              <a:rPr lang="en-US" sz="1400" dirty="0">
                <a:latin typeface="Franklin Gothic Book" panose="020B0503020102020204" pitchFamily="34" charset="0"/>
              </a:rPr>
              <a:t>Future owed in 12 months</a:t>
            </a:r>
          </a:p>
          <a:p>
            <a:pPr algn="ctr"/>
            <a:r>
              <a:rPr lang="en-US" sz="1600" dirty="0">
                <a:latin typeface="Franklin Gothic Book" panose="020B0503020102020204" pitchFamily="34" charset="0"/>
              </a:rPr>
              <a:t>  </a:t>
            </a:r>
            <a:endParaRPr lang="en-US" sz="1050" dirty="0">
              <a:latin typeface="Franklin Gothic Book" panose="020B0503020102020204" pitchFamily="34" charset="0"/>
            </a:endParaRPr>
          </a:p>
          <a:p>
            <a:pPr algn="ctr"/>
            <a:r>
              <a:rPr lang="en-US" sz="3000" dirty="0">
                <a:solidFill>
                  <a:schemeClr val="bg1"/>
                </a:solidFill>
                <a:latin typeface="Impact" panose="020B0806030902050204" pitchFamily="34" charset="0"/>
              </a:rPr>
              <a:t>$602,231</a:t>
            </a:r>
          </a:p>
          <a:p>
            <a:pPr algn="ctr"/>
            <a:r>
              <a:rPr lang="en-US" sz="1400" dirty="0">
                <a:latin typeface="Franklin Gothic Book" panose="020B0503020102020204" pitchFamily="34" charset="0"/>
              </a:rPr>
              <a:t>Water loss</a:t>
            </a:r>
          </a:p>
        </p:txBody>
      </p:sp>
      <p:pic>
        <p:nvPicPr>
          <p:cNvPr id="14" name="Picture 1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5230" y="3123311"/>
            <a:ext cx="3527037" cy="2116222"/>
          </a:xfrm>
          <a:prstGeom prst="rect">
            <a:avLst/>
          </a:prstGeom>
        </p:spPr>
      </p:pic>
      <p:sp>
        <p:nvSpPr>
          <p:cNvPr id="9" name="TextBox 8"/>
          <p:cNvSpPr txBox="1"/>
          <p:nvPr/>
        </p:nvSpPr>
        <p:spPr>
          <a:xfrm>
            <a:off x="6650426" y="3493016"/>
            <a:ext cx="2384871" cy="1652885"/>
          </a:xfrm>
          <a:prstGeom prst="foldedCorner">
            <a:avLst/>
          </a:prstGeom>
          <a:solidFill>
            <a:srgbClr val="279989"/>
          </a:solidFill>
        </p:spPr>
        <p:txBody>
          <a:bodyPr wrap="square" rtlCol="0">
            <a:spAutoFit/>
          </a:bodyPr>
          <a:lstStyle/>
          <a:p>
            <a:pPr algn="ctr"/>
            <a:r>
              <a:rPr lang="en-US" sz="1500" b="1" dirty="0">
                <a:solidFill>
                  <a:schemeClr val="bg1"/>
                </a:solidFill>
                <a:latin typeface="Franklin Gothic Book" panose="020B0503020102020204" pitchFamily="34" charset="0"/>
              </a:rPr>
              <a:t>Revenue Identified Since Investigation Unit Began</a:t>
            </a:r>
          </a:p>
          <a:p>
            <a:pPr algn="ctr"/>
            <a:endParaRPr lang="en-US" sz="1000" b="1" dirty="0">
              <a:solidFill>
                <a:schemeClr val="bg1"/>
              </a:solidFill>
              <a:latin typeface="Franklin Gothic Book" panose="020B0503020102020204" pitchFamily="34" charset="0"/>
            </a:endParaRPr>
          </a:p>
          <a:p>
            <a:pPr algn="ctr"/>
            <a:r>
              <a:rPr lang="en-US" sz="3000" dirty="0">
                <a:solidFill>
                  <a:schemeClr val="bg1"/>
                </a:solidFill>
                <a:latin typeface="Impact" panose="020B0806030902050204" pitchFamily="34" charset="0"/>
              </a:rPr>
              <a:t>$20,236,086</a:t>
            </a:r>
          </a:p>
          <a:p>
            <a:pPr algn="ctr"/>
            <a:r>
              <a:rPr lang="en-US" sz="1400" dirty="0">
                <a:latin typeface="Franklin Gothic Book" panose="020B0503020102020204" pitchFamily="34" charset="0"/>
              </a:rPr>
              <a:t>Total since August 14, 2017</a:t>
            </a:r>
          </a:p>
        </p:txBody>
      </p:sp>
    </p:spTree>
    <p:extLst>
      <p:ext uri="{BB962C8B-B14F-4D97-AF65-F5344CB8AC3E}">
        <p14:creationId xmlns:p14="http://schemas.microsoft.com/office/powerpoint/2010/main" val="2965555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18</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Human Resources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6282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20</a:t>
            </a:r>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HUMAN RESOURCES: </a:t>
            </a:r>
            <a:r>
              <a:rPr lang="en-US" sz="2400" b="1" dirty="0">
                <a:solidFill>
                  <a:srgbClr val="138F7E"/>
                </a:solidFill>
                <a:latin typeface="Franklin Gothic Book" panose="020B0503020102020204" pitchFamily="34" charset="0"/>
              </a:rPr>
              <a:t>Detroit Residents and Hiring</a:t>
            </a:r>
          </a:p>
        </p:txBody>
      </p:sp>
      <p:sp>
        <p:nvSpPr>
          <p:cNvPr id="6" name="TextBox 5"/>
          <p:cNvSpPr txBox="1"/>
          <p:nvPr/>
        </p:nvSpPr>
        <p:spPr>
          <a:xfrm>
            <a:off x="90128" y="5565932"/>
            <a:ext cx="9053871" cy="30777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Total of 549 DWSD employees, 54% of which live in Detroit.*</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98505" y="6134136"/>
            <a:ext cx="4545496" cy="230832"/>
          </a:xfrm>
          <a:prstGeom prst="rect">
            <a:avLst/>
          </a:prstGeom>
          <a:noFill/>
        </p:spPr>
        <p:txBody>
          <a:bodyPr wrap="square" rtlCol="0">
            <a:spAutoFit/>
          </a:bodyPr>
          <a:lstStyle/>
          <a:p>
            <a:pPr algn="r"/>
            <a:r>
              <a:rPr lang="en-US" sz="900" dirty="0">
                <a:latin typeface="Franklin Gothic Book" panose="020B0503020102020204" pitchFamily="34" charset="0"/>
              </a:rPr>
              <a:t>*DWSD and the City of Detroit do not require residency to be employed, per Michigan law.</a:t>
            </a:r>
          </a:p>
        </p:txBody>
      </p:sp>
      <p:graphicFrame>
        <p:nvGraphicFramePr>
          <p:cNvPr id="11" name="Chart 10"/>
          <p:cNvGraphicFramePr/>
          <p:nvPr>
            <p:extLst>
              <p:ext uri="{D42A27DB-BD31-4B8C-83A1-F6EECF244321}">
                <p14:modId xmlns:p14="http://schemas.microsoft.com/office/powerpoint/2010/main" val="3867028767"/>
              </p:ext>
            </p:extLst>
          </p:nvPr>
        </p:nvGraphicFramePr>
        <p:xfrm>
          <a:off x="1165412" y="1278853"/>
          <a:ext cx="6813175" cy="4064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3245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HUMAN RESOURCES: </a:t>
            </a:r>
            <a:r>
              <a:rPr lang="en-US" sz="2400" b="1" dirty="0">
                <a:solidFill>
                  <a:srgbClr val="138F7E"/>
                </a:solidFill>
                <a:latin typeface="Franklin Gothic Book" panose="020B0503020102020204" pitchFamily="34" charset="0"/>
              </a:rPr>
              <a:t>Retirement Eligible</a:t>
            </a:r>
          </a:p>
        </p:txBody>
      </p:sp>
      <p:sp>
        <p:nvSpPr>
          <p:cNvPr id="10" name="TextBox 9">
            <a:extLst>
              <a:ext uri="{FF2B5EF4-FFF2-40B4-BE49-F238E27FC236}">
                <a16:creationId xmlns:a16="http://schemas.microsoft.com/office/drawing/2014/main" id="{A98E303D-84B5-40C0-A558-71571C03D9BD}"/>
              </a:ext>
            </a:extLst>
          </p:cNvPr>
          <p:cNvSpPr txBox="1"/>
          <p:nvPr/>
        </p:nvSpPr>
        <p:spPr>
          <a:xfrm>
            <a:off x="90128" y="5874283"/>
            <a:ext cx="9053871" cy="307777"/>
          </a:xfrm>
          <a:prstGeom prst="rect">
            <a:avLst/>
          </a:prstGeom>
          <a:noFill/>
        </p:spPr>
        <p:txBody>
          <a:bodyPr wrap="square" rtlCol="0">
            <a:spAutoFit/>
          </a:bodyPr>
          <a:lstStyle/>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With a current population of </a:t>
            </a:r>
            <a:r>
              <a:rPr lang="en-US" sz="1400" b="1" dirty="0">
                <a:solidFill>
                  <a:schemeClr val="tx1">
                    <a:lumMod val="65000"/>
                    <a:lumOff val="35000"/>
                  </a:schemeClr>
                </a:solidFill>
                <a:latin typeface="Franklin Gothic Book" panose="020B0503020102020204" pitchFamily="34" charset="0"/>
                <a:cs typeface="Arial" panose="020B0604020202020204" pitchFamily="34" charset="0"/>
              </a:rPr>
              <a:t>549 </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employees, there are </a:t>
            </a:r>
            <a:r>
              <a:rPr lang="en-US" sz="1400" b="1" dirty="0">
                <a:solidFill>
                  <a:schemeClr val="tx1">
                    <a:lumMod val="65000"/>
                    <a:lumOff val="35000"/>
                  </a:schemeClr>
                </a:solidFill>
                <a:latin typeface="Franklin Gothic Book" panose="020B0503020102020204" pitchFamily="34" charset="0"/>
                <a:cs typeface="Arial" panose="020B0604020202020204" pitchFamily="34" charset="0"/>
              </a:rPr>
              <a:t>97</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 DWSD employees eligible for retirement.</a:t>
            </a:r>
          </a:p>
        </p:txBody>
      </p:sp>
      <p:cxnSp>
        <p:nvCxnSpPr>
          <p:cNvPr id="12" name="Straight Connector 11">
            <a:extLst>
              <a:ext uri="{FF2B5EF4-FFF2-40B4-BE49-F238E27FC236}">
                <a16:creationId xmlns:a16="http://schemas.microsoft.com/office/drawing/2014/main" id="{29FF5333-C9A7-4BBD-89CA-0946CD2D97BC}"/>
              </a:ext>
            </a:extLst>
          </p:cNvPr>
          <p:cNvCxnSpPr/>
          <p:nvPr/>
        </p:nvCxnSpPr>
        <p:spPr>
          <a:xfrm flipH="1">
            <a:off x="-1" y="587428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DDD0EEA-1729-4486-912F-85568394FDE8}"/>
              </a:ext>
            </a:extLst>
          </p:cNvPr>
          <p:cNvPicPr>
            <a:picLocks noChangeAspect="1"/>
          </p:cNvPicPr>
          <p:nvPr/>
        </p:nvPicPr>
        <p:blipFill rotWithShape="1">
          <a:blip r:embed="rId2"/>
          <a:srcRect l="35334" t="37428" r="39428" b="13302"/>
          <a:stretch/>
        </p:blipFill>
        <p:spPr>
          <a:xfrm>
            <a:off x="-1" y="1755474"/>
            <a:ext cx="9144000" cy="3347052"/>
          </a:xfrm>
          <a:prstGeom prst="rect">
            <a:avLst/>
          </a:prstGeom>
        </p:spPr>
      </p:pic>
    </p:spTree>
    <p:extLst>
      <p:ext uri="{BB962C8B-B14F-4D97-AF65-F5344CB8AC3E}">
        <p14:creationId xmlns:p14="http://schemas.microsoft.com/office/powerpoint/2010/main" val="3013301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Public Affairs</a:t>
            </a:r>
          </a:p>
        </p:txBody>
      </p:sp>
      <p:pic>
        <p:nvPicPr>
          <p:cNvPr id="8" name="Picture 7">
            <a:extLst>
              <a:ext uri="{FF2B5EF4-FFF2-40B4-BE49-F238E27FC236}">
                <a16:creationId xmlns:a16="http://schemas.microsoft.com/office/drawing/2014/main" id="{BECA5617-9203-478B-A7CE-59F4957FF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162069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4925258"/>
            <a:ext cx="9144000" cy="1569660"/>
          </a:xfrm>
          <a:prstGeom prst="rect">
            <a:avLst/>
          </a:prstGeom>
          <a:noFill/>
        </p:spPr>
        <p:txBody>
          <a:bodyPr wrap="square" rtlCol="0">
            <a:spAutoFit/>
          </a:bodyPr>
          <a:lstStyle/>
          <a:p>
            <a:pPr lvl="0">
              <a:defRPr/>
            </a:pPr>
            <a:r>
              <a:rPr kumimoji="0" lang="en-US" sz="1400" b="0" i="0" u="none" strike="noStrike" kern="1200" cap="none" spc="0" normalizeH="0" baseline="0" noProof="0" dirty="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This month, the team garnered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two</a:t>
            </a:r>
            <a:r>
              <a:rPr kumimoji="0" lang="en-US" sz="1400" b="1" i="0" u="none" strike="noStrike" kern="1200" cap="none" spc="0" normalizeH="0" baseline="0" noProof="0" dirty="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 </a:t>
            </a:r>
            <a:r>
              <a:rPr kumimoji="0" lang="en-US" sz="1400" b="0" i="0" u="none" strike="noStrike" kern="1200" cap="none" spc="0" normalizeH="0" baseline="0" noProof="0" dirty="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positive pitched news stories. The first announcement was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DWSD’s partnership with </a:t>
            </a:r>
            <a:r>
              <a:rPr lang="en-US" sz="1400" dirty="0" err="1">
                <a:solidFill>
                  <a:schemeClr val="tx1">
                    <a:lumMod val="75000"/>
                    <a:lumOff val="25000"/>
                  </a:schemeClr>
                </a:solidFill>
                <a:latin typeface="Franklin Gothic Book" panose="020B0503020102020204" pitchFamily="34" charset="0"/>
                <a:cs typeface="Arial" panose="020B0604020202020204" pitchFamily="34" charset="0"/>
              </a:rPr>
              <a:t>BlueConduit</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 an Ann Arbor based technology startup, to save an estimated $165M by using predicative modeling to determine lead service line inventory in Detroit to meet the Michigan Lead and Copper Rule. The second positive story was the soil swamp from DWSD’s Far West Stormwater Project to the City’s Riverside Park, saving DWSD $80,000. </a:t>
            </a:r>
          </a:p>
          <a:p>
            <a:pPr lvl="0">
              <a:defRPr/>
            </a:pPr>
            <a:endParaRPr kumimoji="0" lang="en-US" sz="1000" b="1" i="0" u="none" strike="noStrike" kern="1200" cap="none" spc="0" normalizeH="0" baseline="0" noProof="0" dirty="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endParaRPr>
          </a:p>
          <a:p>
            <a:pPr lvl="0">
              <a:defRPr/>
            </a:pPr>
            <a:r>
              <a:rPr kumimoji="0" lang="en-US" sz="1500" b="1" i="0" u="none" strike="noStrike" kern="1200" cap="none" spc="0" normalizeH="0" baseline="0" noProof="0" dirty="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PLEASE NOTE: For this metric, news stories are only counted once per topic, not by the number of media outlets picking up the story. </a:t>
            </a:r>
          </a:p>
        </p:txBody>
      </p:sp>
      <p:sp>
        <p:nvSpPr>
          <p:cNvPr id="15"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B7CDC2"/>
                </a:solidFill>
                <a:effectLst/>
                <a:uLnTx/>
                <a:uFillTx/>
                <a:latin typeface="Arial Narrow" panose="020B0606020202030204" pitchFamily="34" charset="0"/>
                <a:ea typeface="+mn-ea"/>
                <a:cs typeface="+mn-cs"/>
              </a:rPr>
              <a:t>24</a:t>
            </a:r>
          </a:p>
        </p:txBody>
      </p:sp>
      <p:cxnSp>
        <p:nvCxnSpPr>
          <p:cNvPr id="10" name="Straight Connector 9"/>
          <p:cNvCxnSpPr/>
          <p:nvPr/>
        </p:nvCxnSpPr>
        <p:spPr>
          <a:xfrm flipH="1">
            <a:off x="0" y="489941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p:cNvGraphicFramePr/>
          <p:nvPr>
            <p:extLst>
              <p:ext uri="{D42A27DB-BD31-4B8C-83A1-F6EECF244321}">
                <p14:modId xmlns:p14="http://schemas.microsoft.com/office/powerpoint/2010/main" val="522104316"/>
              </p:ext>
            </p:extLst>
          </p:nvPr>
        </p:nvGraphicFramePr>
        <p:xfrm>
          <a:off x="0" y="143901"/>
          <a:ext cx="4315062" cy="4166839"/>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a16="http://schemas.microsoft.com/office/drawing/2014/main" id="{A4551F2D-87A5-4144-B73E-642850CDE87C}"/>
              </a:ext>
            </a:extLst>
          </p:cNvPr>
          <p:cNvSpPr txBox="1">
            <a:spLocks/>
          </p:cNvSpPr>
          <p:nvPr/>
        </p:nvSpPr>
        <p:spPr>
          <a:xfrm>
            <a:off x="0" y="42712"/>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a:ln>
                  <a:noFill/>
                </a:ln>
                <a:solidFill>
                  <a:srgbClr val="138F7E"/>
                </a:solidFill>
                <a:effectLst/>
                <a:uLnTx/>
                <a:uFillTx/>
                <a:latin typeface="Franklin Gothic Book" panose="020B0503020102020204" pitchFamily="34" charset="0"/>
                <a:ea typeface="+mj-ea"/>
                <a:cs typeface="+mj-cs"/>
              </a:rPr>
              <a:t>PUBLIC AFFAIRS: Good News</a:t>
            </a:r>
          </a:p>
        </p:txBody>
      </p:sp>
      <p:grpSp>
        <p:nvGrpSpPr>
          <p:cNvPr id="26" name="Group 25">
            <a:extLst>
              <a:ext uri="{FF2B5EF4-FFF2-40B4-BE49-F238E27FC236}">
                <a16:creationId xmlns:a16="http://schemas.microsoft.com/office/drawing/2014/main" id="{9BAE309D-47C6-46B3-AFB0-7F65E6F2B451}"/>
              </a:ext>
            </a:extLst>
          </p:cNvPr>
          <p:cNvGrpSpPr/>
          <p:nvPr/>
        </p:nvGrpSpPr>
        <p:grpSpPr>
          <a:xfrm>
            <a:off x="4572000" y="421513"/>
            <a:ext cx="2023904" cy="943535"/>
            <a:chOff x="4201939" y="1022372"/>
            <a:chExt cx="4152900" cy="1936063"/>
          </a:xfrm>
        </p:grpSpPr>
        <p:pic>
          <p:nvPicPr>
            <p:cNvPr id="23" name="Picture 22">
              <a:extLst>
                <a:ext uri="{FF2B5EF4-FFF2-40B4-BE49-F238E27FC236}">
                  <a16:creationId xmlns:a16="http://schemas.microsoft.com/office/drawing/2014/main" id="{6E23BC8E-014F-4354-8638-CE4F8C4166C7}"/>
                </a:ext>
              </a:extLst>
            </p:cNvPr>
            <p:cNvPicPr>
              <a:picLocks noChangeAspect="1"/>
            </p:cNvPicPr>
            <p:nvPr/>
          </p:nvPicPr>
          <p:blipFill>
            <a:blip r:embed="rId3"/>
            <a:stretch>
              <a:fillRect/>
            </a:stretch>
          </p:blipFill>
          <p:spPr>
            <a:xfrm>
              <a:off x="4201939" y="1022372"/>
              <a:ext cx="1271163" cy="482571"/>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65CB7406-D7A6-4320-8DC2-7C26D0BC6D11}"/>
                </a:ext>
              </a:extLst>
            </p:cNvPr>
            <p:cNvPicPr>
              <a:picLocks noChangeAspect="1"/>
            </p:cNvPicPr>
            <p:nvPr/>
          </p:nvPicPr>
          <p:blipFill>
            <a:blip r:embed="rId4"/>
            <a:stretch>
              <a:fillRect/>
            </a:stretch>
          </p:blipFill>
          <p:spPr>
            <a:xfrm>
              <a:off x="4201939" y="1482060"/>
              <a:ext cx="4152900" cy="1476375"/>
            </a:xfrm>
            <a:prstGeom prst="rect">
              <a:avLst/>
            </a:prstGeom>
            <a:ln>
              <a:noFill/>
            </a:ln>
            <a:effectLst>
              <a:outerShdw blurRad="292100" dist="139700" dir="2700000" algn="tl" rotWithShape="0">
                <a:srgbClr val="333333">
                  <a:alpha val="65000"/>
                </a:srgbClr>
              </a:outerShdw>
            </a:effectLst>
          </p:spPr>
        </p:pic>
      </p:grpSp>
      <p:pic>
        <p:nvPicPr>
          <p:cNvPr id="33" name="Picture 32">
            <a:extLst>
              <a:ext uri="{FF2B5EF4-FFF2-40B4-BE49-F238E27FC236}">
                <a16:creationId xmlns:a16="http://schemas.microsoft.com/office/drawing/2014/main" id="{C881663E-B505-407A-90C6-56C99C5A3D2C}"/>
              </a:ext>
            </a:extLst>
          </p:cNvPr>
          <p:cNvPicPr>
            <a:picLocks noChangeAspect="1"/>
          </p:cNvPicPr>
          <p:nvPr/>
        </p:nvPicPr>
        <p:blipFill>
          <a:blip r:embed="rId5"/>
          <a:stretch>
            <a:fillRect/>
          </a:stretch>
        </p:blipFill>
        <p:spPr>
          <a:xfrm>
            <a:off x="4159003" y="1474355"/>
            <a:ext cx="2536457" cy="2556968"/>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1E540D94-89D3-43B2-9B7D-F8FEB5DA0551}"/>
              </a:ext>
            </a:extLst>
          </p:cNvPr>
          <p:cNvPicPr>
            <a:picLocks noChangeAspect="1"/>
          </p:cNvPicPr>
          <p:nvPr/>
        </p:nvPicPr>
        <p:blipFill>
          <a:blip r:embed="rId6"/>
          <a:stretch>
            <a:fillRect/>
          </a:stretch>
        </p:blipFill>
        <p:spPr>
          <a:xfrm>
            <a:off x="6539400" y="2263178"/>
            <a:ext cx="2510897" cy="2556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1446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p:txBody>
          <a:bodyPr/>
          <a:lstStyle/>
          <a:p>
            <a:r>
              <a:rPr lang="en-US" dirty="0"/>
              <a:t>23</a:t>
            </a:r>
          </a:p>
        </p:txBody>
      </p:sp>
      <p:sp>
        <p:nvSpPr>
          <p:cNvPr id="9" name="TextBox 8"/>
          <p:cNvSpPr txBox="1"/>
          <p:nvPr/>
        </p:nvSpPr>
        <p:spPr>
          <a:xfrm>
            <a:off x="0" y="5159727"/>
            <a:ext cx="9015742" cy="1000274"/>
          </a:xfrm>
          <a:prstGeom prst="rect">
            <a:avLst/>
          </a:prstGeom>
          <a:noFill/>
        </p:spPr>
        <p:txBody>
          <a:bodyPr wrap="square" rtlCol="0">
            <a:spAutoFit/>
          </a:bodyPr>
          <a:lstStyle/>
          <a:p>
            <a:r>
              <a:rPr lang="en-US" sz="1475" dirty="0">
                <a:solidFill>
                  <a:schemeClr val="tx1">
                    <a:lumMod val="75000"/>
                    <a:lumOff val="25000"/>
                  </a:schemeClr>
                </a:solidFill>
                <a:latin typeface="Franklin Gothic Book" panose="020B0503020102020204" pitchFamily="34" charset="0"/>
                <a:cs typeface="Arial" panose="020B0604020202020204" pitchFamily="34" charset="0"/>
              </a:rPr>
              <a:t>In October, the DWSD Public Affairs team saw a total of </a:t>
            </a:r>
            <a:r>
              <a:rPr lang="en-US" sz="1475" b="1" dirty="0">
                <a:solidFill>
                  <a:schemeClr val="tx1">
                    <a:lumMod val="75000"/>
                    <a:lumOff val="25000"/>
                  </a:schemeClr>
                </a:solidFill>
                <a:latin typeface="Franklin Gothic Book" panose="020B0503020102020204" pitchFamily="34" charset="0"/>
                <a:cs typeface="Arial" panose="020B0604020202020204" pitchFamily="34" charset="0"/>
              </a:rPr>
              <a:t>108 </a:t>
            </a:r>
            <a:r>
              <a:rPr lang="en-US" sz="1475" dirty="0">
                <a:solidFill>
                  <a:schemeClr val="tx1">
                    <a:lumMod val="75000"/>
                    <a:lumOff val="25000"/>
                  </a:schemeClr>
                </a:solidFill>
                <a:latin typeface="Franklin Gothic Book" panose="020B0503020102020204" pitchFamily="34" charset="0"/>
                <a:cs typeface="Arial" panose="020B0604020202020204" pitchFamily="34" charset="0"/>
              </a:rPr>
              <a:t>media stories. None were negative. Three of the positive stories highlighted how DWSD is using Green Stormwater Infrastructure to combat street and basement flooding. WXYZ Detroit interviewed Deputy Director and Chief Engineer Palencia Mobley, P.E. The story was shared on television and print news. </a:t>
            </a:r>
          </a:p>
        </p:txBody>
      </p:sp>
      <p:cxnSp>
        <p:nvCxnSpPr>
          <p:cNvPr id="10" name="Straight Connector 9"/>
          <p:cNvCxnSpPr/>
          <p:nvPr/>
        </p:nvCxnSpPr>
        <p:spPr>
          <a:xfrm flipH="1" flipV="1">
            <a:off x="-40681" y="5074795"/>
            <a:ext cx="9184681" cy="11406"/>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extLst>
              <p:ext uri="{D42A27DB-BD31-4B8C-83A1-F6EECF244321}">
                <p14:modId xmlns:p14="http://schemas.microsoft.com/office/powerpoint/2010/main" val="1791719432"/>
              </p:ext>
            </p:extLst>
          </p:nvPr>
        </p:nvGraphicFramePr>
        <p:xfrm>
          <a:off x="128261" y="826041"/>
          <a:ext cx="7756126" cy="3899316"/>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PUBLIC AFFAIRS: Positive vs. Negative News Stories</a:t>
            </a:r>
          </a:p>
        </p:txBody>
      </p:sp>
      <p:sp>
        <p:nvSpPr>
          <p:cNvPr id="2" name="TextBox 1"/>
          <p:cNvSpPr txBox="1"/>
          <p:nvPr/>
        </p:nvSpPr>
        <p:spPr>
          <a:xfrm>
            <a:off x="128261" y="411509"/>
            <a:ext cx="5416291"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News Coverage: October 1 – October 31, 2021</a:t>
            </a:r>
          </a:p>
        </p:txBody>
      </p:sp>
      <p:sp>
        <p:nvSpPr>
          <p:cNvPr id="4" name="TextBox 3"/>
          <p:cNvSpPr txBox="1"/>
          <p:nvPr/>
        </p:nvSpPr>
        <p:spPr>
          <a:xfrm>
            <a:off x="-40681" y="6317602"/>
            <a:ext cx="6412605" cy="307777"/>
          </a:xfrm>
          <a:prstGeom prst="rect">
            <a:avLst/>
          </a:prstGeom>
          <a:noFill/>
        </p:spPr>
        <p:txBody>
          <a:bodyPr wrap="square" rtlCol="0">
            <a:spAutoFit/>
          </a:bodyPr>
          <a:lstStyle/>
          <a:p>
            <a:r>
              <a:rPr lang="en-US" sz="14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A375937C-6722-4ADE-A47A-8E6F3DAD404D}"/>
              </a:ext>
            </a:extLst>
          </p:cNvPr>
          <p:cNvSpPr/>
          <p:nvPr/>
        </p:nvSpPr>
        <p:spPr>
          <a:xfrm>
            <a:off x="7325347" y="2394162"/>
            <a:ext cx="559040" cy="339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4C51724-1860-4627-9808-8BBDC8DEB2D4}"/>
              </a:ext>
            </a:extLst>
          </p:cNvPr>
          <p:cNvSpPr/>
          <p:nvPr/>
        </p:nvSpPr>
        <p:spPr>
          <a:xfrm>
            <a:off x="8584960" y="4177336"/>
            <a:ext cx="559040" cy="339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57E88D8-FE89-480C-A8C3-71F10CD5284F}"/>
              </a:ext>
            </a:extLst>
          </p:cNvPr>
          <p:cNvPicPr>
            <a:picLocks noChangeAspect="1"/>
          </p:cNvPicPr>
          <p:nvPr/>
        </p:nvPicPr>
        <p:blipFill>
          <a:blip r:embed="rId3"/>
          <a:stretch>
            <a:fillRect/>
          </a:stretch>
        </p:blipFill>
        <p:spPr>
          <a:xfrm>
            <a:off x="4598504" y="2103420"/>
            <a:ext cx="3359114" cy="282785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167CBDB-BC43-446D-8B53-797381427971}"/>
              </a:ext>
            </a:extLst>
          </p:cNvPr>
          <p:cNvPicPr>
            <a:picLocks noChangeAspect="1"/>
          </p:cNvPicPr>
          <p:nvPr/>
        </p:nvPicPr>
        <p:blipFill>
          <a:blip r:embed="rId4"/>
          <a:stretch>
            <a:fillRect/>
          </a:stretch>
        </p:blipFill>
        <p:spPr>
          <a:xfrm>
            <a:off x="4598504" y="1028648"/>
            <a:ext cx="1228725" cy="571500"/>
          </a:xfrm>
          <a:prstGeom prst="rect">
            <a:avLst/>
          </a:prstGeom>
        </p:spPr>
      </p:pic>
      <p:pic>
        <p:nvPicPr>
          <p:cNvPr id="14" name="Picture 13">
            <a:extLst>
              <a:ext uri="{FF2B5EF4-FFF2-40B4-BE49-F238E27FC236}">
                <a16:creationId xmlns:a16="http://schemas.microsoft.com/office/drawing/2014/main" id="{47E8F5BC-07B8-4FFE-9035-6EF41997D765}"/>
              </a:ext>
            </a:extLst>
          </p:cNvPr>
          <p:cNvPicPr>
            <a:picLocks noChangeAspect="1"/>
          </p:cNvPicPr>
          <p:nvPr/>
        </p:nvPicPr>
        <p:blipFill>
          <a:blip r:embed="rId5"/>
          <a:stretch>
            <a:fillRect/>
          </a:stretch>
        </p:blipFill>
        <p:spPr>
          <a:xfrm>
            <a:off x="4598504" y="1595911"/>
            <a:ext cx="3176823" cy="510981"/>
          </a:xfrm>
          <a:prstGeom prst="rect">
            <a:avLst/>
          </a:prstGeom>
        </p:spPr>
      </p:pic>
    </p:spTree>
    <p:extLst>
      <p:ext uri="{BB962C8B-B14F-4D97-AF65-F5344CB8AC3E}">
        <p14:creationId xmlns:p14="http://schemas.microsoft.com/office/powerpoint/2010/main" val="1291832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p:txBody>
          <a:bodyPr/>
          <a:lstStyle/>
          <a:p>
            <a:r>
              <a:rPr lang="en-US" dirty="0"/>
              <a:t>24</a:t>
            </a:r>
          </a:p>
        </p:txBody>
      </p:sp>
      <p:sp>
        <p:nvSpPr>
          <p:cNvPr id="9" name="TextBox 8"/>
          <p:cNvSpPr txBox="1"/>
          <p:nvPr/>
        </p:nvSpPr>
        <p:spPr>
          <a:xfrm>
            <a:off x="-1" y="5168415"/>
            <a:ext cx="9144001" cy="1092607"/>
          </a:xfrm>
          <a:prstGeom prst="rect">
            <a:avLst/>
          </a:prstGeom>
          <a:noFill/>
        </p:spPr>
        <p:txBody>
          <a:bodyPr wrap="square" rtlCol="0">
            <a:spAutoFit/>
          </a:bodyPr>
          <a:lstStyle/>
          <a:p>
            <a:r>
              <a:rPr lang="en-US" sz="1300" dirty="0">
                <a:solidFill>
                  <a:schemeClr val="tx1">
                    <a:lumMod val="75000"/>
                    <a:lumOff val="25000"/>
                  </a:schemeClr>
                </a:solidFill>
                <a:latin typeface="Franklin Gothic Book" panose="020B0503020102020204" pitchFamily="34" charset="0"/>
                <a:cs typeface="Arial" panose="020B0604020202020204" pitchFamily="34" charset="0"/>
              </a:rPr>
              <a:t>The DWSD Public Affairs team gained 25 new followers on social media in October 2021, bringing the total number of followers to </a:t>
            </a:r>
            <a:r>
              <a:rPr lang="en-US" sz="1300" b="1" dirty="0">
                <a:solidFill>
                  <a:schemeClr val="tx1">
                    <a:lumMod val="75000"/>
                    <a:lumOff val="25000"/>
                  </a:schemeClr>
                </a:solidFill>
                <a:latin typeface="Franklin Gothic Book" panose="020B0503020102020204" pitchFamily="34" charset="0"/>
                <a:cs typeface="Arial" panose="020B0604020202020204" pitchFamily="34" charset="0"/>
              </a:rPr>
              <a:t>12,325</a:t>
            </a:r>
            <a:r>
              <a:rPr lang="en-US" sz="1300" dirty="0">
                <a:solidFill>
                  <a:schemeClr val="tx1">
                    <a:lumMod val="75000"/>
                    <a:lumOff val="25000"/>
                  </a:schemeClr>
                </a:solidFill>
                <a:latin typeface="Franklin Gothic Book" panose="020B0503020102020204" pitchFamily="34" charset="0"/>
                <a:cs typeface="Arial" panose="020B0604020202020204" pitchFamily="34" charset="0"/>
              </a:rPr>
              <a:t>. In addition to the metrics above, Facebook saw a total of </a:t>
            </a:r>
            <a:r>
              <a:rPr lang="en-US" sz="1300" b="1" dirty="0">
                <a:solidFill>
                  <a:schemeClr val="tx1">
                    <a:lumMod val="75000"/>
                    <a:lumOff val="25000"/>
                  </a:schemeClr>
                </a:solidFill>
                <a:latin typeface="Franklin Gothic Book" panose="020B0503020102020204" pitchFamily="34" charset="0"/>
                <a:cs typeface="Arial" panose="020B0604020202020204" pitchFamily="34" charset="0"/>
              </a:rPr>
              <a:t>116,528</a:t>
            </a:r>
            <a:r>
              <a:rPr lang="en-US" sz="1300" dirty="0">
                <a:solidFill>
                  <a:schemeClr val="tx1">
                    <a:lumMod val="75000"/>
                    <a:lumOff val="25000"/>
                  </a:schemeClr>
                </a:solidFill>
                <a:latin typeface="Franklin Gothic Book" panose="020B0503020102020204" pitchFamily="34" charset="0"/>
                <a:cs typeface="Arial" panose="020B0604020202020204" pitchFamily="34" charset="0"/>
              </a:rPr>
              <a:t> impressions and 1,134 link clicks for the month. The top performing Facebook post was on October 6 when Deputy Director and Chief Engineer Palencia Mobley, P.E. spoke about the Far West Detroit soil swap. The post had 168 total engagements and 45 reactions. Twitter’s top performing post was also about the soil swap, gaining 98 engagements. </a:t>
            </a:r>
          </a:p>
        </p:txBody>
      </p:sp>
      <p:cxnSp>
        <p:nvCxnSpPr>
          <p:cNvPr id="10" name="Straight Connector 9"/>
          <p:cNvCxnSpPr/>
          <p:nvPr/>
        </p:nvCxnSpPr>
        <p:spPr>
          <a:xfrm flipH="1">
            <a:off x="-16290" y="518371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PUBLIC AFFAIRS: Social Media Activity</a:t>
            </a:r>
          </a:p>
        </p:txBody>
      </p:sp>
      <p:grpSp>
        <p:nvGrpSpPr>
          <p:cNvPr id="2" name="Group 1"/>
          <p:cNvGrpSpPr/>
          <p:nvPr/>
        </p:nvGrpSpPr>
        <p:grpSpPr>
          <a:xfrm>
            <a:off x="203629" y="1326002"/>
            <a:ext cx="8736739" cy="3775581"/>
            <a:chOff x="219550" y="1508882"/>
            <a:chExt cx="8736739" cy="3775581"/>
          </a:xfrm>
        </p:grpSpPr>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8,852</a:t>
              </a:r>
            </a:p>
            <a:p>
              <a:pPr algn="ctr"/>
              <a:r>
                <a:rPr lang="en-US" sz="1600" b="1" dirty="0">
                  <a:solidFill>
                    <a:schemeClr val="bg1"/>
                  </a:solidFill>
                  <a:latin typeface="Franklin Gothic Book" panose="020B0503020102020204" pitchFamily="34" charset="0"/>
                </a:rPr>
                <a:t>Total Followers on Facebook</a:t>
              </a: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1,832</a:t>
              </a:r>
            </a:p>
            <a:p>
              <a:pPr algn="ctr"/>
              <a:r>
                <a:rPr lang="en-US" sz="1600" b="1" dirty="0">
                  <a:solidFill>
                    <a:schemeClr val="bg1"/>
                  </a:solidFill>
                  <a:latin typeface="Franklin Gothic Book" panose="020B0503020102020204" pitchFamily="34" charset="0"/>
                </a:rPr>
                <a:t>Total Followers on Twitter</a:t>
              </a:r>
            </a:p>
          </p:txBody>
        </p: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1,641</a:t>
              </a:r>
            </a:p>
            <a:p>
              <a:pPr algn="ctr"/>
              <a:r>
                <a:rPr lang="en-US" sz="1600" b="1" dirty="0">
                  <a:solidFill>
                    <a:schemeClr val="bg1"/>
                  </a:solidFill>
                  <a:latin typeface="Franklin Gothic Book" panose="020B0503020102020204" pitchFamily="34" charset="0"/>
                </a:rPr>
                <a:t>Total Followers on Instagram</a:t>
              </a: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10</a:t>
              </a:r>
            </a:p>
            <a:p>
              <a:pPr algn="ctr"/>
              <a:r>
                <a:rPr lang="en-US" sz="1600" b="1" dirty="0">
                  <a:solidFill>
                    <a:schemeClr val="bg1"/>
                  </a:solidFill>
                  <a:latin typeface="Franklin Gothic Book" panose="020B0503020102020204" pitchFamily="34" charset="0"/>
                </a:rPr>
                <a:t>New Facebook Followers</a:t>
              </a: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11</a:t>
              </a:r>
            </a:p>
            <a:p>
              <a:pPr algn="ctr"/>
              <a:r>
                <a:rPr lang="en-US" sz="1600" b="1" dirty="0">
                  <a:solidFill>
                    <a:schemeClr val="bg1"/>
                  </a:solidFill>
                  <a:latin typeface="Franklin Gothic Book" panose="020B0503020102020204" pitchFamily="34" charset="0"/>
                </a:rPr>
                <a:t>New Twitter Followers</a:t>
              </a: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4</a:t>
              </a:r>
            </a:p>
            <a:p>
              <a:pPr algn="ctr"/>
              <a:r>
                <a:rPr lang="en-US" sz="1600" b="1" dirty="0">
                  <a:solidFill>
                    <a:schemeClr val="bg1"/>
                  </a:solidFill>
                  <a:latin typeface="Franklin Gothic Book" panose="020B0503020102020204" pitchFamily="34" charset="0"/>
                </a:rPr>
                <a:t>New Instagram Followers</a:t>
              </a: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2,488</a:t>
              </a:r>
            </a:p>
            <a:p>
              <a:pPr algn="ctr"/>
              <a:r>
                <a:rPr lang="en-US" sz="1600" b="1" dirty="0">
                  <a:solidFill>
                    <a:schemeClr val="bg1"/>
                  </a:solidFill>
                  <a:latin typeface="Franklin Gothic Book" panose="020B0503020102020204" pitchFamily="34" charset="0"/>
                </a:rPr>
                <a:t>Engagement on Facebook</a:t>
              </a: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15</a:t>
              </a:r>
            </a:p>
            <a:p>
              <a:pPr algn="ctr"/>
              <a:r>
                <a:rPr lang="en-US" sz="1600" b="1" dirty="0">
                  <a:solidFill>
                    <a:schemeClr val="bg1"/>
                  </a:solidFill>
                  <a:latin typeface="Franklin Gothic Book" panose="020B0503020102020204" pitchFamily="34" charset="0"/>
                </a:rPr>
                <a:t>Engagement on Instagram</a:t>
              </a: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395</a:t>
              </a:r>
            </a:p>
            <a:p>
              <a:pPr algn="ctr"/>
              <a:r>
                <a:rPr lang="en-US" sz="1600" b="1" dirty="0">
                  <a:solidFill>
                    <a:schemeClr val="bg1"/>
                  </a:solidFill>
                  <a:latin typeface="Franklin Gothic Book" panose="020B0503020102020204" pitchFamily="34" charset="0"/>
                </a:rPr>
                <a:t>Engagement on Twitter</a:t>
              </a:r>
            </a:p>
          </p:txBody>
        </p:sp>
      </p:grpSp>
    </p:spTree>
    <p:extLst>
      <p:ext uri="{BB962C8B-B14F-4D97-AF65-F5344CB8AC3E}">
        <p14:creationId xmlns:p14="http://schemas.microsoft.com/office/powerpoint/2010/main" val="2465674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21</a:t>
            </a:r>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Information Technology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524344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26</a:t>
            </a:r>
          </a:p>
        </p:txBody>
      </p:sp>
      <p:sp>
        <p:nvSpPr>
          <p:cNvPr id="33" name="Rectangle 32"/>
          <p:cNvSpPr/>
          <p:nvPr/>
        </p:nvSpPr>
        <p:spPr>
          <a:xfrm>
            <a:off x="9350625" y="8429709"/>
            <a:ext cx="887760" cy="830997"/>
          </a:xfrm>
          <a:prstGeom prst="rect">
            <a:avLst/>
          </a:prstGeom>
        </p:spPr>
        <p:txBody>
          <a:bodyPr wrap="square">
            <a:spAutoFit/>
          </a:bodyPr>
          <a:lstStyle/>
          <a:p>
            <a:pPr algn="ct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TECHNOLOGY: Top Ten Projects Scorecard</a:t>
            </a:r>
          </a:p>
        </p:txBody>
      </p:sp>
      <p:graphicFrame>
        <p:nvGraphicFramePr>
          <p:cNvPr id="9" name="Table 8">
            <a:extLst>
              <a:ext uri="{FF2B5EF4-FFF2-40B4-BE49-F238E27FC236}">
                <a16:creationId xmlns:a16="http://schemas.microsoft.com/office/drawing/2014/main" id="{429EA6E4-376A-446D-B862-0BDC0F01B3B4}"/>
              </a:ext>
            </a:extLst>
          </p:cNvPr>
          <p:cNvGraphicFramePr>
            <a:graphicFrameLocks noGrp="1"/>
          </p:cNvGraphicFramePr>
          <p:nvPr>
            <p:extLst>
              <p:ext uri="{D42A27DB-BD31-4B8C-83A1-F6EECF244321}">
                <p14:modId xmlns:p14="http://schemas.microsoft.com/office/powerpoint/2010/main" val="2907805544"/>
              </p:ext>
            </p:extLst>
          </p:nvPr>
        </p:nvGraphicFramePr>
        <p:xfrm>
          <a:off x="330983" y="1627743"/>
          <a:ext cx="8535042" cy="3602513"/>
        </p:xfrm>
        <a:graphic>
          <a:graphicData uri="http://schemas.openxmlformats.org/drawingml/2006/table">
            <a:tbl>
              <a:tblPr/>
              <a:tblGrid>
                <a:gridCol w="420344">
                  <a:extLst>
                    <a:ext uri="{9D8B030D-6E8A-4147-A177-3AD203B41FA5}">
                      <a16:colId xmlns:a16="http://schemas.microsoft.com/office/drawing/2014/main" val="2611656143"/>
                    </a:ext>
                  </a:extLst>
                </a:gridCol>
                <a:gridCol w="2092410">
                  <a:extLst>
                    <a:ext uri="{9D8B030D-6E8A-4147-A177-3AD203B41FA5}">
                      <a16:colId xmlns:a16="http://schemas.microsoft.com/office/drawing/2014/main" val="836660173"/>
                    </a:ext>
                  </a:extLst>
                </a:gridCol>
                <a:gridCol w="510746">
                  <a:extLst>
                    <a:ext uri="{9D8B030D-6E8A-4147-A177-3AD203B41FA5}">
                      <a16:colId xmlns:a16="http://schemas.microsoft.com/office/drawing/2014/main" val="1355638671"/>
                    </a:ext>
                  </a:extLst>
                </a:gridCol>
                <a:gridCol w="710581">
                  <a:extLst>
                    <a:ext uri="{9D8B030D-6E8A-4147-A177-3AD203B41FA5}">
                      <a16:colId xmlns:a16="http://schemas.microsoft.com/office/drawing/2014/main" val="751172216"/>
                    </a:ext>
                  </a:extLst>
                </a:gridCol>
                <a:gridCol w="787459">
                  <a:extLst>
                    <a:ext uri="{9D8B030D-6E8A-4147-A177-3AD203B41FA5}">
                      <a16:colId xmlns:a16="http://schemas.microsoft.com/office/drawing/2014/main" val="3294333198"/>
                    </a:ext>
                  </a:extLst>
                </a:gridCol>
                <a:gridCol w="3056697">
                  <a:extLst>
                    <a:ext uri="{9D8B030D-6E8A-4147-A177-3AD203B41FA5}">
                      <a16:colId xmlns:a16="http://schemas.microsoft.com/office/drawing/2014/main" val="1669574505"/>
                    </a:ext>
                  </a:extLst>
                </a:gridCol>
                <a:gridCol w="956805">
                  <a:extLst>
                    <a:ext uri="{9D8B030D-6E8A-4147-A177-3AD203B41FA5}">
                      <a16:colId xmlns:a16="http://schemas.microsoft.com/office/drawing/2014/main" val="1744188343"/>
                    </a:ext>
                  </a:extLst>
                </a:gridCol>
              </a:tblGrid>
              <a:tr h="34039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1" i="0" u="none" strike="noStrike" dirty="0">
                          <a:solidFill>
                            <a:srgbClr val="FFFFFF"/>
                          </a:solidFill>
                          <a:effectLst/>
                          <a:latin typeface="Franklin Gothic Book" panose="020B0503020102020204" pitchFamily="34" charset="0"/>
                        </a:rPr>
                        <a:t>Exec. Priority Score</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004445"/>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1" i="0" u="none" strike="noStrike" dirty="0">
                          <a:solidFill>
                            <a:srgbClr val="FFFFFF"/>
                          </a:solidFill>
                          <a:effectLst/>
                          <a:latin typeface="Franklin Gothic Book" panose="020B0503020102020204" pitchFamily="34" charset="0"/>
                        </a:rPr>
                        <a:t>Sorted by Adjusted Priority Score</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004445"/>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1" i="0" u="none" strike="noStrike" dirty="0">
                          <a:solidFill>
                            <a:srgbClr val="FFFFFF"/>
                          </a:solidFill>
                          <a:effectLst/>
                          <a:latin typeface="Franklin Gothic Book" panose="020B0503020102020204" pitchFamily="34" charset="0"/>
                        </a:rPr>
                        <a:t>PM</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004445"/>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1" i="0" u="none" strike="noStrike" dirty="0">
                          <a:solidFill>
                            <a:srgbClr val="FFFFFF"/>
                          </a:solidFill>
                          <a:effectLst/>
                          <a:latin typeface="Franklin Gothic Book" panose="020B0503020102020204" pitchFamily="34" charset="0"/>
                        </a:rPr>
                        <a:t>Total Investment</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004445"/>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1" i="0" u="none" strike="noStrike" dirty="0">
                          <a:solidFill>
                            <a:srgbClr val="FFFFFF"/>
                          </a:solidFill>
                          <a:effectLst/>
                          <a:latin typeface="Franklin Gothic Book" panose="020B0503020102020204" pitchFamily="34" charset="0"/>
                        </a:rPr>
                        <a:t>Revised Target Date</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004445"/>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1" i="0" u="none" strike="noStrike" dirty="0">
                          <a:solidFill>
                            <a:srgbClr val="FFFFFF"/>
                          </a:solidFill>
                          <a:effectLst/>
                          <a:latin typeface="Franklin Gothic Book" panose="020B0503020102020204" pitchFamily="34" charset="0"/>
                        </a:rPr>
                        <a:t>Status/ Issues</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004445"/>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1" i="0" u="none" strike="noStrike" dirty="0">
                          <a:solidFill>
                            <a:srgbClr val="FFFFFF"/>
                          </a:solidFill>
                          <a:effectLst/>
                          <a:latin typeface="Franklin Gothic Book" panose="020B0503020102020204" pitchFamily="34" charset="0"/>
                        </a:rPr>
                        <a:t>Current Phase</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lnTlToBr w="12700" cmpd="sng">
                      <a:noFill/>
                      <a:prstDash val="solid"/>
                    </a:lnTlToBr>
                    <a:lnBlToTr w="12700" cmpd="sng">
                      <a:noFill/>
                      <a:prstDash val="solid"/>
                    </a:lnBlToTr>
                    <a:solidFill>
                      <a:srgbClr val="004445"/>
                    </a:solidFill>
                  </a:tcPr>
                </a:tc>
                <a:extLst>
                  <a:ext uri="{0D108BD9-81ED-4DB2-BD59-A6C34878D82A}">
                    <a16:rowId xmlns:a16="http://schemas.microsoft.com/office/drawing/2014/main" val="2482198875"/>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1</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Customer Service-2:enQuesta 6.0 Upgrade</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E Taiariol</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  1,400,000 </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5/1/2022</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4000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a:solidFill>
                            <a:schemeClr val="tx1"/>
                          </a:solidFill>
                          <a:effectLst/>
                          <a:latin typeface="Franklin Gothic Book" panose="020B0503020102020204" pitchFamily="34" charset="0"/>
                        </a:rPr>
                        <a:t>A change order is being prepared because additional time is needed for Functional Testing due to missing test cases.  </a:t>
                      </a:r>
                      <a:endParaRPr lang="en-US" sz="800" b="0" i="0" u="none" strike="noStrike" baseline="0" dirty="0">
                        <a:solidFill>
                          <a:schemeClr val="tx1"/>
                        </a:solidFill>
                        <a:effectLst/>
                        <a:latin typeface="Franklin Gothic Book" panose="020B0503020102020204" pitchFamily="34" charset="0"/>
                      </a:endParaRP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Active Design</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extLst>
                  <a:ext uri="{0D108BD9-81ED-4DB2-BD59-A6C34878D82A}">
                    <a16:rowId xmlns:a16="http://schemas.microsoft.com/office/drawing/2014/main" val="500797975"/>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a:solidFill>
                            <a:schemeClr val="tx1"/>
                          </a:solidFill>
                          <a:effectLst/>
                          <a:latin typeface="Franklin Gothic Book" panose="020B0503020102020204" pitchFamily="34" charset="0"/>
                        </a:rPr>
                        <a:t>2</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Customer Service-7:enQuestaLink (Service Link Replacement)</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C Penoza</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     619,500 </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3/31/2022</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kern="1200">
                          <a:solidFill>
                            <a:schemeClr val="tx1"/>
                          </a:solidFill>
                          <a:effectLst/>
                          <a:latin typeface="Franklin Gothic Book" panose="020B0503020102020204" pitchFamily="34" charset="0"/>
                          <a:ea typeface="+mn-ea"/>
                          <a:cs typeface="Calibri" panose="020F0502020204030204" pitchFamily="34" charset="0"/>
                        </a:rPr>
                        <a:t>Development systems have been built and delivered.  Development instance has been upgraded and discussions with the business units are being scheduled.</a:t>
                      </a:r>
                      <a:endParaRPr lang="en-US" sz="800" b="0" i="0" u="none" strike="noStrike" dirty="0">
                        <a:solidFill>
                          <a:schemeClr val="tx1"/>
                        </a:solidFill>
                        <a:effectLst/>
                        <a:latin typeface="Franklin Gothic Book" panose="020B0503020102020204" pitchFamily="34" charset="0"/>
                        <a:cs typeface="Calibri" panose="020F0502020204030204" pitchFamily="34" charset="0"/>
                      </a:endParaRP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Active Design</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226545"/>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4</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Franklin Gothic Book" panose="020B0503020102020204" pitchFamily="34" charset="0"/>
                        </a:rPr>
                        <a:t>Office of CFO-1: Oracle Supply Chain</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Franklin Gothic Book" panose="020B0503020102020204" pitchFamily="34" charset="0"/>
                        </a:rPr>
                        <a:t>C. Penoza</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     1,000,000 </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6/30/22</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a:solidFill>
                            <a:schemeClr val="tx1"/>
                          </a:solidFill>
                          <a:effectLst/>
                          <a:latin typeface="Franklin Gothic Book" panose="020B0503020102020204" pitchFamily="34" charset="0"/>
                        </a:rPr>
                        <a:t>All contracts have been setup and initial discussions have begun.  Planning discussions with Oracle &amp; AST have begun.  </a:t>
                      </a:r>
                      <a:endParaRPr lang="en-US" sz="800" b="0" i="0" u="none" strike="noStrike" dirty="0">
                        <a:solidFill>
                          <a:schemeClr val="tx1"/>
                        </a:solidFill>
                        <a:effectLst/>
                        <a:latin typeface="Franklin Gothic Book" panose="020B0503020102020204" pitchFamily="34" charset="0"/>
                      </a:endParaRP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Active Design</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extLst>
                  <a:ext uri="{0D108BD9-81ED-4DB2-BD59-A6C34878D82A}">
                    <a16:rowId xmlns:a16="http://schemas.microsoft.com/office/drawing/2014/main" val="2005042691"/>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4</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kern="1200" dirty="0">
                          <a:solidFill>
                            <a:schemeClr val="tx1"/>
                          </a:solidFill>
                          <a:effectLst/>
                          <a:latin typeface="Franklin Gothic Book" panose="020B0503020102020204" pitchFamily="34" charset="0"/>
                          <a:ea typeface="+mn-ea"/>
                          <a:cs typeface="Calibri" panose="020F0502020204030204" pitchFamily="34" charset="0"/>
                        </a:rPr>
                        <a:t>Operations (M&amp;R, MTR OPS, Fleet)-2:Itron Meter Replacement</a:t>
                      </a:r>
                      <a:endParaRPr lang="en-US" sz="800" b="0" i="0" u="none" strike="noStrike" dirty="0">
                        <a:solidFill>
                          <a:schemeClr val="tx1"/>
                        </a:solidFill>
                        <a:effectLst/>
                        <a:latin typeface="Franklin Gothic Book" panose="020B0503020102020204" pitchFamily="34" charset="0"/>
                        <a:cs typeface="Calibri" panose="020F0502020204030204" pitchFamily="34" charset="0"/>
                      </a:endParaRP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C Penoza</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     1,000,000 </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12/31/2023</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baseline="0">
                          <a:solidFill>
                            <a:schemeClr val="tx1"/>
                          </a:solidFill>
                          <a:effectLst/>
                          <a:latin typeface="Franklin Gothic Book" panose="020B0503020102020204" pitchFamily="34" charset="0"/>
                        </a:rPr>
                        <a:t>Functional Design meetings scheduled for the week of December 6</a:t>
                      </a:r>
                      <a:r>
                        <a:rPr lang="en-US" sz="800" b="0" i="0" u="none" strike="noStrike" baseline="30000">
                          <a:solidFill>
                            <a:schemeClr val="tx1"/>
                          </a:solidFill>
                          <a:effectLst/>
                          <a:latin typeface="Franklin Gothic Book" panose="020B0503020102020204" pitchFamily="34" charset="0"/>
                        </a:rPr>
                        <a:t>th</a:t>
                      </a:r>
                      <a:r>
                        <a:rPr lang="en-US" sz="800" b="0" i="0" u="none" strike="noStrike" baseline="0">
                          <a:solidFill>
                            <a:schemeClr val="tx1"/>
                          </a:solidFill>
                          <a:effectLst/>
                          <a:latin typeface="Franklin Gothic Book" panose="020B0503020102020204" pitchFamily="34" charset="0"/>
                        </a:rPr>
                        <a:t>, 2021</a:t>
                      </a:r>
                      <a:endParaRPr lang="en-US" sz="800" b="0" i="0" u="none" strike="noStrike" baseline="0" dirty="0">
                        <a:solidFill>
                          <a:schemeClr val="tx1"/>
                        </a:solidFill>
                        <a:effectLst/>
                        <a:latin typeface="Franklin Gothic Book" panose="020B0503020102020204" pitchFamily="34" charset="0"/>
                      </a:endParaRP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Active Design</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1910075"/>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5</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Franklin Gothic Book" panose="020B0503020102020204" pitchFamily="34" charset="0"/>
                        </a:rPr>
                        <a:t>eSignature Standard for Contracts and Forms</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G Burrell</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     300,000 </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4/30/2021</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a:solidFill>
                            <a:schemeClr val="tx1"/>
                          </a:solidFill>
                          <a:effectLst/>
                          <a:latin typeface="Franklin Gothic Book" panose="020B0503020102020204" pitchFamily="34" charset="0"/>
                        </a:rPr>
                        <a:t>Additional training is currently in progress for additional business</a:t>
                      </a:r>
                      <a:r>
                        <a:rPr lang="en-US" sz="800" b="0" i="0" u="none" strike="noStrike" baseline="0">
                          <a:solidFill>
                            <a:schemeClr val="tx1"/>
                          </a:solidFill>
                          <a:effectLst/>
                          <a:latin typeface="Franklin Gothic Book" panose="020B0503020102020204" pitchFamily="34" charset="0"/>
                        </a:rPr>
                        <a:t> units.  </a:t>
                      </a:r>
                      <a:endParaRPr lang="en-US" sz="800" b="0" i="0" u="none" strike="noStrike" dirty="0">
                        <a:solidFill>
                          <a:schemeClr val="tx1"/>
                        </a:solidFill>
                        <a:effectLst/>
                        <a:latin typeface="Franklin Gothic Book" panose="020B0503020102020204" pitchFamily="34" charset="0"/>
                      </a:endParaRP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Live</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extLst>
                  <a:ext uri="{0D108BD9-81ED-4DB2-BD59-A6C34878D82A}">
                    <a16:rowId xmlns:a16="http://schemas.microsoft.com/office/drawing/2014/main" val="3579191946"/>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6</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Franklin Gothic Book" panose="020B0503020102020204" pitchFamily="34" charset="0"/>
                        </a:rPr>
                        <a:t>Engineering-1:eBuilder</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C. Penoza</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  300,000 </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7/04/21</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a:solidFill>
                            <a:schemeClr val="tx1"/>
                          </a:solidFill>
                          <a:effectLst/>
                          <a:latin typeface="Franklin Gothic Book" panose="020B0503020102020204" pitchFamily="34" charset="0"/>
                        </a:rPr>
                        <a:t>Project</a:t>
                      </a:r>
                      <a:r>
                        <a:rPr lang="en-US" sz="800" b="0" i="0" u="none" strike="noStrike" baseline="0">
                          <a:solidFill>
                            <a:schemeClr val="tx1"/>
                          </a:solidFill>
                          <a:effectLst/>
                          <a:latin typeface="Franklin Gothic Book" panose="020B0503020102020204" pitchFamily="34" charset="0"/>
                        </a:rPr>
                        <a:t> impacted due to flood response.  </a:t>
                      </a:r>
                      <a:r>
                        <a:rPr lang="en-US" sz="800" b="0" i="0" u="none" strike="noStrike">
                          <a:solidFill>
                            <a:schemeClr val="tx1"/>
                          </a:solidFill>
                          <a:effectLst/>
                          <a:latin typeface="Franklin Gothic Book" panose="020B0503020102020204" pitchFamily="34" charset="0"/>
                        </a:rPr>
                        <a:t>Scope is being reviewed</a:t>
                      </a:r>
                      <a:endParaRPr lang="en-US" sz="800" b="0" i="0" u="none" strike="noStrike" dirty="0">
                        <a:solidFill>
                          <a:schemeClr val="tx1"/>
                        </a:solidFill>
                        <a:effectLst/>
                        <a:latin typeface="Franklin Gothic Book" panose="020B0503020102020204" pitchFamily="34" charset="0"/>
                      </a:endParaRP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Active Design</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17095"/>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7</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Administrative and Compliance-7: 800 MHz Radio Upgrade</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TBD</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       330,000 </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6/30/2022</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a:solidFill>
                            <a:schemeClr val="tx1"/>
                          </a:solidFill>
                          <a:effectLst/>
                          <a:latin typeface="Franklin Gothic Book" panose="020B0503020102020204" pitchFamily="34" charset="0"/>
                        </a:rPr>
                        <a:t>Securing Funding for FY 22 – FY 24</a:t>
                      </a:r>
                      <a:endParaRPr lang="en-US" sz="800" b="0" i="0" u="none" strike="noStrike" dirty="0">
                        <a:solidFill>
                          <a:schemeClr val="tx1"/>
                        </a:solidFill>
                        <a:effectLst/>
                        <a:latin typeface="Franklin Gothic Book" panose="020B0503020102020204" pitchFamily="34" charset="0"/>
                      </a:endParaRP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Pre-Procurement</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extLst>
                  <a:ext uri="{0D108BD9-81ED-4DB2-BD59-A6C34878D82A}">
                    <a16:rowId xmlns:a16="http://schemas.microsoft.com/office/drawing/2014/main" val="2487824502"/>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a:solidFill>
                            <a:schemeClr val="tx1"/>
                          </a:solidFill>
                          <a:effectLst/>
                          <a:latin typeface="Franklin Gothic Book" panose="020B0503020102020204" pitchFamily="34" charset="0"/>
                        </a:rPr>
                        <a:t>8</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Administrative and Compliance-7: 800 MHz Radio Upgrade</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TBD</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       330,000 </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6/30/2022</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a:solidFill>
                            <a:schemeClr val="tx1"/>
                          </a:solidFill>
                          <a:effectLst/>
                          <a:latin typeface="Franklin Gothic Book" panose="020B0503020102020204" pitchFamily="34" charset="0"/>
                        </a:rPr>
                        <a:t>Securing Funding for FY 22 – FY 24</a:t>
                      </a:r>
                      <a:endParaRPr lang="en-US" sz="800" b="0" i="0" u="none" strike="noStrike" dirty="0">
                        <a:solidFill>
                          <a:schemeClr val="tx1"/>
                        </a:solidFill>
                        <a:effectLst/>
                        <a:latin typeface="Franklin Gothic Book" panose="020B0503020102020204" pitchFamily="34" charset="0"/>
                      </a:endParaRP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Pre-Procurement</a:t>
                      </a: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3018586"/>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a:solidFill>
                            <a:schemeClr val="tx1"/>
                          </a:solidFill>
                          <a:effectLst/>
                          <a:latin typeface="Franklin Gothic Book" panose="020B0503020102020204" pitchFamily="34" charset="0"/>
                        </a:rPr>
                        <a:t>9</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kern="1200" dirty="0">
                          <a:solidFill>
                            <a:schemeClr val="tx1"/>
                          </a:solidFill>
                          <a:effectLst/>
                          <a:latin typeface="Franklin Gothic Book" panose="020B0503020102020204" pitchFamily="34" charset="0"/>
                          <a:ea typeface="+mn-ea"/>
                          <a:cs typeface="Calibri" panose="020F0502020204030204" pitchFamily="34" charset="0"/>
                        </a:rPr>
                        <a:t>Administrative and Compliance-6:Security Infrastructure Repair</a:t>
                      </a:r>
                      <a:endParaRPr lang="en-US" sz="800" b="0" i="0" u="none" strike="noStrike" dirty="0">
                        <a:solidFill>
                          <a:schemeClr val="tx1"/>
                        </a:solidFill>
                        <a:effectLst/>
                        <a:latin typeface="Franklin Gothic Book" panose="020B0503020102020204" pitchFamily="34" charset="0"/>
                        <a:cs typeface="Calibri" panose="020F0502020204030204" pitchFamily="34" charset="0"/>
                      </a:endParaRP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Franklin Gothic Book" panose="020B0503020102020204" pitchFamily="34" charset="0"/>
                        </a:rPr>
                        <a:t>G Burrell</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       350,000</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6/30/2022</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kern="1200">
                          <a:solidFill>
                            <a:schemeClr val="tx1"/>
                          </a:solidFill>
                          <a:effectLst/>
                          <a:latin typeface="Franklin Gothic Book" panose="020B0503020102020204" pitchFamily="34" charset="0"/>
                          <a:ea typeface="+mn-ea"/>
                          <a:cs typeface="Calibri" panose="020F0502020204030204" pitchFamily="34" charset="0"/>
                        </a:rPr>
                        <a:t>RFP Awarded to Johnson Controls Security Solutions.  Assessment are complete at WBB, CSF and West Yard.</a:t>
                      </a:r>
                      <a:endParaRPr lang="en-US" sz="800" b="0" i="0" u="none" strike="noStrike" dirty="0">
                        <a:solidFill>
                          <a:schemeClr val="tx1"/>
                        </a:solidFill>
                        <a:effectLst/>
                        <a:latin typeface="Franklin Gothic Book" panose="020B0503020102020204" pitchFamily="34" charset="0"/>
                        <a:cs typeface="Calibri" panose="020F0502020204030204" pitchFamily="34" charset="0"/>
                      </a:endParaRP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Active Design</a:t>
                      </a:r>
                    </a:p>
                    <a:p>
                      <a:pPr algn="l" fontAlgn="b"/>
                      <a:endParaRPr lang="en-US" sz="800" b="0" i="0" u="none" strike="noStrike" dirty="0">
                        <a:solidFill>
                          <a:schemeClr val="tx1"/>
                        </a:solidFill>
                        <a:effectLst/>
                        <a:latin typeface="Franklin Gothic Book" panose="020B0503020102020204" pitchFamily="34" charset="0"/>
                      </a:endParaRP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7CDC2"/>
                    </a:solidFill>
                  </a:tcPr>
                </a:tc>
                <a:extLst>
                  <a:ext uri="{0D108BD9-81ED-4DB2-BD59-A6C34878D82A}">
                    <a16:rowId xmlns:a16="http://schemas.microsoft.com/office/drawing/2014/main" val="3930110689"/>
                  </a:ext>
                </a:extLst>
              </a:tr>
              <a:tr h="31819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a:solidFill>
                            <a:schemeClr val="tx1"/>
                          </a:solidFill>
                          <a:effectLst/>
                          <a:latin typeface="Franklin Gothic Book" panose="020B0503020102020204" pitchFamily="34" charset="0"/>
                        </a:rPr>
                        <a:t>10</a:t>
                      </a:r>
                    </a:p>
                  </a:txBody>
                  <a:tcPr marL="3610" marR="3610" marT="3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kern="1200" dirty="0">
                          <a:solidFill>
                            <a:schemeClr val="tx1"/>
                          </a:solidFill>
                          <a:effectLst/>
                          <a:latin typeface="Franklin Gothic Book" panose="020B0503020102020204" pitchFamily="34" charset="0"/>
                          <a:ea typeface="+mn-ea"/>
                          <a:cs typeface="Calibri" panose="020F0502020204030204" pitchFamily="34" charset="0"/>
                        </a:rPr>
                        <a:t>Administrative and Compliance-7 Oracle Database Cluster Migration</a:t>
                      </a:r>
                      <a:endParaRPr lang="en-US" sz="800" b="0" i="0" u="none" strike="noStrike" dirty="0">
                        <a:solidFill>
                          <a:schemeClr val="tx1"/>
                        </a:solidFill>
                        <a:effectLst/>
                        <a:latin typeface="Franklin Gothic Book" panose="020B0503020102020204" pitchFamily="34" charset="0"/>
                        <a:cs typeface="Calibri" panose="020F0502020204030204" pitchFamily="34" charset="0"/>
                      </a:endParaRP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 G Burrell</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r" fontAlgn="b"/>
                      <a:r>
                        <a:rPr lang="en-US" sz="800" b="0" i="0" u="none" strike="noStrike" dirty="0">
                          <a:solidFill>
                            <a:schemeClr val="tx1"/>
                          </a:solidFill>
                          <a:effectLst/>
                          <a:latin typeface="Franklin Gothic Book" panose="020B0503020102020204" pitchFamily="34" charset="0"/>
                        </a:rPr>
                        <a:t>$0</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fontAlgn="b"/>
                      <a:r>
                        <a:rPr lang="en-US" sz="800" b="0" i="0" u="none" strike="noStrike" dirty="0">
                          <a:solidFill>
                            <a:schemeClr val="tx1"/>
                          </a:solidFill>
                          <a:effectLst/>
                          <a:latin typeface="Franklin Gothic Book" panose="020B0503020102020204" pitchFamily="34" charset="0"/>
                        </a:rPr>
                        <a:t>3/27/2022</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Developing the Scope of Work</a:t>
                      </a:r>
                    </a:p>
                  </a:txBody>
                  <a:tcPr marL="3610" marR="3610" marT="36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fontAlgn="b"/>
                      <a:r>
                        <a:rPr lang="en-US" sz="800" b="0" i="0" u="none" strike="noStrike" dirty="0">
                          <a:solidFill>
                            <a:schemeClr val="tx1"/>
                          </a:solidFill>
                          <a:effectLst/>
                          <a:latin typeface="Franklin Gothic Book" panose="020B0503020102020204" pitchFamily="34" charset="0"/>
                        </a:rPr>
                        <a:t>Active Design</a:t>
                      </a:r>
                    </a:p>
                    <a:p>
                      <a:pPr algn="l" fontAlgn="b"/>
                      <a:endParaRPr lang="en-US" sz="800" b="0" i="0" u="none" strike="noStrike" dirty="0">
                        <a:solidFill>
                          <a:schemeClr val="tx1"/>
                        </a:solidFill>
                        <a:effectLst/>
                        <a:latin typeface="Franklin Gothic Book" panose="020B0503020102020204" pitchFamily="34" charset="0"/>
                      </a:endParaRPr>
                    </a:p>
                  </a:txBody>
                  <a:tcPr marL="3610" marR="3610" marT="3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8916366"/>
                  </a:ext>
                </a:extLst>
              </a:tr>
            </a:tbl>
          </a:graphicData>
        </a:graphic>
      </p:graphicFrame>
    </p:spTree>
    <p:extLst>
      <p:ext uri="{BB962C8B-B14F-4D97-AF65-F5344CB8AC3E}">
        <p14:creationId xmlns:p14="http://schemas.microsoft.com/office/powerpoint/2010/main" val="382552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3</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a:solidFill>
                  <a:srgbClr val="138F7E"/>
                </a:solidFill>
                <a:latin typeface="Franklin Gothic Book" panose="020B0503020102020204" pitchFamily="34" charset="0"/>
              </a:rPr>
              <a:t>DIRECTOR’S MESSAGE TO THE BOARD</a:t>
            </a:r>
          </a:p>
        </p:txBody>
      </p:sp>
      <p:sp>
        <p:nvSpPr>
          <p:cNvPr id="3" name="TextBox 2"/>
          <p:cNvSpPr txBox="1"/>
          <p:nvPr/>
        </p:nvSpPr>
        <p:spPr>
          <a:xfrm>
            <a:off x="300318" y="1310940"/>
            <a:ext cx="8543364" cy="4862870"/>
          </a:xfrm>
          <a:prstGeom prst="rect">
            <a:avLst/>
          </a:prstGeom>
          <a:noFill/>
        </p:spPr>
        <p:txBody>
          <a:bodyPr wrap="square" rtlCol="0">
            <a:spAutoFit/>
          </a:bodyPr>
          <a:lstStyle/>
          <a:p>
            <a:pPr marL="0" marR="0">
              <a:spcBef>
                <a:spcPts val="0"/>
              </a:spcBef>
              <a:spcAft>
                <a:spcPts val="0"/>
              </a:spcAft>
            </a:pPr>
            <a:r>
              <a:rPr lang="en-US" sz="1400" dirty="0">
                <a:solidFill>
                  <a:srgbClr val="18252A"/>
                </a:solidFill>
                <a:effectLst/>
                <a:latin typeface="Franklin Gothic Book" panose="020B0503020102020204" pitchFamily="34" charset="0"/>
                <a:ea typeface="Calibri" panose="020F0502020204030204" pitchFamily="34" charset="0"/>
              </a:rPr>
              <a:t>Congress passed the Infrastructure Investment and Jobs Act which includes nearly $50 Billion for water and wastewater infrastructure. Mayor Mike Duggan and the Detroit Water &amp; Sewerage Department executive team will advocate for Detroit to get significant funds from this Act over the next five years. The Infrastructure Investment and Jobs Act, which President Joe Biden is expected to sign, include the following:</a:t>
            </a:r>
          </a:p>
          <a:p>
            <a:pPr marL="0" marR="0">
              <a:spcBef>
                <a:spcPts val="0"/>
              </a:spcBef>
              <a:spcAft>
                <a:spcPts val="0"/>
              </a:spcAft>
            </a:pPr>
            <a:endParaRPr lang="en-US" sz="1400" dirty="0">
              <a:solidFill>
                <a:srgbClr val="18252A"/>
              </a:solidFill>
              <a:effectLst/>
              <a:latin typeface="Franklin Gothic Book" panose="020B05030201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18252A"/>
                </a:solidFill>
                <a:effectLst/>
                <a:latin typeface="Franklin Gothic Book" panose="020B0503020102020204" pitchFamily="34" charset="0"/>
                <a:ea typeface="Times New Roman" panose="02020603050405020304" pitchFamily="18" charset="0"/>
              </a:rPr>
              <a:t>$23.4 billion for the Drinking Water State Revolving Fund (DWSRF) and the Clean Water State Revolving Fund (CWSRF);</a:t>
            </a:r>
            <a:endParaRPr lang="en-US" sz="1400" dirty="0">
              <a:solidFill>
                <a:srgbClr val="18252A"/>
              </a:solidFill>
              <a:effectLst/>
              <a:latin typeface="Franklin Gothic Book" panose="020B05030201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18252A"/>
                </a:solidFill>
                <a:effectLst/>
                <a:latin typeface="Franklin Gothic Book" panose="020B0503020102020204" pitchFamily="34" charset="0"/>
                <a:ea typeface="Times New Roman" panose="02020603050405020304" pitchFamily="18" charset="0"/>
              </a:rPr>
              <a:t>$15 billion for lead service line replacement;</a:t>
            </a:r>
            <a:endParaRPr lang="en-US" sz="1400" dirty="0">
              <a:solidFill>
                <a:srgbClr val="18252A"/>
              </a:solidFill>
              <a:effectLst/>
              <a:latin typeface="Franklin Gothic Book" panose="020B05030201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18252A"/>
                </a:solidFill>
                <a:effectLst/>
                <a:latin typeface="Franklin Gothic Book" panose="020B0503020102020204" pitchFamily="34" charset="0"/>
                <a:ea typeface="Times New Roman" panose="02020603050405020304" pitchFamily="18" charset="0"/>
              </a:rPr>
              <a:t>$200 million to address lead contamination in school drinking water;</a:t>
            </a:r>
            <a:endParaRPr lang="en-US" sz="1400" dirty="0">
              <a:solidFill>
                <a:srgbClr val="18252A"/>
              </a:solidFill>
              <a:effectLst/>
              <a:latin typeface="Franklin Gothic Book" panose="020B05030201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18252A"/>
                </a:solidFill>
                <a:effectLst/>
                <a:latin typeface="Franklin Gothic Book" panose="020B0503020102020204" pitchFamily="34" charset="0"/>
                <a:ea typeface="Times New Roman" panose="02020603050405020304" pitchFamily="18" charset="0"/>
              </a:rPr>
              <a:t>$250 million for the Midsize and Large Drinking Water System Infrastructure Resilience and Sustainability Program;</a:t>
            </a:r>
            <a:endParaRPr lang="en-US" sz="1400" dirty="0">
              <a:solidFill>
                <a:srgbClr val="18252A"/>
              </a:solidFill>
              <a:effectLst/>
              <a:latin typeface="Franklin Gothic Book" panose="020B05030201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18252A"/>
                </a:solidFill>
                <a:effectLst/>
                <a:latin typeface="Franklin Gothic Book" panose="020B0503020102020204" pitchFamily="34" charset="0"/>
                <a:ea typeface="Times New Roman" panose="02020603050405020304" pitchFamily="18" charset="0"/>
              </a:rPr>
              <a:t>$1.4 billion for sewer overflow and stormwater reuse municipal grants;</a:t>
            </a:r>
            <a:endParaRPr lang="en-US" sz="1400" dirty="0">
              <a:solidFill>
                <a:srgbClr val="18252A"/>
              </a:solidFill>
              <a:effectLst/>
              <a:latin typeface="Franklin Gothic Book" panose="020B05030201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18252A"/>
                </a:solidFill>
                <a:effectLst/>
                <a:latin typeface="Franklin Gothic Book" panose="020B0503020102020204" pitchFamily="34" charset="0"/>
                <a:ea typeface="Times New Roman" panose="02020603050405020304" pitchFamily="18" charset="0"/>
              </a:rPr>
              <a:t>$10 billion to address per- and polyfluoroalkyl substances (PFAS);</a:t>
            </a:r>
            <a:endParaRPr lang="en-US" sz="1400" dirty="0">
              <a:solidFill>
                <a:srgbClr val="18252A"/>
              </a:solidFill>
              <a:effectLst/>
              <a:latin typeface="Franklin Gothic Book" panose="020B05030201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18252A"/>
                </a:solidFill>
                <a:effectLst/>
                <a:latin typeface="Franklin Gothic Book" panose="020B0503020102020204" pitchFamily="34" charset="0"/>
                <a:ea typeface="Times New Roman" panose="02020603050405020304" pitchFamily="18" charset="0"/>
              </a:rPr>
              <a:t>$250 million for the Water Infrastructure Finance and Innovation program;</a:t>
            </a:r>
            <a:endParaRPr lang="en-US" sz="1400" dirty="0">
              <a:solidFill>
                <a:srgbClr val="18252A"/>
              </a:solidFill>
              <a:effectLst/>
              <a:latin typeface="Franklin Gothic Book" panose="020B05030201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18252A"/>
                </a:solidFill>
                <a:effectLst/>
                <a:latin typeface="Franklin Gothic Book" panose="020B0503020102020204" pitchFamily="34" charset="0"/>
                <a:ea typeface="Times New Roman" panose="02020603050405020304" pitchFamily="18" charset="0"/>
              </a:rPr>
              <a:t>$175 million for technical assistance and grants for emergencies affecting public water systems;</a:t>
            </a:r>
            <a:endParaRPr lang="en-US" sz="1400" dirty="0">
              <a:solidFill>
                <a:srgbClr val="18252A"/>
              </a:solidFill>
              <a:effectLst/>
              <a:latin typeface="Franklin Gothic Book" panose="020B05030201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18252A"/>
                </a:solidFill>
                <a:effectLst/>
                <a:latin typeface="Franklin Gothic Book" panose="020B0503020102020204" pitchFamily="34" charset="0"/>
                <a:ea typeface="Times New Roman" panose="02020603050405020304" pitchFamily="18" charset="0"/>
              </a:rPr>
              <a:t>$100 million to establish a wastewater efficiency grant pilot program;</a:t>
            </a:r>
            <a:endParaRPr lang="en-US" sz="1400" dirty="0">
              <a:solidFill>
                <a:srgbClr val="18252A"/>
              </a:solidFill>
              <a:effectLst/>
              <a:latin typeface="Franklin Gothic Book" panose="020B05030201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18252A"/>
                </a:solidFill>
                <a:effectLst/>
                <a:latin typeface="Franklin Gothic Book" panose="020B0503020102020204" pitchFamily="34" charset="0"/>
                <a:ea typeface="Times New Roman" panose="02020603050405020304" pitchFamily="18" charset="0"/>
              </a:rPr>
              <a:t>$125 million to establish a grant program for alternative water source projects;</a:t>
            </a:r>
            <a:endParaRPr lang="en-US" sz="1400" dirty="0">
              <a:solidFill>
                <a:srgbClr val="18252A"/>
              </a:solidFill>
              <a:effectLst/>
              <a:latin typeface="Franklin Gothic Book" panose="020B05030201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18252A"/>
                </a:solidFill>
                <a:effectLst/>
                <a:latin typeface="Franklin Gothic Book" panose="020B0503020102020204" pitchFamily="34" charset="0"/>
                <a:ea typeface="Times New Roman" panose="02020603050405020304" pitchFamily="18" charset="0"/>
              </a:rPr>
              <a:t>$125 million for clean water infrastructure resiliency and sustainability;</a:t>
            </a:r>
            <a:endParaRPr lang="en-US" sz="1400" dirty="0">
              <a:solidFill>
                <a:srgbClr val="18252A"/>
              </a:solidFill>
              <a:effectLst/>
              <a:latin typeface="Franklin Gothic Book" panose="020B05030201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18252A"/>
                </a:solidFill>
                <a:effectLst/>
                <a:latin typeface="Franklin Gothic Book" panose="020B0503020102020204" pitchFamily="34" charset="0"/>
                <a:ea typeface="Times New Roman" panose="02020603050405020304" pitchFamily="18" charset="0"/>
              </a:rPr>
              <a:t>$250 million for construction and refurbishing of individual household decentralized wastewater systems; and</a:t>
            </a:r>
            <a:endParaRPr lang="en-US" sz="1400" dirty="0">
              <a:solidFill>
                <a:srgbClr val="18252A"/>
              </a:solidFill>
              <a:effectLst/>
              <a:latin typeface="Franklin Gothic Book" panose="020B05030201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solidFill>
                  <a:srgbClr val="18252A"/>
                </a:solidFill>
                <a:effectLst/>
                <a:latin typeface="Franklin Gothic Book" panose="020B0503020102020204" pitchFamily="34" charset="0"/>
                <a:ea typeface="Times New Roman" panose="02020603050405020304" pitchFamily="18" charset="0"/>
              </a:rPr>
              <a:t>$200 million for grants for publicly-owned treatment facilities in low-income communities.</a:t>
            </a:r>
            <a:endParaRPr lang="en-US" sz="1400" dirty="0">
              <a:solidFill>
                <a:srgbClr val="18252A"/>
              </a:solidFill>
              <a:effectLst/>
              <a:latin typeface="Franklin Gothic Book" panose="020B0503020102020204" pitchFamily="34" charset="0"/>
              <a:ea typeface="Calibri" panose="020F0502020204030204" pitchFamily="34" charset="0"/>
            </a:endParaRPr>
          </a:p>
          <a:p>
            <a:pPr>
              <a:buClr>
                <a:srgbClr val="279989"/>
              </a:buClr>
            </a:pPr>
            <a:endParaRPr lang="en-US" sz="1600" b="1" dirty="0">
              <a:solidFill>
                <a:srgbClr val="219784"/>
              </a:solidFill>
              <a:latin typeface="Franklin Gothic Book" panose="020B0503020102020204" pitchFamily="34" charset="0"/>
            </a:endParaRPr>
          </a:p>
        </p:txBody>
      </p:sp>
    </p:spTree>
    <p:extLst>
      <p:ext uri="{BB962C8B-B14F-4D97-AF65-F5344CB8AC3E}">
        <p14:creationId xmlns:p14="http://schemas.microsoft.com/office/powerpoint/2010/main" val="4120786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7C490F2-C530-4900-A58A-1ED919150F1C}"/>
              </a:ext>
            </a:extLst>
          </p:cNvPr>
          <p:cNvGraphicFramePr>
            <a:graphicFrameLocks/>
          </p:cNvGraphicFramePr>
          <p:nvPr>
            <p:extLst>
              <p:ext uri="{D42A27DB-BD31-4B8C-83A1-F6EECF244321}">
                <p14:modId xmlns:p14="http://schemas.microsoft.com/office/powerpoint/2010/main" val="474445393"/>
              </p:ext>
            </p:extLst>
          </p:nvPr>
        </p:nvGraphicFramePr>
        <p:xfrm>
          <a:off x="80551" y="1046988"/>
          <a:ext cx="6080760" cy="4764024"/>
        </p:xfrm>
        <a:graphic>
          <a:graphicData uri="http://schemas.openxmlformats.org/drawingml/2006/chart">
            <c:chart xmlns:c="http://schemas.openxmlformats.org/drawingml/2006/chart" xmlns:r="http://schemas.openxmlformats.org/officeDocument/2006/relationships" r:id="rId2"/>
          </a:graphicData>
        </a:graphic>
      </p:graphicFrame>
      <p:sp>
        <p:nvSpPr>
          <p:cNvPr id="15" name="Slide Number Placeholder 1"/>
          <p:cNvSpPr>
            <a:spLocks noGrp="1"/>
          </p:cNvSpPr>
          <p:nvPr>
            <p:ph type="sldNum" sz="quarter" idx="12"/>
          </p:nvPr>
        </p:nvSpPr>
        <p:spPr>
          <a:xfrm>
            <a:off x="1855304" y="6625395"/>
            <a:ext cx="2743200" cy="365125"/>
          </a:xfrm>
        </p:spPr>
        <p:txBody>
          <a:bodyPr/>
          <a:lstStyle/>
          <a:p>
            <a:r>
              <a:rPr lang="en-US" dirty="0"/>
              <a:t>27</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TECHNOLOGY: Application Availability</a:t>
            </a:r>
          </a:p>
        </p:txBody>
      </p:sp>
      <p:sp>
        <p:nvSpPr>
          <p:cNvPr id="22" name="TextBox 21">
            <a:extLst>
              <a:ext uri="{FF2B5EF4-FFF2-40B4-BE49-F238E27FC236}">
                <a16:creationId xmlns:a16="http://schemas.microsoft.com/office/drawing/2014/main" id="{D410302D-BCCF-41E0-B38D-5D17D9942961}"/>
              </a:ext>
            </a:extLst>
          </p:cNvPr>
          <p:cNvSpPr txBox="1"/>
          <p:nvPr/>
        </p:nvSpPr>
        <p:spPr>
          <a:xfrm>
            <a:off x="4572000" y="4729172"/>
            <a:ext cx="1308725" cy="816185"/>
          </a:xfrm>
          <a:prstGeom prst="rect">
            <a:avLst/>
          </a:prstGeom>
          <a:noFill/>
          <a:ln>
            <a:solidFill>
              <a:srgbClr val="4472C4"/>
            </a:solidFill>
          </a:ln>
        </p:spPr>
        <p:txBody>
          <a:bodyPr wrap="square" rtlCol="0">
            <a:spAutoFit/>
          </a:bodyPr>
          <a:lstStyle/>
          <a:p>
            <a:r>
              <a:rPr lang="en-US" sz="1568" dirty="0">
                <a:solidFill>
                  <a:srgbClr val="279989"/>
                </a:solidFill>
                <a:latin typeface="Franklin Gothic Book" panose="020B0503020102020204" pitchFamily="34" charset="0"/>
              </a:rPr>
              <a:t>Systems Availability </a:t>
            </a:r>
          </a:p>
          <a:p>
            <a:r>
              <a:rPr lang="en-US" sz="1568" dirty="0">
                <a:solidFill>
                  <a:srgbClr val="279989"/>
                </a:solidFill>
                <a:latin typeface="Franklin Gothic Book" panose="020B0503020102020204" pitchFamily="34" charset="0"/>
              </a:rPr>
              <a:t>Last 90 Days</a:t>
            </a:r>
          </a:p>
        </p:txBody>
      </p:sp>
      <p:graphicFrame>
        <p:nvGraphicFramePr>
          <p:cNvPr id="20" name="Table 19"/>
          <p:cNvGraphicFramePr>
            <a:graphicFrameLocks noGrp="1"/>
          </p:cNvGraphicFramePr>
          <p:nvPr>
            <p:extLst>
              <p:ext uri="{D42A27DB-BD31-4B8C-83A1-F6EECF244321}">
                <p14:modId xmlns:p14="http://schemas.microsoft.com/office/powerpoint/2010/main" val="1422526503"/>
              </p:ext>
            </p:extLst>
          </p:nvPr>
        </p:nvGraphicFramePr>
        <p:xfrm>
          <a:off x="6754123" y="3234015"/>
          <a:ext cx="1742636" cy="1576857"/>
        </p:xfrm>
        <a:graphic>
          <a:graphicData uri="http://schemas.openxmlformats.org/drawingml/2006/table">
            <a:tbl>
              <a:tblPr>
                <a:tableStyleId>{5C22544A-7EE6-4342-B048-85BDC9FD1C3A}</a:tableStyleId>
              </a:tblPr>
              <a:tblGrid>
                <a:gridCol w="1742636">
                  <a:extLst>
                    <a:ext uri="{9D8B030D-6E8A-4147-A177-3AD203B41FA5}">
                      <a16:colId xmlns:a16="http://schemas.microsoft.com/office/drawing/2014/main" val="1207766451"/>
                    </a:ext>
                  </a:extLst>
                </a:gridCol>
              </a:tblGrid>
              <a:tr h="960970">
                <a:tc>
                  <a:txBody>
                    <a:bodyPr/>
                    <a:lstStyle/>
                    <a:p>
                      <a:pPr algn="ctr" fontAlgn="ctr"/>
                      <a:r>
                        <a:rPr lang="en-US" sz="4000" b="1" u="none" strike="noStrike" dirty="0">
                          <a:solidFill>
                            <a:srgbClr val="004445"/>
                          </a:solidFill>
                          <a:effectLst/>
                        </a:rPr>
                        <a:t>99.7%</a:t>
                      </a:r>
                    </a:p>
                    <a:p>
                      <a:pPr algn="ctr" fontAlgn="ctr"/>
                      <a:r>
                        <a:rPr lang="en-US" sz="1400" b="1" u="none" strike="noStrike" dirty="0">
                          <a:solidFill>
                            <a:srgbClr val="004445"/>
                          </a:solidFill>
                          <a:effectLst/>
                        </a:rPr>
                        <a:t>SYSTEMS</a:t>
                      </a:r>
                    </a:p>
                    <a:p>
                      <a:pPr algn="ctr" fontAlgn="ctr"/>
                      <a:r>
                        <a:rPr lang="en-US" sz="1400" b="1" u="none" strike="noStrike" dirty="0">
                          <a:solidFill>
                            <a:srgbClr val="004445"/>
                          </a:solidFill>
                          <a:effectLst/>
                        </a:rPr>
                        <a:t>AVAILABILITY</a:t>
                      </a:r>
                      <a:endParaRPr lang="en-US" sz="1400" b="1" i="0" u="none" strike="noStrike" dirty="0">
                        <a:solidFill>
                          <a:srgbClr val="004445"/>
                        </a:solidFill>
                        <a:effectLst/>
                        <a:latin typeface="Calibri" panose="020F0502020204030204" pitchFamily="34" charset="0"/>
                      </a:endParaRPr>
                    </a:p>
                  </a:txBody>
                  <a:tcPr marL="6350" marR="6350" marT="6350" marB="0" anchor="ctr">
                    <a:solidFill>
                      <a:srgbClr val="FF0000"/>
                    </a:solidFill>
                  </a:tcPr>
                </a:tc>
                <a:extLst>
                  <a:ext uri="{0D108BD9-81ED-4DB2-BD59-A6C34878D82A}">
                    <a16:rowId xmlns:a16="http://schemas.microsoft.com/office/drawing/2014/main" val="513509336"/>
                  </a:ext>
                </a:extLst>
              </a:tr>
              <a:tr h="534187">
                <a:tc>
                  <a:txBody>
                    <a:bodyPr/>
                    <a:lstStyle/>
                    <a:p>
                      <a:pPr algn="ctr" fontAlgn="ctr"/>
                      <a:r>
                        <a:rPr lang="en-US" sz="1600" u="none" strike="noStrike" dirty="0">
                          <a:solidFill>
                            <a:srgbClr val="219784"/>
                          </a:solidFill>
                          <a:effectLst/>
                        </a:rPr>
                        <a:t>99.9% = TARGET</a:t>
                      </a:r>
                      <a:endParaRPr lang="en-US" sz="1600" b="1" i="0" u="none" strike="noStrike" dirty="0">
                        <a:solidFill>
                          <a:srgbClr val="219784"/>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44950693"/>
                  </a:ext>
                </a:extLst>
              </a:tr>
            </a:tbl>
          </a:graphicData>
        </a:graphic>
      </p:graphicFrame>
      <p:graphicFrame>
        <p:nvGraphicFramePr>
          <p:cNvPr id="14" name="Chart 13">
            <a:extLst>
              <a:ext uri="{FF2B5EF4-FFF2-40B4-BE49-F238E27FC236}">
                <a16:creationId xmlns:a16="http://schemas.microsoft.com/office/drawing/2014/main" id="{ED85F635-BA1C-4245-9150-8FD6F82C909F}"/>
              </a:ext>
            </a:extLst>
          </p:cNvPr>
          <p:cNvGraphicFramePr>
            <a:graphicFrameLocks/>
          </p:cNvGraphicFramePr>
          <p:nvPr>
            <p:extLst>
              <p:ext uri="{D42A27DB-BD31-4B8C-83A1-F6EECF244321}">
                <p14:modId xmlns:p14="http://schemas.microsoft.com/office/powerpoint/2010/main" val="809558996"/>
              </p:ext>
            </p:extLst>
          </p:nvPr>
        </p:nvGraphicFramePr>
        <p:xfrm>
          <a:off x="5634449" y="1230334"/>
          <a:ext cx="3429000" cy="1947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a:extLst>
              <a:ext uri="{FF2B5EF4-FFF2-40B4-BE49-F238E27FC236}">
                <a16:creationId xmlns:a16="http://schemas.microsoft.com/office/drawing/2014/main" id="{899F7284-44C4-40E8-9AA0-5934073476A5}"/>
              </a:ext>
            </a:extLst>
          </p:cNvPr>
          <p:cNvGraphicFramePr>
            <a:graphicFrameLocks noGrp="1"/>
          </p:cNvGraphicFramePr>
          <p:nvPr>
            <p:extLst>
              <p:ext uri="{D42A27DB-BD31-4B8C-83A1-F6EECF244321}">
                <p14:modId xmlns:p14="http://schemas.microsoft.com/office/powerpoint/2010/main" val="958301842"/>
              </p:ext>
            </p:extLst>
          </p:nvPr>
        </p:nvGraphicFramePr>
        <p:xfrm>
          <a:off x="5976219" y="4866881"/>
          <a:ext cx="3087230" cy="1718260"/>
        </p:xfrm>
        <a:graphic>
          <a:graphicData uri="http://schemas.openxmlformats.org/drawingml/2006/table">
            <a:tbl>
              <a:tblPr firstRow="1" firstCol="1" bandRow="1">
                <a:tableStyleId>{5C22544A-7EE6-4342-B048-85BDC9FD1C3A}</a:tableStyleId>
              </a:tblPr>
              <a:tblGrid>
                <a:gridCol w="2193212">
                  <a:extLst>
                    <a:ext uri="{9D8B030D-6E8A-4147-A177-3AD203B41FA5}">
                      <a16:colId xmlns:a16="http://schemas.microsoft.com/office/drawing/2014/main" val="4086984300"/>
                    </a:ext>
                  </a:extLst>
                </a:gridCol>
                <a:gridCol w="894018">
                  <a:extLst>
                    <a:ext uri="{9D8B030D-6E8A-4147-A177-3AD203B41FA5}">
                      <a16:colId xmlns:a16="http://schemas.microsoft.com/office/drawing/2014/main" val="3137737818"/>
                    </a:ext>
                  </a:extLst>
                </a:gridCol>
              </a:tblGrid>
              <a:tr h="219707">
                <a:tc>
                  <a:txBody>
                    <a:bodyPr/>
                    <a:lstStyle/>
                    <a:p>
                      <a:pPr marL="0" marR="0">
                        <a:spcBef>
                          <a:spcPts val="0"/>
                        </a:spcBef>
                        <a:spcAft>
                          <a:spcPts val="0"/>
                        </a:spcAft>
                      </a:pPr>
                      <a:r>
                        <a:rPr lang="en-US" sz="1100" dirty="0">
                          <a:effectLst/>
                          <a:latin typeface="Franklin Gothic Book" panose="020B0503020102020204" pitchFamily="34" charset="0"/>
                        </a:rPr>
                        <a:t>Sept 2021  Cherwell Stats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4445"/>
                    </a:solidFill>
                  </a:tcPr>
                </a:tc>
                <a:tc>
                  <a:txBody>
                    <a:bodyPr/>
                    <a:lstStyle/>
                    <a:p>
                      <a:pPr marL="0" marR="0">
                        <a:spcBef>
                          <a:spcPts val="0"/>
                        </a:spcBef>
                        <a:spcAft>
                          <a:spcPts val="0"/>
                        </a:spcAft>
                      </a:pPr>
                      <a:r>
                        <a:rPr lang="en-US" sz="1100" dirty="0">
                          <a:effectLst/>
                          <a:latin typeface="Franklin Gothic Book" panose="020B0503020102020204" pitchFamily="34" charset="0"/>
                        </a:rPr>
                        <a:t>Totals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4445"/>
                    </a:solidFill>
                  </a:tcPr>
                </a:tc>
                <a:extLst>
                  <a:ext uri="{0D108BD9-81ED-4DB2-BD59-A6C34878D82A}">
                    <a16:rowId xmlns:a16="http://schemas.microsoft.com/office/drawing/2014/main" val="1282208591"/>
                  </a:ext>
                </a:extLst>
              </a:tr>
              <a:tr h="219707">
                <a:tc>
                  <a:txBody>
                    <a:bodyPr/>
                    <a:lstStyle/>
                    <a:p>
                      <a:pPr marL="0" marR="0">
                        <a:spcBef>
                          <a:spcPts val="0"/>
                        </a:spcBef>
                        <a:spcAft>
                          <a:spcPts val="0"/>
                        </a:spcAft>
                      </a:pPr>
                      <a:r>
                        <a:rPr lang="en-US" sz="1100" dirty="0">
                          <a:effectLst/>
                          <a:latin typeface="Franklin Gothic Book" panose="020B0503020102020204" pitchFamily="34" charset="0"/>
                        </a:rPr>
                        <a:t>Total Tickets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746</a:t>
                      </a:r>
                    </a:p>
                  </a:txBody>
                  <a:tcPr marL="68580" marR="68580" marT="0" marB="0" anchor="b">
                    <a:lnR w="12700" cap="flat" cmpd="sng" algn="ctr">
                      <a:solidFill>
                        <a:schemeClr val="tx1"/>
                      </a:solidFill>
                      <a:prstDash val="solid"/>
                      <a:round/>
                      <a:headEnd type="none" w="med" len="med"/>
                      <a:tailEnd type="none" w="med" len="med"/>
                    </a:lnR>
                    <a:solidFill>
                      <a:srgbClr val="B7CDC2"/>
                    </a:solidFill>
                  </a:tcPr>
                </a:tc>
                <a:extLst>
                  <a:ext uri="{0D108BD9-81ED-4DB2-BD59-A6C34878D82A}">
                    <a16:rowId xmlns:a16="http://schemas.microsoft.com/office/drawing/2014/main" val="1180925557"/>
                  </a:ext>
                </a:extLst>
              </a:tr>
              <a:tr h="219707">
                <a:tc>
                  <a:txBody>
                    <a:bodyPr/>
                    <a:lstStyle/>
                    <a:p>
                      <a:pPr marL="0" marR="0">
                        <a:spcBef>
                          <a:spcPts val="0"/>
                        </a:spcBef>
                        <a:spcAft>
                          <a:spcPts val="0"/>
                        </a:spcAft>
                      </a:pPr>
                      <a:r>
                        <a:rPr lang="en-US" sz="1100" dirty="0">
                          <a:effectLst/>
                          <a:latin typeface="Franklin Gothic Book" panose="020B0503020102020204" pitchFamily="34" charset="0"/>
                        </a:rPr>
                        <a:t>New Tickets Received</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543</a:t>
                      </a:r>
                    </a:p>
                  </a:txBody>
                  <a:tcPr marL="68580" marR="68580" marT="0" marB="0" anchor="b">
                    <a:lnR w="12700" cap="flat" cmpd="sng" algn="ctr">
                      <a:solidFill>
                        <a:schemeClr val="tx1"/>
                      </a:solidFill>
                      <a:prstDash val="solid"/>
                      <a:round/>
                      <a:headEnd type="none" w="med" len="med"/>
                      <a:tailEnd type="none" w="med" len="med"/>
                    </a:lnR>
                    <a:solidFill>
                      <a:srgbClr val="E8EFED"/>
                    </a:solidFill>
                  </a:tcPr>
                </a:tc>
                <a:extLst>
                  <a:ext uri="{0D108BD9-81ED-4DB2-BD59-A6C34878D82A}">
                    <a16:rowId xmlns:a16="http://schemas.microsoft.com/office/drawing/2014/main" val="570269317"/>
                  </a:ext>
                </a:extLst>
              </a:tr>
              <a:tr h="219707">
                <a:tc>
                  <a:txBody>
                    <a:bodyPr/>
                    <a:lstStyle/>
                    <a:p>
                      <a:pPr marL="0" marR="0">
                        <a:spcBef>
                          <a:spcPts val="0"/>
                        </a:spcBef>
                        <a:spcAft>
                          <a:spcPts val="0"/>
                        </a:spcAft>
                      </a:pPr>
                      <a:r>
                        <a:rPr lang="en-US" sz="1100" dirty="0">
                          <a:effectLst/>
                          <a:latin typeface="Franklin Gothic Book" panose="020B0503020102020204" pitchFamily="34" charset="0"/>
                        </a:rPr>
                        <a:t>Total Tickets Resolved</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612</a:t>
                      </a:r>
                    </a:p>
                  </a:txBody>
                  <a:tcPr marL="68580" marR="68580" marT="0" marB="0" anchor="b">
                    <a:lnR w="12700" cap="flat" cmpd="sng" algn="ctr">
                      <a:solidFill>
                        <a:schemeClr val="tx1"/>
                      </a:solidFill>
                      <a:prstDash val="solid"/>
                      <a:round/>
                      <a:headEnd type="none" w="med" len="med"/>
                      <a:tailEnd type="none" w="med" len="med"/>
                    </a:lnR>
                    <a:solidFill>
                      <a:srgbClr val="B7CDC2"/>
                    </a:solidFill>
                  </a:tcPr>
                </a:tc>
                <a:extLst>
                  <a:ext uri="{0D108BD9-81ED-4DB2-BD59-A6C34878D82A}">
                    <a16:rowId xmlns:a16="http://schemas.microsoft.com/office/drawing/2014/main" val="3128001011"/>
                  </a:ext>
                </a:extLst>
              </a:tr>
              <a:tr h="219707">
                <a:tc>
                  <a:txBody>
                    <a:bodyPr/>
                    <a:lstStyle/>
                    <a:p>
                      <a:pPr marL="0" marR="0">
                        <a:spcBef>
                          <a:spcPts val="0"/>
                        </a:spcBef>
                        <a:spcAft>
                          <a:spcPts val="0"/>
                        </a:spcAft>
                      </a:pPr>
                      <a:r>
                        <a:rPr lang="en-US" sz="1100" dirty="0">
                          <a:effectLst/>
                          <a:latin typeface="Franklin Gothic Book" panose="020B0503020102020204" pitchFamily="34" charset="0"/>
                        </a:rPr>
                        <a:t>Average Time to Resolve in Days</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11</a:t>
                      </a:r>
                    </a:p>
                  </a:txBody>
                  <a:tcPr marL="68580" marR="68580" marT="0" marB="0" anchor="b">
                    <a:lnR w="12700" cap="flat" cmpd="sng" algn="ctr">
                      <a:solidFill>
                        <a:schemeClr val="tx1"/>
                      </a:solidFill>
                      <a:prstDash val="solid"/>
                      <a:round/>
                      <a:headEnd type="none" w="med" len="med"/>
                      <a:tailEnd type="none" w="med" len="med"/>
                    </a:lnR>
                    <a:solidFill>
                      <a:srgbClr val="E8EFED"/>
                    </a:solidFill>
                  </a:tcPr>
                </a:tc>
                <a:extLst>
                  <a:ext uri="{0D108BD9-81ED-4DB2-BD59-A6C34878D82A}">
                    <a16:rowId xmlns:a16="http://schemas.microsoft.com/office/drawing/2014/main" val="223447182"/>
                  </a:ext>
                </a:extLst>
              </a:tr>
              <a:tr h="400018">
                <a:tc>
                  <a:txBody>
                    <a:bodyPr/>
                    <a:lstStyle/>
                    <a:p>
                      <a:pPr marL="0" marR="0">
                        <a:spcBef>
                          <a:spcPts val="0"/>
                        </a:spcBef>
                        <a:spcAft>
                          <a:spcPts val="0"/>
                        </a:spcAft>
                      </a:pPr>
                      <a:r>
                        <a:rPr lang="en-US" sz="1100" dirty="0">
                          <a:effectLst/>
                          <a:latin typeface="Franklin Gothic Book" panose="020B0503020102020204" pitchFamily="34" charset="0"/>
                        </a:rPr>
                        <a:t>Total Tickets Resolved within SLA</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544</a:t>
                      </a:r>
                    </a:p>
                  </a:txBody>
                  <a:tcPr marL="68580" marR="68580" marT="0" marB="0" anchor="b">
                    <a:lnR w="12700" cap="flat" cmpd="sng" algn="ctr">
                      <a:solidFill>
                        <a:schemeClr val="tx1"/>
                      </a:solidFill>
                      <a:prstDash val="solid"/>
                      <a:round/>
                      <a:headEnd type="none" w="med" len="med"/>
                      <a:tailEnd type="none" w="med" len="med"/>
                    </a:lnR>
                    <a:solidFill>
                      <a:srgbClr val="B7CDC2"/>
                    </a:solidFill>
                  </a:tcPr>
                </a:tc>
                <a:extLst>
                  <a:ext uri="{0D108BD9-81ED-4DB2-BD59-A6C34878D82A}">
                    <a16:rowId xmlns:a16="http://schemas.microsoft.com/office/drawing/2014/main" val="4000719006"/>
                  </a:ext>
                </a:extLst>
              </a:tr>
              <a:tr h="219707">
                <a:tc>
                  <a:txBody>
                    <a:bodyPr/>
                    <a:lstStyle/>
                    <a:p>
                      <a:pPr marL="0" marR="0">
                        <a:spcBef>
                          <a:spcPts val="0"/>
                        </a:spcBef>
                        <a:spcAft>
                          <a:spcPts val="0"/>
                        </a:spcAft>
                      </a:pPr>
                      <a:r>
                        <a:rPr lang="en-US" sz="1100" dirty="0">
                          <a:effectLst/>
                          <a:latin typeface="Franklin Gothic Book" panose="020B0503020102020204" pitchFamily="34" charset="0"/>
                        </a:rPr>
                        <a:t>Total Tickets Resolved not in SLA</a:t>
                      </a:r>
                      <a:endParaRPr lang="en-US" sz="1100" dirty="0">
                        <a:effectLst/>
                        <a:latin typeface="Franklin Gothic Book" panose="020B0503020102020204" pitchFamily="34" charset="0"/>
                        <a:ea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219784"/>
                    </a:solidFill>
                  </a:tcPr>
                </a:tc>
                <a:tc>
                  <a:txBody>
                    <a:bodyPr/>
                    <a:lstStyle/>
                    <a:p>
                      <a:pPr marL="0" marR="0" algn="ctr">
                        <a:spcBef>
                          <a:spcPts val="0"/>
                        </a:spcBef>
                        <a:spcAft>
                          <a:spcPts val="0"/>
                        </a:spcAft>
                      </a:pPr>
                      <a:r>
                        <a:rPr lang="en-US" sz="1100" dirty="0">
                          <a:effectLst/>
                          <a:latin typeface="Franklin Gothic Book" panose="020B0503020102020204" pitchFamily="34" charset="0"/>
                          <a:ea typeface="Calibri" panose="020F0502020204030204" pitchFamily="34" charset="0"/>
                        </a:rPr>
                        <a:t>68</a:t>
                      </a: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5849243"/>
                  </a:ext>
                </a:extLst>
              </a:tr>
            </a:tbl>
          </a:graphicData>
        </a:graphic>
      </p:graphicFrame>
    </p:spTree>
    <p:extLst>
      <p:ext uri="{BB962C8B-B14F-4D97-AF65-F5344CB8AC3E}">
        <p14:creationId xmlns:p14="http://schemas.microsoft.com/office/powerpoint/2010/main" val="81289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2054355" y="2843781"/>
            <a:ext cx="70866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Customer Service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14458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5</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CUSTOMER Service: Number of Active Accounts</a:t>
            </a:r>
          </a:p>
        </p:txBody>
      </p:sp>
      <p:sp>
        <p:nvSpPr>
          <p:cNvPr id="13" name="TextBox 12"/>
          <p:cNvSpPr txBox="1"/>
          <p:nvPr/>
        </p:nvSpPr>
        <p:spPr>
          <a:xfrm>
            <a:off x="119562" y="5913719"/>
            <a:ext cx="5790171" cy="523220"/>
          </a:xfrm>
          <a:prstGeom prst="rect">
            <a:avLst/>
          </a:prstGeom>
          <a:noFill/>
          <a:ln>
            <a:solidFill>
              <a:srgbClr val="279989"/>
            </a:solidFill>
          </a:ln>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Vacant parcels, parking lots and other properties with no need for water service, receive stormwater charges only (drainage).</a:t>
            </a:r>
          </a:p>
        </p:txBody>
      </p:sp>
      <p:graphicFrame>
        <p:nvGraphicFramePr>
          <p:cNvPr id="12" name="Chart Placeholder 10"/>
          <p:cNvGraphicFramePr>
            <a:graphicFrameLocks/>
          </p:cNvGraphicFramePr>
          <p:nvPr>
            <p:extLst>
              <p:ext uri="{D42A27DB-BD31-4B8C-83A1-F6EECF244321}">
                <p14:modId xmlns:p14="http://schemas.microsoft.com/office/powerpoint/2010/main" val="3433946560"/>
              </p:ext>
            </p:extLst>
          </p:nvPr>
        </p:nvGraphicFramePr>
        <p:xfrm>
          <a:off x="4542601" y="1647028"/>
          <a:ext cx="4601399" cy="3403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Placeholder 10"/>
          <p:cNvGraphicFramePr>
            <a:graphicFrameLocks/>
          </p:cNvGraphicFramePr>
          <p:nvPr>
            <p:extLst>
              <p:ext uri="{D42A27DB-BD31-4B8C-83A1-F6EECF244321}">
                <p14:modId xmlns:p14="http://schemas.microsoft.com/office/powerpoint/2010/main" val="1943275277"/>
              </p:ext>
            </p:extLst>
          </p:nvPr>
        </p:nvGraphicFramePr>
        <p:xfrm>
          <a:off x="-95006" y="1475854"/>
          <a:ext cx="4832847" cy="3574263"/>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2">
            <a:extLst>
              <a:ext uri="{FF2B5EF4-FFF2-40B4-BE49-F238E27FC236}">
                <a16:creationId xmlns:a16="http://schemas.microsoft.com/office/drawing/2014/main" id="{E590F077-668A-014E-8A04-A74DC22BB83E}"/>
              </a:ext>
            </a:extLst>
          </p:cNvPr>
          <p:cNvSpPr txBox="1">
            <a:spLocks/>
          </p:cNvSpPr>
          <p:nvPr/>
        </p:nvSpPr>
        <p:spPr>
          <a:xfrm>
            <a:off x="400593" y="1408742"/>
            <a:ext cx="8368937" cy="37685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219784"/>
              </a:buClr>
              <a:buSzTx/>
              <a:buFontTx/>
              <a:buNone/>
              <a:tabLst/>
              <a:defRPr sz="1800" b="0" i="0" kern="1200">
                <a:solidFill>
                  <a:schemeClr val="tx1">
                    <a:lumMod val="85000"/>
                    <a:lumOff val="1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219784"/>
              </a:buClr>
              <a:buFont typeface=".Lucida Grande UI Regular"/>
              <a:buChar char="▪"/>
              <a:defRPr sz="1600" b="0" i="0" kern="1200">
                <a:solidFill>
                  <a:schemeClr val="tx1">
                    <a:lumMod val="85000"/>
                    <a:lumOff val="1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219784"/>
              </a:buClr>
              <a:buFont typeface="Arial" panose="020B0604020202020204" pitchFamily="34" charset="0"/>
              <a:buChar char="•"/>
              <a:defRPr sz="1400" b="0" i="0" kern="1200">
                <a:solidFill>
                  <a:schemeClr val="tx1">
                    <a:lumMod val="85000"/>
                    <a:lumOff val="1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219784"/>
              </a:buClr>
              <a:buFont typeface="Courier New" panose="02070309020205020404" pitchFamily="49" charset="0"/>
              <a:buChar char="o"/>
              <a:defRPr sz="1200" b="0" i="0" kern="1200">
                <a:solidFill>
                  <a:schemeClr val="tx1">
                    <a:lumMod val="85000"/>
                    <a:lumOff val="1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219784"/>
              </a:buClr>
              <a:buFont typeface="System Font Regular"/>
              <a:buChar char="⁃"/>
              <a:defRPr sz="1200" b="0" i="0" kern="1200">
                <a:solidFill>
                  <a:schemeClr val="tx1">
                    <a:lumMod val="85000"/>
                    <a:lumOff val="1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Active </a:t>
            </a:r>
            <a:r>
              <a:rPr lang="en-US" b="1" dirty="0">
                <a:solidFill>
                  <a:srgbClr val="27999D"/>
                </a:solidFill>
              </a:rPr>
              <a:t>Residential </a:t>
            </a:r>
            <a:r>
              <a:rPr lang="en-US" b="1" dirty="0"/>
              <a:t>Accounts                                          Active </a:t>
            </a:r>
            <a:r>
              <a:rPr lang="en-US" b="1" dirty="0">
                <a:solidFill>
                  <a:srgbClr val="27999D"/>
                </a:solidFill>
              </a:rPr>
              <a:t>Non-Residential</a:t>
            </a:r>
            <a:r>
              <a:rPr lang="en-US" b="1" dirty="0">
                <a:solidFill>
                  <a:schemeClr val="tx1"/>
                </a:solidFill>
              </a:rPr>
              <a:t> Accounts</a:t>
            </a:r>
            <a:endParaRPr lang="en-US" dirty="0">
              <a:solidFill>
                <a:schemeClr val="tx1"/>
              </a:solidFill>
            </a:endParaRPr>
          </a:p>
        </p:txBody>
      </p:sp>
    </p:spTree>
    <p:extLst>
      <p:ext uri="{BB962C8B-B14F-4D97-AF65-F5344CB8AC3E}">
        <p14:creationId xmlns:p14="http://schemas.microsoft.com/office/powerpoint/2010/main" val="263276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6</a:t>
            </a:r>
          </a:p>
        </p:txBody>
      </p:sp>
      <p:sp>
        <p:nvSpPr>
          <p:cNvPr id="13" name="TextBox 12"/>
          <p:cNvSpPr txBox="1"/>
          <p:nvPr/>
        </p:nvSpPr>
        <p:spPr>
          <a:xfrm rot="16200000">
            <a:off x="-656475" y="1927667"/>
            <a:ext cx="1617751" cy="261610"/>
          </a:xfrm>
          <a:prstGeom prst="rect">
            <a:avLst/>
          </a:prstGeom>
          <a:noFill/>
        </p:spPr>
        <p:txBody>
          <a:bodyPr wrap="none" rtlCol="0">
            <a:spAutoFit/>
          </a:bodyPr>
          <a:lstStyle/>
          <a:p>
            <a:r>
              <a:rPr lang="en-US" sz="1100" dirty="0">
                <a:solidFill>
                  <a:schemeClr val="tx1">
                    <a:lumMod val="75000"/>
                    <a:lumOff val="25000"/>
                  </a:schemeClr>
                </a:solidFill>
                <a:latin typeface="Franklin Gothic Book" panose="020B0503020102020204" pitchFamily="34" charset="0"/>
              </a:rPr>
              <a:t>Number of Transactions</a:t>
            </a:r>
          </a:p>
        </p:txBody>
      </p:sp>
      <p:graphicFrame>
        <p:nvGraphicFramePr>
          <p:cNvPr id="6" name="Chart 5"/>
          <p:cNvGraphicFramePr/>
          <p:nvPr>
            <p:extLst>
              <p:ext uri="{D42A27DB-BD31-4B8C-83A1-F6EECF244321}">
                <p14:modId xmlns:p14="http://schemas.microsoft.com/office/powerpoint/2010/main" val="2333694438"/>
              </p:ext>
            </p:extLst>
          </p:nvPr>
        </p:nvGraphicFramePr>
        <p:xfrm>
          <a:off x="247680" y="709630"/>
          <a:ext cx="5968562" cy="288627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sp>
        <p:nvSpPr>
          <p:cNvPr id="19" name="Title 1">
            <a:extLst>
              <a:ext uri="{FF2B5EF4-FFF2-40B4-BE49-F238E27FC236}">
                <a16:creationId xmlns:a16="http://schemas.microsoft.com/office/drawing/2014/main" id="{A4551F2D-87A5-4144-B73E-642850CDE87C}"/>
              </a:ext>
            </a:extLst>
          </p:cNvPr>
          <p:cNvSpPr txBox="1">
            <a:spLocks/>
          </p:cNvSpPr>
          <p:nvPr/>
        </p:nvSpPr>
        <p:spPr>
          <a:xfrm>
            <a:off x="152400" y="1559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CUSTOMER Service: Transactions</a:t>
            </a:r>
          </a:p>
        </p:txBody>
      </p:sp>
      <p:graphicFrame>
        <p:nvGraphicFramePr>
          <p:cNvPr id="15" name="Chart 14"/>
          <p:cNvGraphicFramePr/>
          <p:nvPr>
            <p:extLst>
              <p:ext uri="{D42A27DB-BD31-4B8C-83A1-F6EECF244321}">
                <p14:modId xmlns:p14="http://schemas.microsoft.com/office/powerpoint/2010/main" val="349828716"/>
              </p:ext>
            </p:extLst>
          </p:nvPr>
        </p:nvGraphicFramePr>
        <p:xfrm>
          <a:off x="4687280" y="3620185"/>
          <a:ext cx="4414385" cy="2942923"/>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rot="16200000">
            <a:off x="3902926" y="5040926"/>
            <a:ext cx="1245854" cy="261610"/>
          </a:xfrm>
          <a:prstGeom prst="rect">
            <a:avLst/>
          </a:prstGeom>
          <a:noFill/>
        </p:spPr>
        <p:txBody>
          <a:bodyPr wrap="none" rtlCol="0">
            <a:spAutoFit/>
          </a:bodyPr>
          <a:lstStyle/>
          <a:p>
            <a:r>
              <a:rPr lang="en-US" sz="1100" dirty="0">
                <a:solidFill>
                  <a:schemeClr val="tx1">
                    <a:lumMod val="75000"/>
                    <a:lumOff val="25000"/>
                  </a:schemeClr>
                </a:solidFill>
                <a:latin typeface="Franklin Gothic Book" panose="020B0503020102020204" pitchFamily="34" charset="0"/>
              </a:rPr>
              <a:t>Millions of Dollars</a:t>
            </a:r>
          </a:p>
        </p:txBody>
      </p:sp>
      <p:sp>
        <p:nvSpPr>
          <p:cNvPr id="10" name="TextBox 9"/>
          <p:cNvSpPr txBox="1"/>
          <p:nvPr/>
        </p:nvSpPr>
        <p:spPr>
          <a:xfrm>
            <a:off x="33645" y="5308305"/>
            <a:ext cx="3852555" cy="1015663"/>
          </a:xfrm>
          <a:prstGeom prst="rect">
            <a:avLst/>
          </a:prstGeom>
          <a:noFill/>
          <a:ln>
            <a:noFill/>
          </a:ln>
        </p:spPr>
        <p:txBody>
          <a:bodyPr wrap="square" rtlCol="0">
            <a:spAutoFit/>
          </a:bodyPr>
          <a:lstStyle/>
          <a:p>
            <a:r>
              <a:rPr lang="en-US" sz="1200" dirty="0">
                <a:solidFill>
                  <a:schemeClr val="tx1">
                    <a:lumMod val="75000"/>
                    <a:lumOff val="25000"/>
                  </a:schemeClr>
                </a:solidFill>
                <a:latin typeface="Franklin Gothic Book" panose="020B0503020102020204" pitchFamily="34" charset="0"/>
              </a:rPr>
              <a:t>DWSD continues to adapt during the COVID-19 Pandemic and is offering more services remotely, including contact via email at </a:t>
            </a:r>
            <a:r>
              <a:rPr lang="en-US" sz="1200" dirty="0">
                <a:solidFill>
                  <a:schemeClr val="tx1">
                    <a:lumMod val="75000"/>
                    <a:lumOff val="25000"/>
                  </a:schemeClr>
                </a:solidFill>
                <a:latin typeface="Franklin Gothic Book" panose="020B0503020102020204" pitchFamily="34" charset="0"/>
                <a:hlinkClick r:id="rId4"/>
              </a:rPr>
              <a:t>mydwsd@detroitmi.gov</a:t>
            </a:r>
            <a:r>
              <a:rPr lang="en-US" sz="1200" dirty="0">
                <a:solidFill>
                  <a:schemeClr val="tx1">
                    <a:lumMod val="75000"/>
                    <a:lumOff val="25000"/>
                  </a:schemeClr>
                </a:solidFill>
                <a:latin typeface="Franklin Gothic Book" panose="020B0503020102020204" pitchFamily="34" charset="0"/>
              </a:rPr>
              <a:t>. DWSD is also communicating the convenient, safe ways to pay and how customers can access their account(s).</a:t>
            </a:r>
          </a:p>
        </p:txBody>
      </p:sp>
      <p:cxnSp>
        <p:nvCxnSpPr>
          <p:cNvPr id="11" name="Straight Connector 10"/>
          <p:cNvCxnSpPr/>
          <p:nvPr/>
        </p:nvCxnSpPr>
        <p:spPr>
          <a:xfrm flipH="1">
            <a:off x="72224" y="5284028"/>
            <a:ext cx="374904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1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a:t>14</a:t>
            </a:r>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chemeClr val="bg1"/>
                </a:solidFill>
                <a:latin typeface="Franklin Gothic Book" panose="020B0503020102020204" pitchFamily="34" charset="0"/>
              </a:rPr>
              <a:t>Field Services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09537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8</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Fire Hydrant Maintenance</a:t>
            </a:r>
          </a:p>
        </p:txBody>
      </p:sp>
      <p:sp>
        <p:nvSpPr>
          <p:cNvPr id="13" name="TextBox 12"/>
          <p:cNvSpPr txBox="1"/>
          <p:nvPr/>
        </p:nvSpPr>
        <p:spPr>
          <a:xfrm>
            <a:off x="700340" y="4733500"/>
            <a:ext cx="6072496" cy="276999"/>
          </a:xfrm>
          <a:prstGeom prst="rect">
            <a:avLst/>
          </a:prstGeom>
          <a:noFill/>
        </p:spPr>
        <p:txBody>
          <a:bodyPr wrap="none" rtlCol="0">
            <a:spAutoFit/>
          </a:bodyPr>
          <a:lstStyle/>
          <a:p>
            <a:r>
              <a:rPr lang="en-US" sz="1200" dirty="0">
                <a:solidFill>
                  <a:schemeClr val="accent1">
                    <a:lumMod val="75000"/>
                  </a:schemeClr>
                </a:solidFill>
                <a:latin typeface="Wingdings" panose="05000000000000000000" pitchFamily="2" charset="2"/>
              </a:rPr>
              <a:t>n</a:t>
            </a:r>
            <a:r>
              <a:rPr lang="en-US" sz="1200" b="1" dirty="0">
                <a:latin typeface="Franklin Gothic Book" panose="020B0503020102020204" pitchFamily="34" charset="0"/>
              </a:rPr>
              <a:t> </a:t>
            </a:r>
            <a:r>
              <a:rPr lang="en-US" sz="1200" dirty="0">
                <a:latin typeface="Franklin Gothic Book" panose="020B0503020102020204" pitchFamily="34" charset="0"/>
              </a:rPr>
              <a:t>Operating Fire Hydrants    </a:t>
            </a:r>
            <a:r>
              <a:rPr lang="en-US" sz="1200" dirty="0">
                <a:solidFill>
                  <a:schemeClr val="accent2">
                    <a:lumMod val="60000"/>
                    <a:lumOff val="40000"/>
                  </a:schemeClr>
                </a:solidFill>
                <a:latin typeface="Wingdings" panose="05000000000000000000" pitchFamily="2" charset="2"/>
              </a:rPr>
              <a:t>n</a:t>
            </a:r>
            <a:r>
              <a:rPr lang="en-US" sz="1200" b="1" dirty="0">
                <a:latin typeface="Franklin Gothic Book" panose="020B0503020102020204" pitchFamily="34" charset="0"/>
              </a:rPr>
              <a:t> </a:t>
            </a:r>
            <a:r>
              <a:rPr lang="en-US" sz="1200" dirty="0">
                <a:latin typeface="Franklin Gothic Book" panose="020B0503020102020204" pitchFamily="34" charset="0"/>
              </a:rPr>
              <a:t>Operating Hydrants with Issues    </a:t>
            </a:r>
            <a:r>
              <a:rPr lang="en-US" sz="1200" dirty="0">
                <a:solidFill>
                  <a:srgbClr val="C00000"/>
                </a:solidFill>
                <a:latin typeface="Wingdings" panose="05000000000000000000" pitchFamily="2" charset="2"/>
              </a:rPr>
              <a:t>n</a:t>
            </a:r>
            <a:r>
              <a:rPr lang="en-US" sz="1200" dirty="0"/>
              <a:t> </a:t>
            </a:r>
            <a:r>
              <a:rPr lang="en-US" sz="1200" dirty="0">
                <a:latin typeface="Franklin Gothic Book" panose="020B0503020102020204" pitchFamily="34" charset="0"/>
              </a:rPr>
              <a:t>Non-Operating Hydrants</a:t>
            </a:r>
          </a:p>
        </p:txBody>
      </p:sp>
      <p:cxnSp>
        <p:nvCxnSpPr>
          <p:cNvPr id="15" name="Straight Connector 14"/>
          <p:cNvCxnSpPr/>
          <p:nvPr/>
        </p:nvCxnSpPr>
        <p:spPr>
          <a:xfrm flipH="1">
            <a:off x="0" y="5304473"/>
            <a:ext cx="85039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3838284873"/>
              </p:ext>
            </p:extLst>
          </p:nvPr>
        </p:nvGraphicFramePr>
        <p:xfrm>
          <a:off x="510989" y="65409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0" y="5324163"/>
            <a:ext cx="7624482" cy="1169551"/>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prioritizes fire hydrant maintenance as a key component of providing essential and exceptional service delivery led by the Maintenance &amp; Repair Service Line in our Operations Group. During the Fall season, Detroit Fire Department staff conduct inspections and share the data through a dashboard with DWSD if hydrants need to be repaired or replaced. The community can report hydrant issues via the Improve Detroit mobile app.</a:t>
            </a:r>
            <a:endParaRPr lang="en-US" sz="1000" dirty="0">
              <a:solidFill>
                <a:schemeClr val="tx1">
                  <a:lumMod val="75000"/>
                  <a:lumOff val="25000"/>
                </a:schemeClr>
              </a:solidFill>
              <a:latin typeface="Franklin Gothic Book" panose="020B05030201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614" t="32825" r="51783" b="51079"/>
          <a:stretch/>
        </p:blipFill>
        <p:spPr>
          <a:xfrm>
            <a:off x="8022837" y="5114412"/>
            <a:ext cx="962166" cy="1371600"/>
          </a:xfrm>
          <a:prstGeom prst="rect">
            <a:avLst/>
          </a:prstGeom>
        </p:spPr>
      </p:pic>
    </p:spTree>
    <p:extLst>
      <p:ext uri="{BB962C8B-B14F-4D97-AF65-F5344CB8AC3E}">
        <p14:creationId xmlns:p14="http://schemas.microsoft.com/office/powerpoint/2010/main" val="285051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9</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a:solidFill>
                  <a:srgbClr val="138F7E"/>
                </a:solidFill>
                <a:latin typeface="Franklin Gothic Book" panose="020B0503020102020204" pitchFamily="34" charset="0"/>
              </a:rPr>
              <a:t>FIELD SERVICES: Running Water</a:t>
            </a:r>
          </a:p>
        </p:txBody>
      </p:sp>
      <p:graphicFrame>
        <p:nvGraphicFramePr>
          <p:cNvPr id="4" name="Chart 3"/>
          <p:cNvGraphicFramePr/>
          <p:nvPr>
            <p:extLst>
              <p:ext uri="{D42A27DB-BD31-4B8C-83A1-F6EECF244321}">
                <p14:modId xmlns:p14="http://schemas.microsoft.com/office/powerpoint/2010/main" val="2200309349"/>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05014"/>
            <a:ext cx="886968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DWSD Operations continues to prioritize these work orders based on level of severity, including number of customers affected, to determine priority.</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3210" y="5315926"/>
            <a:ext cx="5524718" cy="338554"/>
          </a:xfrm>
          <a:prstGeom prst="rect">
            <a:avLst/>
          </a:prstGeom>
          <a:noFill/>
        </p:spPr>
        <p:txBody>
          <a:bodyPr wrap="none" rtlCol="0">
            <a:spAutoFit/>
          </a:bodyPr>
          <a:lstStyle/>
          <a:p>
            <a:r>
              <a:rPr lang="en-US" sz="1600" dirty="0">
                <a:solidFill>
                  <a:srgbClr val="C00000"/>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Reported by Customers               </a:t>
            </a:r>
            <a:r>
              <a:rPr lang="en-US" sz="1600" dirty="0">
                <a:solidFill>
                  <a:schemeClr val="accent1">
                    <a:lumMod val="75000"/>
                  </a:schemeClr>
                </a:solidFill>
                <a:latin typeface="Wingdings" panose="05000000000000000000" pitchFamily="2" charset="2"/>
              </a:rPr>
              <a:t>n</a:t>
            </a:r>
            <a:r>
              <a:rPr lang="en-US" sz="1600" dirty="0"/>
              <a:t> </a:t>
            </a:r>
            <a:r>
              <a:rPr lang="en-US" sz="1600" dirty="0">
                <a:solidFill>
                  <a:schemeClr val="tx1">
                    <a:lumMod val="75000"/>
                    <a:lumOff val="25000"/>
                  </a:schemeClr>
                </a:solidFill>
                <a:latin typeface="Franklin Gothic Book" panose="020B0503020102020204" pitchFamily="34" charset="0"/>
              </a:rPr>
              <a:t>Resolved within Two Days</a:t>
            </a:r>
          </a:p>
        </p:txBody>
      </p:sp>
    </p:spTree>
    <p:extLst>
      <p:ext uri="{BB962C8B-B14F-4D97-AF65-F5344CB8AC3E}">
        <p14:creationId xmlns:p14="http://schemas.microsoft.com/office/powerpoint/2010/main" val="670544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99727</TotalTime>
  <Words>2046</Words>
  <Application>Microsoft Office PowerPoint</Application>
  <PresentationFormat>On-screen Show (4:3)</PresentationFormat>
  <Paragraphs>379</Paragraphs>
  <Slides>30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Narrow</vt:lpstr>
      <vt:lpstr>Calibri</vt:lpstr>
      <vt:lpstr>Calibri Light</vt:lpstr>
      <vt:lpstr>Franklin Gothic Book</vt:lpstr>
      <vt:lpstr>Impact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Sonali Patel</cp:lastModifiedBy>
  <cp:revision>2996</cp:revision>
  <cp:lastPrinted>2019-11-20T19:03:00Z</cp:lastPrinted>
  <dcterms:created xsi:type="dcterms:W3CDTF">2016-04-19T17:03:52Z</dcterms:created>
  <dcterms:modified xsi:type="dcterms:W3CDTF">2021-11-10T21:54:57Z</dcterms:modified>
</cp:coreProperties>
</file>