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drawings/drawing1.xml" ContentType="application/vnd.openxmlformats-officedocument.drawingml.chartshapes+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sldIdLst>
    <p:sldId id="256" r:id="rId2"/>
    <p:sldId id="346" r:id="rId3"/>
    <p:sldId id="394" r:id="rId4"/>
    <p:sldId id="347" r:id="rId5"/>
    <p:sldId id="357" r:id="rId6"/>
    <p:sldId id="383" r:id="rId7"/>
    <p:sldId id="365" r:id="rId8"/>
    <p:sldId id="367" r:id="rId9"/>
    <p:sldId id="369" r:id="rId10"/>
    <p:sldId id="403" r:id="rId11"/>
    <p:sldId id="378" r:id="rId12"/>
    <p:sldId id="420" r:id="rId13"/>
    <p:sldId id="391" r:id="rId14"/>
    <p:sldId id="373" r:id="rId15"/>
    <p:sldId id="387" r:id="rId16"/>
    <p:sldId id="388" r:id="rId17"/>
    <p:sldId id="349" r:id="rId18"/>
    <p:sldId id="350" r:id="rId19"/>
    <p:sldId id="351" r:id="rId20"/>
    <p:sldId id="352" r:id="rId21"/>
    <p:sldId id="421" r:id="rId22"/>
    <p:sldId id="417" r:id="rId23"/>
    <p:sldId id="376" r:id="rId24"/>
    <p:sldId id="379" r:id="rId25"/>
    <p:sldId id="356" r:id="rId26"/>
    <p:sldId id="411" r:id="rId27"/>
    <p:sldId id="412" r:id="rId28"/>
  </p:sldIdLst>
  <p:sldSz cx="9144000" cy="6858000" type="screen4x3"/>
  <p:notesSz cx="6985000" cy="9283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yan Peckinpaugh" initials="BP" lastIdx="1" clrIdx="0">
    <p:extLst>
      <p:ext uri="{19B8F6BF-5375-455C-9EA6-DF929625EA0E}">
        <p15:presenceInfo xmlns:p15="http://schemas.microsoft.com/office/powerpoint/2012/main" userId="S-1-5-21-352280589-713258259-1345066642-2990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9784"/>
    <a:srgbClr val="E8EFED"/>
    <a:srgbClr val="B7CDC2"/>
    <a:srgbClr val="004445"/>
    <a:srgbClr val="595959"/>
    <a:srgbClr val="FEB70D"/>
    <a:srgbClr val="279989"/>
    <a:srgbClr val="27999D"/>
    <a:srgbClr val="0045CB"/>
    <a:srgbClr val="826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7" autoAdjust="0"/>
    <p:restoredTop sz="94660"/>
  </p:normalViewPr>
  <p:slideViewPr>
    <p:cSldViewPr snapToGrid="0">
      <p:cViewPr varScale="1">
        <p:scale>
          <a:sx n="63" d="100"/>
          <a:sy n="63" d="100"/>
        </p:scale>
        <p:origin x="1216" y="40"/>
      </p:cViewPr>
      <p:guideLst>
        <p:guide orient="horz" pos="2112"/>
        <p:guide pos="2880"/>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chartUserShapes" Target="../drawings/drawing1.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Non-Residential Active Accounts</c:v>
                </c:pt>
              </c:strCache>
            </c:strRef>
          </c:tx>
          <c:spPr>
            <a:solidFill>
              <a:srgbClr val="003B49"/>
            </a:solidFill>
          </c:spPr>
          <c:explosion val="29"/>
          <c:dPt>
            <c:idx val="0"/>
            <c:bubble3D val="0"/>
            <c:spPr>
              <a:solidFill>
                <a:srgbClr val="279989"/>
              </a:solidFill>
              <a:ln>
                <a:noFill/>
              </a:ln>
              <a:effectLst/>
            </c:spPr>
            <c:extLst>
              <c:ext xmlns:c16="http://schemas.microsoft.com/office/drawing/2014/chart" uri="{C3380CC4-5D6E-409C-BE32-E72D297353CC}">
                <c16:uniqueId val="{00000001-0874-4BFE-A0E4-6D408984DC07}"/>
              </c:ext>
            </c:extLst>
          </c:dPt>
          <c:dPt>
            <c:idx val="1"/>
            <c:bubble3D val="0"/>
            <c:explosion val="0"/>
            <c:spPr>
              <a:solidFill>
                <a:srgbClr val="003B49"/>
              </a:solidFill>
              <a:ln>
                <a:noFill/>
              </a:ln>
              <a:effectLst/>
            </c:spPr>
            <c:extLst>
              <c:ext xmlns:c16="http://schemas.microsoft.com/office/drawing/2014/chart" uri="{C3380CC4-5D6E-409C-BE32-E72D297353CC}">
                <c16:uniqueId val="{00000003-0874-4BFE-A0E4-6D408984DC07}"/>
              </c:ext>
            </c:extLst>
          </c:dPt>
          <c:dLbls>
            <c:dLbl>
              <c:idx val="0"/>
              <c:tx>
                <c:rich>
                  <a:bodyPr/>
                  <a:lstStyle/>
                  <a:p>
                    <a:fld id="{5A689893-AC3D-4E44-B107-F9EACD58F4B6}" type="VALUE">
                      <a:rPr lang="en-US" baseline="0" smtClean="0"/>
                      <a:pPr/>
                      <a:t>[VALUE]</a:t>
                    </a:fld>
                    <a:endParaRPr lang="en-US"/>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0874-4BFE-A0E4-6D408984DC07}"/>
                </c:ext>
              </c:extLst>
            </c:dLbl>
            <c:dLbl>
              <c:idx val="1"/>
              <c:layout>
                <c:manualLayout>
                  <c:x val="0.1408675926604061"/>
                  <c:y val="6.4370341181203314E-2"/>
                </c:manualLayout>
              </c:layout>
              <c:tx>
                <c:rich>
                  <a:bodyPr/>
                  <a:lstStyle/>
                  <a:p>
                    <a:fld id="{5BF5B36D-0D0A-4593-B680-17DD57897094}" type="VALUE">
                      <a:rPr lang="en-US" baseline="0" smtClean="0"/>
                      <a:pPr/>
                      <a:t>[VALUE]</a:t>
                    </a:fld>
                    <a:endParaRPr lang="en-US"/>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0874-4BFE-A0E4-6D408984DC07}"/>
                </c:ext>
              </c:extLst>
            </c:dLbl>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en-US"/>
              </a:p>
            </c:txPr>
            <c:showLegendKey val="0"/>
            <c:showVal val="1"/>
            <c:showCatName val="1"/>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Sheet1!$A$2:$A$3</c:f>
              <c:strCache>
                <c:ptCount val="2"/>
                <c:pt idx="0">
                  <c:v>Water/Sewerage/Drainage</c:v>
                </c:pt>
                <c:pt idx="1">
                  <c:v>Drainage Only (no water service)</c:v>
                </c:pt>
              </c:strCache>
            </c:strRef>
          </c:cat>
          <c:val>
            <c:numRef>
              <c:f>Sheet1!$B$2:$B$3</c:f>
              <c:numCache>
                <c:formatCode>#,##0</c:formatCode>
                <c:ptCount val="2"/>
                <c:pt idx="0">
                  <c:v>33615</c:v>
                </c:pt>
                <c:pt idx="1">
                  <c:v>15547</c:v>
                </c:pt>
              </c:numCache>
            </c:numRef>
          </c:val>
          <c:extLst>
            <c:ext xmlns:c16="http://schemas.microsoft.com/office/drawing/2014/chart" uri="{C3380CC4-5D6E-409C-BE32-E72D297353CC}">
              <c16:uniqueId val="{00000004-0874-4BFE-A0E4-6D408984DC07}"/>
            </c:ext>
          </c:extLst>
        </c:ser>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738178242065353"/>
          <c:y val="3.1388415282513842E-2"/>
          <c:w val="0.88617062885812414"/>
          <c:h val="0.78043622074047592"/>
        </c:manualLayout>
      </c:layout>
      <c:barChart>
        <c:barDir val="col"/>
        <c:grouping val="clustered"/>
        <c:varyColors val="0"/>
        <c:ser>
          <c:idx val="0"/>
          <c:order val="0"/>
          <c:tx>
            <c:strRef>
              <c:f>Sheet1!$B$1</c:f>
              <c:strCache>
                <c:ptCount val="1"/>
                <c:pt idx="0">
                  <c:v>Non-Detroiters</c:v>
                </c:pt>
              </c:strCache>
            </c:strRef>
          </c:tx>
          <c:spPr>
            <a:solidFill>
              <a:srgbClr val="003B49"/>
            </a:solidFill>
            <a:ln>
              <a:noFill/>
            </a:ln>
            <a:effectLst/>
          </c:spPr>
          <c:invertIfNegative val="0"/>
          <c:dLbls>
            <c:dLbl>
              <c:idx val="0"/>
              <c:layout>
                <c:manualLayout>
                  <c:x val="0"/>
                  <c:y val="4.3747728648930818E-2"/>
                </c:manualLayout>
              </c:layout>
              <c:tx>
                <c:rich>
                  <a:bodyPr/>
                  <a:lstStyle/>
                  <a:p>
                    <a:r>
                      <a:rPr lang="en-US" dirty="0"/>
                      <a:t>Nonresidents</a:t>
                    </a:r>
                    <a:br>
                      <a:rPr lang="en-US" dirty="0"/>
                    </a:br>
                    <a:r>
                      <a:rPr lang="en-US" baseline="0" dirty="0"/>
                      <a:t>249</a:t>
                    </a:r>
                  </a:p>
                </c:rich>
              </c:tx>
              <c:showLegendKey val="0"/>
              <c:showVal val="1"/>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4086-4A97-9EA8-7A42AE10075B}"/>
                </c:ext>
              </c:extLst>
            </c:dLbl>
            <c:dLbl>
              <c:idx val="1"/>
              <c:layout>
                <c:manualLayout>
                  <c:x val="-9.6126333330571953E-3"/>
                  <c:y val="-9.9691171183145633E-2"/>
                </c:manualLayout>
              </c:layout>
              <c:tx>
                <c:rich>
                  <a:bodyPr/>
                  <a:lstStyle/>
                  <a:p>
                    <a:r>
                      <a:rPr lang="en-US" baseline="0" dirty="0">
                        <a:solidFill>
                          <a:schemeClr val="bg2">
                            <a:lumMod val="25000"/>
                          </a:schemeClr>
                        </a:solidFill>
                      </a:rPr>
                      <a:t>New Hires</a:t>
                    </a:r>
                  </a:p>
                  <a:p>
                    <a:r>
                      <a:rPr lang="en-US" dirty="0"/>
                      <a:t>5</a:t>
                    </a:r>
                  </a:p>
                </c:rich>
              </c:tx>
              <c:showLegendKey val="0"/>
              <c:showVal val="1"/>
              <c:showCatName val="1"/>
              <c:showSerName val="0"/>
              <c:showPercent val="0"/>
              <c:showBubbleSize val="0"/>
              <c:extLst>
                <c:ext xmlns:c15="http://schemas.microsoft.com/office/drawing/2012/chart" uri="{CE6537A1-D6FC-4f65-9D91-7224C49458BB}">
                  <c15:layout>
                    <c:manualLayout>
                      <c:w val="0.12663038891559369"/>
                      <c:h val="0.11185885772170785"/>
                    </c:manualLayout>
                  </c15:layout>
                  <c15:showDataLabelsRange val="0"/>
                </c:ext>
                <c:ext xmlns:c16="http://schemas.microsoft.com/office/drawing/2014/chart" uri="{C3380CC4-5D6E-409C-BE32-E72D297353CC}">
                  <c16:uniqueId val="{00000001-4086-4A97-9EA8-7A42AE10075B}"/>
                </c:ext>
              </c:extLst>
            </c:dLbl>
            <c:dLbl>
              <c:idx val="2"/>
              <c:layout>
                <c:manualLayout>
                  <c:x val="-3.4722231715396449E-3"/>
                  <c:y val="-0.10186356469768647"/>
                </c:manualLayout>
              </c:layout>
              <c:tx>
                <c:rich>
                  <a:bodyPr/>
                  <a:lstStyle/>
                  <a:p>
                    <a:fld id="{81733AE8-511B-4EAE-B0DD-4AAA300E2437}" type="CATEGORYNAME">
                      <a:rPr lang="en-US">
                        <a:solidFill>
                          <a:srgbClr val="003B49"/>
                        </a:solidFill>
                      </a:rPr>
                      <a:pPr/>
                      <a:t>[CATEGORY NAME]</a:t>
                    </a:fld>
                    <a:r>
                      <a:rPr lang="en-US" baseline="0" dirty="0">
                        <a:solidFill>
                          <a:srgbClr val="003B49"/>
                        </a:solidFill>
                      </a:rPr>
                      <a:t>, </a:t>
                    </a:r>
                    <a:fld id="{05615BE4-30DE-4776-A03B-C63CE255986B}" type="VALUE">
                      <a:rPr lang="en-US" baseline="0">
                        <a:solidFill>
                          <a:srgbClr val="003B49"/>
                        </a:solidFill>
                      </a:rPr>
                      <a:pPr/>
                      <a:t>[VALUE]</a:t>
                    </a:fld>
                    <a:endParaRPr lang="en-US" baseline="0" dirty="0">
                      <a:solidFill>
                        <a:srgbClr val="003B49"/>
                      </a:solidFill>
                    </a:endParaRPr>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4086-4A97-9EA8-7A42AE10075B}"/>
                </c:ext>
              </c:extLst>
            </c:dLbl>
            <c:dLbl>
              <c:idx val="3"/>
              <c:tx>
                <c:rich>
                  <a:bodyPr/>
                  <a:lstStyle/>
                  <a:p>
                    <a:fld id="{03EFB284-BCBE-4273-BCEA-1FDAFC7DF84A}" type="CATEGORYNAME">
                      <a:rPr lang="en-US">
                        <a:solidFill>
                          <a:srgbClr val="003B49"/>
                        </a:solidFill>
                      </a:rPr>
                      <a:pPr/>
                      <a:t>[CATEGORY NAME]</a:t>
                    </a:fld>
                    <a:r>
                      <a:rPr lang="en-US" baseline="0" dirty="0">
                        <a:solidFill>
                          <a:srgbClr val="003B49"/>
                        </a:solidFill>
                      </a:rPr>
                      <a:t>, </a:t>
                    </a:r>
                    <a:fld id="{0266ABFE-5A4D-437A-A2C6-F33915E62BA8}" type="VALUE">
                      <a:rPr lang="en-US" baseline="0">
                        <a:solidFill>
                          <a:srgbClr val="003B49"/>
                        </a:solidFill>
                      </a:rPr>
                      <a:pPr/>
                      <a:t>[VALUE]</a:t>
                    </a:fld>
                    <a:endParaRPr lang="en-US" baseline="0" dirty="0">
                      <a:solidFill>
                        <a:srgbClr val="003B49"/>
                      </a:solidFill>
                    </a:endParaRPr>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4086-4A97-9EA8-7A42AE10075B}"/>
                </c:ext>
              </c:extLst>
            </c:dLbl>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Franklin Gothic Book" panose="020B0503020102020204" pitchFamily="34" charset="0"/>
                    <a:ea typeface="+mn-ea"/>
                    <a:cs typeface="+mn-cs"/>
                  </a:defRPr>
                </a:pPr>
                <a:endParaRPr lang="en-US"/>
              </a:p>
            </c:txPr>
            <c:showLegendKey val="0"/>
            <c:showVal val="1"/>
            <c:showCatName val="1"/>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strRef>
              <c:f>Sheet1!$A$2:$A$6</c:f>
              <c:strCache>
                <c:ptCount val="2"/>
                <c:pt idx="0">
                  <c:v>Employees</c:v>
                </c:pt>
                <c:pt idx="1">
                  <c:v>September</c:v>
                </c:pt>
              </c:strCache>
            </c:strRef>
          </c:cat>
          <c:val>
            <c:numRef>
              <c:f>Sheet1!$B$2:$B$6</c:f>
              <c:numCache>
                <c:formatCode>General</c:formatCode>
                <c:ptCount val="5"/>
                <c:pt idx="0">
                  <c:v>249</c:v>
                </c:pt>
                <c:pt idx="1">
                  <c:v>5</c:v>
                </c:pt>
              </c:numCache>
            </c:numRef>
          </c:val>
          <c:extLst>
            <c:ext xmlns:c16="http://schemas.microsoft.com/office/drawing/2014/chart" uri="{C3380CC4-5D6E-409C-BE32-E72D297353CC}">
              <c16:uniqueId val="{00000004-4086-4A97-9EA8-7A42AE10075B}"/>
            </c:ext>
          </c:extLst>
        </c:ser>
        <c:ser>
          <c:idx val="1"/>
          <c:order val="1"/>
          <c:tx>
            <c:strRef>
              <c:f>Sheet1!$C$1</c:f>
              <c:strCache>
                <c:ptCount val="1"/>
                <c:pt idx="0">
                  <c:v>Detroit Residents</c:v>
                </c:pt>
              </c:strCache>
            </c:strRef>
          </c:tx>
          <c:spPr>
            <a:solidFill>
              <a:srgbClr val="27999D"/>
            </a:solidFill>
            <a:ln>
              <a:noFill/>
            </a:ln>
            <a:effectLst/>
          </c:spPr>
          <c:invertIfNegative val="0"/>
          <c:dLbls>
            <c:dLbl>
              <c:idx val="0"/>
              <c:layout>
                <c:manualLayout>
                  <c:x val="2.7960532350923026E-2"/>
                  <c:y val="-3.7498053127655043E-2"/>
                </c:manualLayout>
              </c:layout>
              <c:tx>
                <c:rich>
                  <a:bodyPr/>
                  <a:lstStyle/>
                  <a:p>
                    <a:r>
                      <a:rPr lang="en-US" baseline="0" dirty="0"/>
                      <a:t>Detroit</a:t>
                    </a:r>
                  </a:p>
                  <a:p>
                    <a:r>
                      <a:rPr lang="en-US" baseline="0" dirty="0"/>
                      <a:t>Residents</a:t>
                    </a:r>
                  </a:p>
                  <a:p>
                    <a:r>
                      <a:rPr lang="en-US" dirty="0"/>
                      <a:t>293</a:t>
                    </a:r>
                  </a:p>
                </c:rich>
              </c:tx>
              <c:showLegendKey val="0"/>
              <c:showVal val="1"/>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4086-4A97-9EA8-7A42AE10075B}"/>
                </c:ext>
              </c:extLst>
            </c:dLbl>
            <c:dLbl>
              <c:idx val="1"/>
              <c:layout>
                <c:manualLayout>
                  <c:x val="1.9097227443467694E-2"/>
                  <c:y val="-0.16875000000000001"/>
                </c:manualLayout>
              </c:layout>
              <c:tx>
                <c:rich>
                  <a:bodyPr/>
                  <a:lstStyle/>
                  <a:p>
                    <a:r>
                      <a:rPr lang="en-US" baseline="0" dirty="0">
                        <a:solidFill>
                          <a:srgbClr val="27999D"/>
                        </a:solidFill>
                      </a:rPr>
                      <a:t>New Hires </a:t>
                    </a:r>
                    <a:fld id="{A833860A-B924-45B6-A80C-21FB43D9D273}" type="VALUE">
                      <a:rPr lang="en-US" baseline="0" smtClean="0">
                        <a:solidFill>
                          <a:srgbClr val="27999D"/>
                        </a:solidFill>
                      </a:rPr>
                      <a:pPr/>
                      <a:t>[VALUE]</a:t>
                    </a:fld>
                    <a:endParaRPr lang="en-US" baseline="0" dirty="0">
                      <a:solidFill>
                        <a:srgbClr val="27999D"/>
                      </a:solidFill>
                    </a:endParaRPr>
                  </a:p>
                </c:rich>
              </c:tx>
              <c:showLegendKey val="0"/>
              <c:showVal val="1"/>
              <c:showCatName val="1"/>
              <c:showSerName val="0"/>
              <c:showPercent val="0"/>
              <c:showBubbleSize val="0"/>
              <c:extLst>
                <c:ext xmlns:c15="http://schemas.microsoft.com/office/drawing/2012/chart" uri="{CE6537A1-D6FC-4f65-9D91-7224C49458BB}">
                  <c15:layout>
                    <c:manualLayout>
                      <c:w val="0.19413924271086033"/>
                      <c:h val="8.8575697576357568E-2"/>
                    </c:manualLayout>
                  </c15:layout>
                  <c15:dlblFieldTable/>
                  <c15:showDataLabelsRange val="0"/>
                </c:ext>
                <c:ext xmlns:c16="http://schemas.microsoft.com/office/drawing/2014/chart" uri="{C3380CC4-5D6E-409C-BE32-E72D297353CC}">
                  <c16:uniqueId val="{00000006-4086-4A97-9EA8-7A42AE10075B}"/>
                </c:ext>
              </c:extLst>
            </c:dLbl>
            <c:dLbl>
              <c:idx val="3"/>
              <c:layout>
                <c:manualLayout>
                  <c:x val="-1.7361115857699178E-3"/>
                  <c:y val="-0.10477395226047739"/>
                </c:manualLayout>
              </c:layout>
              <c:tx>
                <c:rich>
                  <a:bodyPr/>
                  <a:lstStyle/>
                  <a:p>
                    <a:fld id="{35F8D300-1455-4AA3-B88D-5C4FA9490CCE}" type="CATEGORYNAME">
                      <a:rPr lang="en-US">
                        <a:solidFill>
                          <a:srgbClr val="27999D"/>
                        </a:solidFill>
                      </a:rPr>
                      <a:pPr/>
                      <a:t>[CATEGORY NAME]</a:t>
                    </a:fld>
                    <a:r>
                      <a:rPr lang="en-US" baseline="0" dirty="0">
                        <a:solidFill>
                          <a:srgbClr val="27999D"/>
                        </a:solidFill>
                      </a:rPr>
                      <a:t>, </a:t>
                    </a:r>
                    <a:fld id="{057E8B26-6CB5-4D1E-8DC3-3012815C5B46}" type="VALUE">
                      <a:rPr lang="en-US" baseline="0">
                        <a:solidFill>
                          <a:srgbClr val="27999D"/>
                        </a:solidFill>
                      </a:rPr>
                      <a:pPr/>
                      <a:t>[VALUE]</a:t>
                    </a:fld>
                    <a:endParaRPr lang="en-US" baseline="0" dirty="0">
                      <a:solidFill>
                        <a:srgbClr val="27999D"/>
                      </a:solidFill>
                    </a:endParaRPr>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4086-4A97-9EA8-7A42AE10075B}"/>
                </c:ext>
              </c:extLst>
            </c:dLbl>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197" b="1" i="0" u="none" strike="noStrike" kern="1200" baseline="0">
                    <a:solidFill>
                      <a:schemeClr val="dk1">
                        <a:lumMod val="65000"/>
                        <a:lumOff val="35000"/>
                      </a:schemeClr>
                    </a:solidFill>
                    <a:latin typeface="Franklin Gothic Book" panose="020B0503020102020204" pitchFamily="34" charset="0"/>
                    <a:ea typeface="+mn-ea"/>
                    <a:cs typeface="+mn-cs"/>
                  </a:defRPr>
                </a:pPr>
                <a:endParaRPr lang="en-US"/>
              </a:p>
            </c:txPr>
            <c:showLegendKey val="0"/>
            <c:showVal val="1"/>
            <c:showCatName val="1"/>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strRef>
              <c:f>Sheet1!$A$2:$A$6</c:f>
              <c:strCache>
                <c:ptCount val="2"/>
                <c:pt idx="0">
                  <c:v>Employees</c:v>
                </c:pt>
                <c:pt idx="1">
                  <c:v>September</c:v>
                </c:pt>
              </c:strCache>
            </c:strRef>
          </c:cat>
          <c:val>
            <c:numRef>
              <c:f>Sheet1!$C$2:$C$6</c:f>
              <c:numCache>
                <c:formatCode>General</c:formatCode>
                <c:ptCount val="5"/>
                <c:pt idx="0">
                  <c:v>293</c:v>
                </c:pt>
              </c:numCache>
            </c:numRef>
          </c:val>
          <c:extLst>
            <c:ext xmlns:c16="http://schemas.microsoft.com/office/drawing/2014/chart" uri="{C3380CC4-5D6E-409C-BE32-E72D297353CC}">
              <c16:uniqueId val="{00000008-4086-4A97-9EA8-7A42AE10075B}"/>
            </c:ext>
          </c:extLst>
        </c:ser>
        <c:dLbls>
          <c:showLegendKey val="0"/>
          <c:showVal val="0"/>
          <c:showCatName val="0"/>
          <c:showSerName val="0"/>
          <c:showPercent val="0"/>
          <c:showBubbleSize val="0"/>
        </c:dLbls>
        <c:gapWidth val="150"/>
        <c:axId val="417271752"/>
        <c:axId val="417272144"/>
      </c:barChart>
      <c:catAx>
        <c:axId val="4172717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75000"/>
                    <a:lumOff val="25000"/>
                  </a:schemeClr>
                </a:solidFill>
                <a:latin typeface="Franklin Gothic Book" panose="020B0503020102020204" pitchFamily="34" charset="0"/>
                <a:ea typeface="+mn-ea"/>
                <a:cs typeface="+mn-cs"/>
              </a:defRPr>
            </a:pPr>
            <a:endParaRPr lang="en-US"/>
          </a:p>
        </c:txPr>
        <c:crossAx val="417272144"/>
        <c:crosses val="autoZero"/>
        <c:auto val="1"/>
        <c:lblAlgn val="ctr"/>
        <c:lblOffset val="100"/>
        <c:noMultiLvlLbl val="0"/>
      </c:catAx>
      <c:valAx>
        <c:axId val="417272144"/>
        <c:scaling>
          <c:orientation val="minMax"/>
          <c:max val="4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lumMod val="75000"/>
                    <a:lumOff val="25000"/>
                  </a:schemeClr>
                </a:solidFill>
                <a:latin typeface="Franklin Gothic Book" panose="020B0503020102020204" pitchFamily="34" charset="0"/>
                <a:ea typeface="+mn-ea"/>
                <a:cs typeface="+mn-cs"/>
              </a:defRPr>
            </a:pPr>
            <a:endParaRPr lang="en-US"/>
          </a:p>
        </c:txPr>
        <c:crossAx val="417271752"/>
        <c:crosses val="autoZero"/>
        <c:crossBetween val="between"/>
      </c:valAx>
      <c:spPr>
        <a:noFill/>
        <a:ln w="25400">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Franklin Gothic Book" panose="020B0503020102020204" pitchFamily="34"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6320804999815626E-2"/>
          <c:y val="6.792887896092667E-2"/>
          <c:w val="0.9261390406245944"/>
          <c:h val="0.73724105623383873"/>
        </c:manualLayout>
      </c:layout>
      <c:barChart>
        <c:barDir val="col"/>
        <c:grouping val="clustered"/>
        <c:varyColors val="0"/>
        <c:ser>
          <c:idx val="0"/>
          <c:order val="0"/>
          <c:tx>
            <c:strRef>
              <c:f>Sheet1!$B$1</c:f>
              <c:strCache>
                <c:ptCount val="1"/>
                <c:pt idx="0">
                  <c:v>Positive</c:v>
                </c:pt>
              </c:strCache>
            </c:strRef>
          </c:tx>
          <c:spPr>
            <a:solidFill>
              <a:srgbClr val="27999D"/>
            </a:solidFill>
            <a:ln>
              <a:solidFill>
                <a:srgbClr val="27999D"/>
              </a:solidFill>
            </a:ln>
            <a:effectLst/>
          </c:spPr>
          <c:invertIfNegative val="0"/>
          <c:dLbls>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100" b="1" i="0" u="none" strike="noStrike" kern="1200" baseline="0">
                    <a:solidFill>
                      <a:schemeClr val="dk1">
                        <a:lumMod val="65000"/>
                        <a:lumOff val="35000"/>
                      </a:schemeClr>
                    </a:solidFill>
                    <a:latin typeface="Franklin Gothic Book" panose="020B05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strRef>
              <c:f>Sheet1!$A$2:$A$3</c:f>
              <c:strCache>
                <c:ptCount val="2"/>
                <c:pt idx="1">
                  <c:v>  </c:v>
                </c:pt>
              </c:strCache>
            </c:strRef>
          </c:cat>
          <c:val>
            <c:numRef>
              <c:f>Sheet1!$B$2:$B$3</c:f>
              <c:numCache>
                <c:formatCode>General</c:formatCode>
                <c:ptCount val="2"/>
                <c:pt idx="0">
                  <c:v>1</c:v>
                </c:pt>
              </c:numCache>
            </c:numRef>
          </c:val>
          <c:extLst>
            <c:ext xmlns:c16="http://schemas.microsoft.com/office/drawing/2014/chart" uri="{C3380CC4-5D6E-409C-BE32-E72D297353CC}">
              <c16:uniqueId val="{00000000-CB77-4D19-8140-0D39CD4B6011}"/>
            </c:ext>
          </c:extLst>
        </c:ser>
        <c:ser>
          <c:idx val="1"/>
          <c:order val="1"/>
          <c:tx>
            <c:strRef>
              <c:f>Sheet1!$C$1</c:f>
              <c:strCache>
                <c:ptCount val="1"/>
                <c:pt idx="0">
                  <c:v>Negative</c:v>
                </c:pt>
              </c:strCache>
            </c:strRef>
          </c:tx>
          <c:spPr>
            <a:solidFill>
              <a:srgbClr val="003B49"/>
            </a:solidFill>
            <a:ln>
              <a:solidFill>
                <a:srgbClr val="003B49"/>
              </a:solidFill>
            </a:ln>
            <a:effectLst/>
          </c:spPr>
          <c:invertIfNegative val="0"/>
          <c:dLbls>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197" b="1" i="0" u="none" strike="noStrike" kern="1200" baseline="0">
                    <a:solidFill>
                      <a:schemeClr val="dk1">
                        <a:lumMod val="65000"/>
                        <a:lumOff val="35000"/>
                      </a:schemeClr>
                    </a:solidFill>
                    <a:latin typeface="Franklin Gothic Book" panose="020B05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strRef>
              <c:f>Sheet1!$A$2:$A$3</c:f>
              <c:strCache>
                <c:ptCount val="2"/>
                <c:pt idx="1">
                  <c:v>  </c:v>
                </c:pt>
              </c:strCache>
            </c:strRef>
          </c:cat>
          <c:val>
            <c:numRef>
              <c:f>Sheet1!$C$2:$C$3</c:f>
              <c:numCache>
                <c:formatCode>General</c:formatCode>
                <c:ptCount val="2"/>
                <c:pt idx="0">
                  <c:v>21</c:v>
                </c:pt>
              </c:numCache>
            </c:numRef>
          </c:val>
          <c:extLst>
            <c:ext xmlns:c16="http://schemas.microsoft.com/office/drawing/2014/chart" uri="{C3380CC4-5D6E-409C-BE32-E72D297353CC}">
              <c16:uniqueId val="{00000001-CB77-4D19-8140-0D39CD4B6011}"/>
            </c:ext>
          </c:extLst>
        </c:ser>
        <c:ser>
          <c:idx val="2"/>
          <c:order val="2"/>
          <c:tx>
            <c:strRef>
              <c:f>Sheet1!$D$1</c:f>
              <c:strCache>
                <c:ptCount val="1"/>
                <c:pt idx="0">
                  <c:v>Neutral</c:v>
                </c:pt>
              </c:strCache>
            </c:strRef>
          </c:tx>
          <c:spPr>
            <a:solidFill>
              <a:schemeClr val="accent3"/>
            </a:solidFill>
            <a:ln>
              <a:noFill/>
            </a:ln>
            <a:effectLst/>
          </c:spPr>
          <c:invertIfNegative val="0"/>
          <c:dLbls>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strRef>
              <c:f>Sheet1!$A$2:$A$3</c:f>
              <c:strCache>
                <c:ptCount val="2"/>
                <c:pt idx="1">
                  <c:v>  </c:v>
                </c:pt>
              </c:strCache>
            </c:strRef>
          </c:cat>
          <c:val>
            <c:numRef>
              <c:f>Sheet1!$D$2:$D$3</c:f>
              <c:numCache>
                <c:formatCode>General</c:formatCode>
                <c:ptCount val="2"/>
                <c:pt idx="0">
                  <c:v>38</c:v>
                </c:pt>
              </c:numCache>
            </c:numRef>
          </c:val>
          <c:extLst>
            <c:ext xmlns:c16="http://schemas.microsoft.com/office/drawing/2014/chart" uri="{C3380CC4-5D6E-409C-BE32-E72D297353CC}">
              <c16:uniqueId val="{00000000-20B7-42A9-8AFA-F207E5ECDBD6}"/>
            </c:ext>
          </c:extLst>
        </c:ser>
        <c:dLbls>
          <c:showLegendKey val="0"/>
          <c:showVal val="0"/>
          <c:showCatName val="0"/>
          <c:showSerName val="0"/>
          <c:showPercent val="0"/>
          <c:showBubbleSize val="0"/>
        </c:dLbls>
        <c:gapWidth val="219"/>
        <c:overlap val="-27"/>
        <c:axId val="242852528"/>
        <c:axId val="242852920"/>
      </c:barChart>
      <c:catAx>
        <c:axId val="242852528"/>
        <c:scaling>
          <c:orientation val="minMax"/>
        </c:scaling>
        <c:delete val="1"/>
        <c:axPos val="b"/>
        <c:numFmt formatCode="General" sourceLinked="1"/>
        <c:majorTickMark val="none"/>
        <c:minorTickMark val="none"/>
        <c:tickLblPos val="nextTo"/>
        <c:crossAx val="242852920"/>
        <c:crosses val="autoZero"/>
        <c:auto val="1"/>
        <c:lblAlgn val="ctr"/>
        <c:lblOffset val="100"/>
        <c:noMultiLvlLbl val="0"/>
      </c:catAx>
      <c:valAx>
        <c:axId val="2428529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Franklin Gothic Book" panose="020B0503020102020204" pitchFamily="34" charset="0"/>
                <a:ea typeface="+mn-ea"/>
                <a:cs typeface="+mn-cs"/>
              </a:defRPr>
            </a:pPr>
            <a:endParaRPr lang="en-US"/>
          </a:p>
        </c:txPr>
        <c:crossAx val="242852528"/>
        <c:crosses val="autoZero"/>
        <c:crossBetween val="between"/>
      </c:valAx>
      <c:spPr>
        <a:noFill/>
        <a:ln>
          <a:noFill/>
        </a:ln>
        <a:effectLst/>
      </c:spPr>
    </c:plotArea>
    <c:legend>
      <c:legendPos val="b"/>
      <c:layout>
        <c:manualLayout>
          <c:xMode val="edge"/>
          <c:yMode val="edge"/>
          <c:x val="4.7188415225360242E-2"/>
          <c:y val="0.87753451921880843"/>
          <c:w val="0.4863355752601235"/>
          <c:h val="6.5323833545508192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Franklin Gothic Book" panose="020B0503020102020204" pitchFamily="34"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4677641397766452E-2"/>
          <c:y val="5.0236406619385346E-2"/>
          <c:w val="0.65006851165663115"/>
          <c:h val="0.89598620651142014"/>
        </c:manualLayout>
      </c:layout>
      <c:barChart>
        <c:barDir val="col"/>
        <c:grouping val="clustered"/>
        <c:varyColors val="0"/>
        <c:ser>
          <c:idx val="0"/>
          <c:order val="0"/>
          <c:tx>
            <c:strRef>
              <c:f>'Summary 2'!$A$2</c:f>
              <c:strCache>
                <c:ptCount val="1"/>
                <c:pt idx="0">
                  <c:v>Enterprise  Applications</c:v>
                </c:pt>
              </c:strCache>
            </c:strRef>
          </c:tx>
          <c:spPr>
            <a:solidFill>
              <a:srgbClr val="219784"/>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rgbClr val="595959"/>
                    </a:solidFill>
                    <a:latin typeface="Franklin Gothic Book" panose="020B0503020102020204" pitchFamily="34" charset="0"/>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'Summary 2'!$D$1:$F$1</c:f>
              <c:strCache>
                <c:ptCount val="3"/>
                <c:pt idx="0">
                  <c:v>July</c:v>
                </c:pt>
                <c:pt idx="1">
                  <c:v>August</c:v>
                </c:pt>
                <c:pt idx="2">
                  <c:v>September</c:v>
                </c:pt>
              </c:strCache>
            </c:strRef>
          </c:cat>
          <c:val>
            <c:numRef>
              <c:f>'Summary 2'!$D$2:$F$2</c:f>
              <c:numCache>
                <c:formatCode>0.00%</c:formatCode>
                <c:ptCount val="3"/>
                <c:pt idx="0">
                  <c:v>1</c:v>
                </c:pt>
                <c:pt idx="1">
                  <c:v>1</c:v>
                </c:pt>
                <c:pt idx="2">
                  <c:v>0.999537037037037</c:v>
                </c:pt>
              </c:numCache>
            </c:numRef>
          </c:val>
          <c:extLst>
            <c:ext xmlns:c16="http://schemas.microsoft.com/office/drawing/2014/chart" uri="{C3380CC4-5D6E-409C-BE32-E72D297353CC}">
              <c16:uniqueId val="{00000000-008C-452E-B588-96E0BE310EAF}"/>
            </c:ext>
          </c:extLst>
        </c:ser>
        <c:ser>
          <c:idx val="1"/>
          <c:order val="1"/>
          <c:tx>
            <c:strRef>
              <c:f>'Summary 2'!$A$3</c:f>
              <c:strCache>
                <c:ptCount val="1"/>
                <c:pt idx="0">
                  <c:v>Customer Service Applications</c:v>
                </c:pt>
              </c:strCache>
            </c:strRef>
          </c:tx>
          <c:spPr>
            <a:solidFill>
              <a:srgbClr val="E8EFED"/>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rgbClr val="595959"/>
                    </a:solidFill>
                    <a:latin typeface="Franklin Gothic Book" panose="020B0503020102020204" pitchFamily="34" charset="0"/>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'Summary 2'!$D$1:$F$1</c:f>
              <c:strCache>
                <c:ptCount val="3"/>
                <c:pt idx="0">
                  <c:v>July</c:v>
                </c:pt>
                <c:pt idx="1">
                  <c:v>August</c:v>
                </c:pt>
                <c:pt idx="2">
                  <c:v>September</c:v>
                </c:pt>
              </c:strCache>
            </c:strRef>
          </c:cat>
          <c:val>
            <c:numRef>
              <c:f>'Summary 2'!$D$3:$F$3</c:f>
              <c:numCache>
                <c:formatCode>0.00%</c:formatCode>
                <c:ptCount val="3"/>
                <c:pt idx="0">
                  <c:v>1</c:v>
                </c:pt>
                <c:pt idx="1">
                  <c:v>1</c:v>
                </c:pt>
                <c:pt idx="2">
                  <c:v>0.98353174603174598</c:v>
                </c:pt>
              </c:numCache>
            </c:numRef>
          </c:val>
          <c:extLst>
            <c:ext xmlns:c16="http://schemas.microsoft.com/office/drawing/2014/chart" uri="{C3380CC4-5D6E-409C-BE32-E72D297353CC}">
              <c16:uniqueId val="{00000001-008C-452E-B588-96E0BE310EAF}"/>
            </c:ext>
          </c:extLst>
        </c:ser>
        <c:ser>
          <c:idx val="2"/>
          <c:order val="2"/>
          <c:tx>
            <c:strRef>
              <c:f>'Summary 2'!$A$4</c:f>
              <c:strCache>
                <c:ptCount val="1"/>
                <c:pt idx="0">
                  <c:v>Financial / Administrative Services Apps</c:v>
                </c:pt>
              </c:strCache>
            </c:strRef>
          </c:tx>
          <c:spPr>
            <a:solidFill>
              <a:srgbClr val="004445"/>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chemeClr val="bg1"/>
                    </a:solidFill>
                    <a:latin typeface="Franklin Gothic Book" panose="020B0503020102020204" pitchFamily="34" charset="0"/>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'Summary 2'!$D$1:$F$1</c:f>
              <c:strCache>
                <c:ptCount val="3"/>
                <c:pt idx="0">
                  <c:v>July</c:v>
                </c:pt>
                <c:pt idx="1">
                  <c:v>August</c:v>
                </c:pt>
                <c:pt idx="2">
                  <c:v>September</c:v>
                </c:pt>
              </c:strCache>
            </c:strRef>
          </c:cat>
          <c:val>
            <c:numRef>
              <c:f>'Summary 2'!$D$4:$F$4</c:f>
              <c:numCache>
                <c:formatCode>0.00%</c:formatCode>
                <c:ptCount val="3"/>
                <c:pt idx="0">
                  <c:v>1</c:v>
                </c:pt>
                <c:pt idx="1">
                  <c:v>1</c:v>
                </c:pt>
                <c:pt idx="2">
                  <c:v>1</c:v>
                </c:pt>
              </c:numCache>
            </c:numRef>
          </c:val>
          <c:extLst>
            <c:ext xmlns:c16="http://schemas.microsoft.com/office/drawing/2014/chart" uri="{C3380CC4-5D6E-409C-BE32-E72D297353CC}">
              <c16:uniqueId val="{00000002-008C-452E-B588-96E0BE310EAF}"/>
            </c:ext>
          </c:extLst>
        </c:ser>
        <c:ser>
          <c:idx val="3"/>
          <c:order val="3"/>
          <c:tx>
            <c:strRef>
              <c:f>'Summary 2'!$A$5</c:f>
              <c:strCache>
                <c:ptCount val="1"/>
                <c:pt idx="0">
                  <c:v>Field Services Applications</c:v>
                </c:pt>
              </c:strCache>
            </c:strRef>
          </c:tx>
          <c:spPr>
            <a:solidFill>
              <a:srgbClr val="B7CDC2"/>
            </a:solidFill>
            <a:ln>
              <a:solidFill>
                <a:schemeClr val="accent1"/>
              </a:solidFill>
            </a:ln>
            <a:effectLst/>
          </c:spPr>
          <c:invertIfNegative val="0"/>
          <c:dLbls>
            <c:spPr>
              <a:noFill/>
              <a:ln>
                <a:noFill/>
              </a:ln>
              <a:effectLst/>
            </c:spPr>
            <c:txPr>
              <a:bodyPr rot="-5400000" spcFirstLastPara="1" vertOverflow="ellipsis" wrap="square" lIns="38100" tIns="19050" rIns="38100" bIns="19050" anchor="t" anchorCtr="0">
                <a:spAutoFit/>
              </a:bodyPr>
              <a:lstStyle/>
              <a:p>
                <a:pPr>
                  <a:defRPr sz="1000" b="0" i="0" u="none" strike="noStrike" kern="1200" baseline="0">
                    <a:solidFill>
                      <a:srgbClr val="595959"/>
                    </a:solidFill>
                    <a:latin typeface="Franklin Gothic Book" panose="020B0503020102020204" pitchFamily="34" charset="0"/>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'Summary 2'!$D$1:$F$1</c:f>
              <c:strCache>
                <c:ptCount val="3"/>
                <c:pt idx="0">
                  <c:v>July</c:v>
                </c:pt>
                <c:pt idx="1">
                  <c:v>August</c:v>
                </c:pt>
                <c:pt idx="2">
                  <c:v>September</c:v>
                </c:pt>
              </c:strCache>
            </c:strRef>
          </c:cat>
          <c:val>
            <c:numRef>
              <c:f>'Summary 2'!$D$5:$F$5</c:f>
              <c:numCache>
                <c:formatCode>0.00%</c:formatCode>
                <c:ptCount val="3"/>
                <c:pt idx="0">
                  <c:v>1</c:v>
                </c:pt>
                <c:pt idx="1">
                  <c:v>1</c:v>
                </c:pt>
                <c:pt idx="2">
                  <c:v>0.9916666666666667</c:v>
                </c:pt>
              </c:numCache>
            </c:numRef>
          </c:val>
          <c:extLst>
            <c:ext xmlns:c16="http://schemas.microsoft.com/office/drawing/2014/chart" uri="{C3380CC4-5D6E-409C-BE32-E72D297353CC}">
              <c16:uniqueId val="{00000003-008C-452E-B588-96E0BE310EAF}"/>
            </c:ext>
          </c:extLst>
        </c:ser>
        <c:dLbls>
          <c:showLegendKey val="0"/>
          <c:showVal val="0"/>
          <c:showCatName val="0"/>
          <c:showSerName val="0"/>
          <c:showPercent val="0"/>
          <c:showBubbleSize val="0"/>
        </c:dLbls>
        <c:gapWidth val="219"/>
        <c:overlap val="-27"/>
        <c:axId val="619433552"/>
        <c:axId val="619435520"/>
      </c:barChart>
      <c:catAx>
        <c:axId val="6194335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rgbClr val="595959"/>
                </a:solidFill>
                <a:latin typeface="Franklin Gothic Book" panose="020B0503020102020204" pitchFamily="34" charset="0"/>
                <a:ea typeface="+mn-ea"/>
                <a:cs typeface="+mn-cs"/>
              </a:defRPr>
            </a:pPr>
            <a:endParaRPr lang="en-US"/>
          </a:p>
        </c:txPr>
        <c:crossAx val="619435520"/>
        <c:crosses val="autoZero"/>
        <c:auto val="1"/>
        <c:lblAlgn val="ctr"/>
        <c:lblOffset val="100"/>
        <c:noMultiLvlLbl val="0"/>
      </c:catAx>
      <c:valAx>
        <c:axId val="619435520"/>
        <c:scaling>
          <c:orientation val="minMax"/>
          <c:max val="1"/>
          <c:min val="0.95000000000000007"/>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595959"/>
                </a:solidFill>
                <a:latin typeface="Franklin Gothic Book" panose="020B0503020102020204" pitchFamily="34" charset="0"/>
                <a:ea typeface="+mn-ea"/>
                <a:cs typeface="+mn-cs"/>
              </a:defRPr>
            </a:pPr>
            <a:endParaRPr lang="en-US"/>
          </a:p>
        </c:txPr>
        <c:crossAx val="619433552"/>
        <c:crosses val="autoZero"/>
        <c:crossBetween val="between"/>
        <c:majorUnit val="1.0000000000000002E-2"/>
      </c:valAx>
      <c:spPr>
        <a:noFill/>
        <a:ln>
          <a:noFill/>
        </a:ln>
        <a:effectLst/>
      </c:spPr>
    </c:plotArea>
    <c:legend>
      <c:legendPos val="tr"/>
      <c:layout>
        <c:manualLayout>
          <c:xMode val="edge"/>
          <c:yMode val="edge"/>
          <c:x val="0.75479948399467078"/>
          <c:y val="2.8576307479637336E-2"/>
          <c:w val="0.15954897085232767"/>
          <c:h val="0.62806731231213331"/>
        </c:manualLayout>
      </c:layout>
      <c:overlay val="0"/>
      <c:spPr>
        <a:noFill/>
        <a:ln>
          <a:noFill/>
        </a:ln>
        <a:effectLst/>
      </c:spPr>
      <c:txPr>
        <a:bodyPr rot="0" spcFirstLastPara="1" vertOverflow="ellipsis" vert="horz" wrap="square" anchor="t" anchorCtr="1"/>
        <a:lstStyle/>
        <a:p>
          <a:pPr>
            <a:defRPr sz="900" b="0" i="0" u="none" strike="noStrike" kern="1200" baseline="0">
              <a:solidFill>
                <a:srgbClr val="595959"/>
              </a:solidFill>
              <a:latin typeface="Franklin Gothic Book" panose="020B0503020102020204" pitchFamily="34" charset="0"/>
              <a:ea typeface="+mn-ea"/>
              <a:cs typeface="+mn-cs"/>
            </a:defRPr>
          </a:pPr>
          <a:endParaRPr lang="en-US"/>
        </a:p>
      </c:txPr>
    </c:legend>
    <c:plotVisOnly val="1"/>
    <c:dispBlanksAs val="gap"/>
    <c:showDLblsOverMax val="0"/>
  </c:chart>
  <c:spPr>
    <a:solidFill>
      <a:schemeClr val="bg1"/>
    </a:solidFill>
    <a:ln w="9525" cap="flat" cmpd="sng" algn="ctr">
      <a:solidFill>
        <a:schemeClr val="accent1"/>
      </a:solidFill>
      <a:round/>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rgbClr val="595959"/>
                </a:solidFill>
                <a:latin typeface="Franklin Gothic Book" panose="020B0503020102020204" pitchFamily="34" charset="0"/>
                <a:ea typeface="+mn-ea"/>
                <a:cs typeface="+mn-cs"/>
              </a:defRPr>
            </a:pPr>
            <a:r>
              <a:rPr lang="en-US" dirty="0">
                <a:solidFill>
                  <a:srgbClr val="595959"/>
                </a:solidFill>
                <a:latin typeface="Franklin Gothic Book" panose="020B0503020102020204" pitchFamily="34" charset="0"/>
              </a:rPr>
              <a:t>Customer Service Application Availability</a:t>
            </a:r>
          </a:p>
        </c:rich>
      </c:tx>
      <c:overlay val="0"/>
      <c:spPr>
        <a:noFill/>
        <a:ln>
          <a:noFill/>
        </a:ln>
        <a:effectLst/>
      </c:spPr>
      <c:txPr>
        <a:bodyPr rot="0" spcFirstLastPara="1" vertOverflow="ellipsis" vert="horz" wrap="square" anchor="ctr" anchorCtr="1"/>
        <a:lstStyle/>
        <a:p>
          <a:pPr>
            <a:defRPr sz="1400" b="0" i="0" u="none" strike="noStrike" kern="1200" spc="0" baseline="0">
              <a:solidFill>
                <a:srgbClr val="595959"/>
              </a:solidFill>
              <a:latin typeface="Franklin Gothic Book" panose="020B0503020102020204" pitchFamily="34" charset="0"/>
              <a:ea typeface="+mn-ea"/>
              <a:cs typeface="+mn-cs"/>
            </a:defRPr>
          </a:pPr>
          <a:endParaRPr lang="en-US"/>
        </a:p>
      </c:txPr>
    </c:title>
    <c:autoTitleDeleted val="0"/>
    <c:plotArea>
      <c:layout/>
      <c:barChart>
        <c:barDir val="col"/>
        <c:grouping val="clustered"/>
        <c:varyColors val="0"/>
        <c:ser>
          <c:idx val="1"/>
          <c:order val="0"/>
          <c:tx>
            <c:strRef>
              <c:f>'Summary 2'!$I$2</c:f>
              <c:strCache>
                <c:ptCount val="1"/>
                <c:pt idx="0">
                  <c:v>July</c:v>
                </c:pt>
              </c:strCache>
            </c:strRef>
          </c:tx>
          <c:spPr>
            <a:solidFill>
              <a:srgbClr val="B7CDC2"/>
            </a:solidFill>
            <a:ln>
              <a:noFill/>
            </a:ln>
            <a:effectLst/>
          </c:spPr>
          <c:invertIfNegative val="0"/>
          <c:cat>
            <c:strRef>
              <c:f>'Summary 2'!$H$3:$H$9</c:f>
              <c:strCache>
                <c:ptCount val="7"/>
                <c:pt idx="0">
                  <c:v>enQuesta</c:v>
                </c:pt>
                <c:pt idx="1">
                  <c:v>DivDat OTC</c:v>
                </c:pt>
                <c:pt idx="2">
                  <c:v>Zipwire</c:v>
                </c:pt>
                <c:pt idx="3">
                  <c:v>DivDat Payment Processor</c:v>
                </c:pt>
                <c:pt idx="4">
                  <c:v>Slectron IVR</c:v>
                </c:pt>
                <c:pt idx="5">
                  <c:v>DivDat Kiosks</c:v>
                </c:pt>
                <c:pt idx="6">
                  <c:v>Customer Portal</c:v>
                </c:pt>
              </c:strCache>
            </c:strRef>
          </c:cat>
          <c:val>
            <c:numRef>
              <c:f>'Summary 2'!$I$3:$I$9</c:f>
              <c:numCache>
                <c:formatCode>0.00%</c:formatCode>
                <c:ptCount val="7"/>
                <c:pt idx="0">
                  <c:v>1</c:v>
                </c:pt>
                <c:pt idx="1">
                  <c:v>1</c:v>
                </c:pt>
                <c:pt idx="2">
                  <c:v>1</c:v>
                </c:pt>
                <c:pt idx="3">
                  <c:v>1</c:v>
                </c:pt>
                <c:pt idx="4">
                  <c:v>1</c:v>
                </c:pt>
                <c:pt idx="5">
                  <c:v>1</c:v>
                </c:pt>
                <c:pt idx="6">
                  <c:v>1</c:v>
                </c:pt>
              </c:numCache>
            </c:numRef>
          </c:val>
          <c:extLst>
            <c:ext xmlns:c16="http://schemas.microsoft.com/office/drawing/2014/chart" uri="{C3380CC4-5D6E-409C-BE32-E72D297353CC}">
              <c16:uniqueId val="{00000000-6916-4EA6-A769-F4A6B6519B66}"/>
            </c:ext>
          </c:extLst>
        </c:ser>
        <c:ser>
          <c:idx val="2"/>
          <c:order val="1"/>
          <c:tx>
            <c:strRef>
              <c:f>'Summary 2'!$J$2</c:f>
              <c:strCache>
                <c:ptCount val="1"/>
                <c:pt idx="0">
                  <c:v>August</c:v>
                </c:pt>
              </c:strCache>
            </c:strRef>
          </c:tx>
          <c:spPr>
            <a:solidFill>
              <a:srgbClr val="004445"/>
            </a:solidFill>
            <a:ln>
              <a:noFill/>
            </a:ln>
            <a:effectLst/>
          </c:spPr>
          <c:invertIfNegative val="0"/>
          <c:cat>
            <c:strRef>
              <c:f>'Summary 2'!$H$3:$H$9</c:f>
              <c:strCache>
                <c:ptCount val="7"/>
                <c:pt idx="0">
                  <c:v>enQuesta</c:v>
                </c:pt>
                <c:pt idx="1">
                  <c:v>DivDat OTC</c:v>
                </c:pt>
                <c:pt idx="2">
                  <c:v>Zipwire</c:v>
                </c:pt>
                <c:pt idx="3">
                  <c:v>DivDat Payment Processor</c:v>
                </c:pt>
                <c:pt idx="4">
                  <c:v>Slectron IVR</c:v>
                </c:pt>
                <c:pt idx="5">
                  <c:v>DivDat Kiosks</c:v>
                </c:pt>
                <c:pt idx="6">
                  <c:v>Customer Portal</c:v>
                </c:pt>
              </c:strCache>
            </c:strRef>
          </c:cat>
          <c:val>
            <c:numRef>
              <c:f>'Summary 2'!$J$3:$J$9</c:f>
              <c:numCache>
                <c:formatCode>0.00%</c:formatCode>
                <c:ptCount val="7"/>
                <c:pt idx="0">
                  <c:v>1</c:v>
                </c:pt>
                <c:pt idx="1">
                  <c:v>1</c:v>
                </c:pt>
                <c:pt idx="2">
                  <c:v>1</c:v>
                </c:pt>
                <c:pt idx="3">
                  <c:v>1</c:v>
                </c:pt>
                <c:pt idx="4">
                  <c:v>1</c:v>
                </c:pt>
                <c:pt idx="5">
                  <c:v>1</c:v>
                </c:pt>
                <c:pt idx="6">
                  <c:v>1</c:v>
                </c:pt>
              </c:numCache>
            </c:numRef>
          </c:val>
          <c:extLst>
            <c:ext xmlns:c16="http://schemas.microsoft.com/office/drawing/2014/chart" uri="{C3380CC4-5D6E-409C-BE32-E72D297353CC}">
              <c16:uniqueId val="{00000001-6916-4EA6-A769-F4A6B6519B66}"/>
            </c:ext>
          </c:extLst>
        </c:ser>
        <c:ser>
          <c:idx val="0"/>
          <c:order val="2"/>
          <c:tx>
            <c:strRef>
              <c:f>'Summary 2'!$K$2</c:f>
              <c:strCache>
                <c:ptCount val="1"/>
                <c:pt idx="0">
                  <c:v>September</c:v>
                </c:pt>
              </c:strCache>
            </c:strRef>
          </c:tx>
          <c:spPr>
            <a:solidFill>
              <a:schemeClr val="accent1"/>
            </a:solidFill>
            <a:ln>
              <a:noFill/>
            </a:ln>
            <a:effectLst/>
          </c:spPr>
          <c:invertIfNegative val="0"/>
          <c:cat>
            <c:strRef>
              <c:f>'Summary 2'!$H$3:$H$9</c:f>
              <c:strCache>
                <c:ptCount val="7"/>
                <c:pt idx="0">
                  <c:v>enQuesta</c:v>
                </c:pt>
                <c:pt idx="1">
                  <c:v>DivDat OTC</c:v>
                </c:pt>
                <c:pt idx="2">
                  <c:v>Zipwire</c:v>
                </c:pt>
                <c:pt idx="3">
                  <c:v>DivDat Payment Processor</c:v>
                </c:pt>
                <c:pt idx="4">
                  <c:v>Slectron IVR</c:v>
                </c:pt>
                <c:pt idx="5">
                  <c:v>DivDat Kiosks</c:v>
                </c:pt>
                <c:pt idx="6">
                  <c:v>Customer Portal</c:v>
                </c:pt>
              </c:strCache>
            </c:strRef>
          </c:cat>
          <c:val>
            <c:numRef>
              <c:f>'Summary 2'!$K$3:$K$9</c:f>
              <c:numCache>
                <c:formatCode>0.00%</c:formatCode>
                <c:ptCount val="7"/>
                <c:pt idx="0">
                  <c:v>0.9916666666666667</c:v>
                </c:pt>
                <c:pt idx="1">
                  <c:v>0.97777777777777775</c:v>
                </c:pt>
                <c:pt idx="2">
                  <c:v>0.9916666666666667</c:v>
                </c:pt>
                <c:pt idx="3">
                  <c:v>0.97777777777777775</c:v>
                </c:pt>
                <c:pt idx="4">
                  <c:v>0.97638888888888886</c:v>
                </c:pt>
                <c:pt idx="5">
                  <c:v>0.97777777777777775</c:v>
                </c:pt>
                <c:pt idx="6">
                  <c:v>0.97777777777777775</c:v>
                </c:pt>
              </c:numCache>
            </c:numRef>
          </c:val>
          <c:extLst>
            <c:ext xmlns:c16="http://schemas.microsoft.com/office/drawing/2014/chart" uri="{C3380CC4-5D6E-409C-BE32-E72D297353CC}">
              <c16:uniqueId val="{00000002-6916-4EA6-A769-F4A6B6519B66}"/>
            </c:ext>
          </c:extLst>
        </c:ser>
        <c:dLbls>
          <c:showLegendKey val="0"/>
          <c:showVal val="0"/>
          <c:showCatName val="0"/>
          <c:showSerName val="0"/>
          <c:showPercent val="0"/>
          <c:showBubbleSize val="0"/>
        </c:dLbls>
        <c:gapWidth val="219"/>
        <c:overlap val="-27"/>
        <c:axId val="626640632"/>
        <c:axId val="626640960"/>
      </c:barChart>
      <c:catAx>
        <c:axId val="6266406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rgbClr val="595959"/>
                </a:solidFill>
                <a:latin typeface="Franklin Gothic Book" panose="020B0503020102020204" pitchFamily="34" charset="0"/>
                <a:ea typeface="+mn-ea"/>
                <a:cs typeface="+mn-cs"/>
              </a:defRPr>
            </a:pPr>
            <a:endParaRPr lang="en-US"/>
          </a:p>
        </c:txPr>
        <c:crossAx val="626640960"/>
        <c:crosses val="autoZero"/>
        <c:auto val="1"/>
        <c:lblAlgn val="ctr"/>
        <c:lblOffset val="100"/>
        <c:noMultiLvlLbl val="0"/>
      </c:catAx>
      <c:valAx>
        <c:axId val="626640960"/>
        <c:scaling>
          <c:orientation val="minMax"/>
          <c:max val="1"/>
          <c:min val="0.70000000000000007"/>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595959"/>
                </a:solidFill>
                <a:latin typeface="Franklin Gothic Book" panose="020B0503020102020204" pitchFamily="34" charset="0"/>
                <a:ea typeface="+mn-ea"/>
                <a:cs typeface="+mn-cs"/>
              </a:defRPr>
            </a:pPr>
            <a:endParaRPr lang="en-US"/>
          </a:p>
        </c:txPr>
        <c:crossAx val="6266406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rgbClr val="595959"/>
              </a:solidFill>
              <a:latin typeface="Franklin Gothic Book" panose="020B0503020102020204" pitchFamily="34" charset="0"/>
              <a:ea typeface="+mn-ea"/>
              <a:cs typeface="+mn-cs"/>
            </a:defRPr>
          </a:pPr>
          <a:endParaRPr lang="en-US"/>
        </a:p>
      </c:txPr>
    </c:legend>
    <c:plotVisOnly val="1"/>
    <c:dispBlanksAs val="gap"/>
    <c:showDLblsOverMax val="0"/>
  </c:chart>
  <c:spPr>
    <a:solidFill>
      <a:schemeClr val="bg1"/>
    </a:solidFill>
    <a:ln w="9525" cap="flat" cmpd="sng" algn="ctr">
      <a:solidFill>
        <a:schemeClr val="accent1"/>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Residential Active Accounts</c:v>
                </c:pt>
              </c:strCache>
            </c:strRef>
          </c:tx>
          <c:spPr>
            <a:solidFill>
              <a:srgbClr val="003B49"/>
            </a:solidFill>
          </c:spPr>
          <c:explosion val="29"/>
          <c:dPt>
            <c:idx val="0"/>
            <c:bubble3D val="0"/>
            <c:spPr>
              <a:solidFill>
                <a:srgbClr val="279989"/>
              </a:solidFill>
              <a:ln>
                <a:noFill/>
              </a:ln>
              <a:effectLst/>
            </c:spPr>
            <c:extLst>
              <c:ext xmlns:c16="http://schemas.microsoft.com/office/drawing/2014/chart" uri="{C3380CC4-5D6E-409C-BE32-E72D297353CC}">
                <c16:uniqueId val="{00000001-F783-44BB-9BCB-4467D94A959D}"/>
              </c:ext>
            </c:extLst>
          </c:dPt>
          <c:dPt>
            <c:idx val="1"/>
            <c:bubble3D val="0"/>
            <c:explosion val="0"/>
            <c:spPr>
              <a:solidFill>
                <a:srgbClr val="003B49"/>
              </a:solidFill>
              <a:ln>
                <a:noFill/>
              </a:ln>
              <a:effectLst/>
            </c:spPr>
            <c:extLst>
              <c:ext xmlns:c16="http://schemas.microsoft.com/office/drawing/2014/chart" uri="{C3380CC4-5D6E-409C-BE32-E72D297353CC}">
                <c16:uniqueId val="{00000003-F783-44BB-9BCB-4467D94A959D}"/>
              </c:ext>
            </c:extLst>
          </c:dPt>
          <c:dLbls>
            <c:dLbl>
              <c:idx val="0"/>
              <c:tx>
                <c:rich>
                  <a:bodyPr/>
                  <a:lstStyle/>
                  <a:p>
                    <a:fld id="{5A689893-AC3D-4E44-B107-F9EACD58F4B6}" type="VALUE">
                      <a:rPr lang="en-US" baseline="0" smtClean="0"/>
                      <a:pPr/>
                      <a:t>[VALUE]</a:t>
                    </a:fld>
                    <a:endParaRPr lang="en-US"/>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F783-44BB-9BCB-4467D94A959D}"/>
                </c:ext>
              </c:extLst>
            </c:dLbl>
            <c:dLbl>
              <c:idx val="1"/>
              <c:layout>
                <c:manualLayout>
                  <c:x val="0.22719033232628399"/>
                  <c:y val="2.6143790849673203E-2"/>
                </c:manualLayout>
              </c:layout>
              <c:tx>
                <c:rich>
                  <a:bodyPr/>
                  <a:lstStyle/>
                  <a:p>
                    <a:fld id="{5BF5B36D-0D0A-4593-B680-17DD57897094}" type="VALUE">
                      <a:rPr lang="en-US" baseline="0" smtClean="0"/>
                      <a:pPr/>
                      <a:t>[VALUE]</a:t>
                    </a:fld>
                    <a:endParaRPr lang="en-US"/>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F783-44BB-9BCB-4467D94A959D}"/>
                </c:ext>
              </c:extLst>
            </c:dLbl>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bg2">
                        <a:lumMod val="25000"/>
                      </a:schemeClr>
                    </a:solidFill>
                    <a:latin typeface="Franklin Gothic Book" panose="020B0503020102020204" pitchFamily="34" charset="0"/>
                    <a:ea typeface="+mn-ea"/>
                    <a:cs typeface="+mn-cs"/>
                  </a:defRPr>
                </a:pPr>
                <a:endParaRPr lang="en-US"/>
              </a:p>
            </c:txPr>
            <c:showLegendKey val="0"/>
            <c:showVal val="1"/>
            <c:showCatName val="1"/>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Sheet1!$A$2:$A$3</c:f>
              <c:strCache>
                <c:ptCount val="2"/>
                <c:pt idx="0">
                  <c:v>Water/Sewerage/Drainage</c:v>
                </c:pt>
                <c:pt idx="1">
                  <c:v>Drainage Only (no water service)</c:v>
                </c:pt>
              </c:strCache>
            </c:strRef>
          </c:cat>
          <c:val>
            <c:numRef>
              <c:f>Sheet1!$B$2:$B$3</c:f>
              <c:numCache>
                <c:formatCode>#,##0</c:formatCode>
                <c:ptCount val="2"/>
                <c:pt idx="0">
                  <c:v>209812</c:v>
                </c:pt>
                <c:pt idx="1">
                  <c:v>25345</c:v>
                </c:pt>
              </c:numCache>
            </c:numRef>
          </c:val>
          <c:extLst>
            <c:ext xmlns:c16="http://schemas.microsoft.com/office/drawing/2014/chart" uri="{C3380CC4-5D6E-409C-BE32-E72D297353CC}">
              <c16:uniqueId val="{00000004-F783-44BB-9BCB-4467D94A959D}"/>
            </c:ext>
          </c:extLst>
        </c:ser>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bg2">
                  <a:lumMod val="25000"/>
                </a:schemeClr>
              </a:solidFill>
              <a:latin typeface="Franklin Gothic Book" panose="020B0503020102020204" pitchFamily="34"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600" b="1" dirty="0">
                <a:solidFill>
                  <a:srgbClr val="595959"/>
                </a:solidFill>
                <a:latin typeface="Franklin Gothic Book" panose="020B0503020102020204" pitchFamily="34" charset="0"/>
              </a:rPr>
              <a:t>Payment Transactions by Platform Type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Mail</c:v>
                </c:pt>
              </c:strCache>
            </c:strRef>
          </c:tx>
          <c:spPr>
            <a:solidFill>
              <a:srgbClr val="B7CDC2"/>
            </a:solidFill>
            <a:ln>
              <a:noFill/>
            </a:ln>
            <a:effectLst/>
          </c:spPr>
          <c:invertIfNegative val="0"/>
          <c:dLbls>
            <c:dLbl>
              <c:idx val="0"/>
              <c:layout>
                <c:manualLayout>
                  <c:x val="2.6261720585218661E-3"/>
                  <c:y val="-4.7271101940875832E-2"/>
                </c:manualLayout>
              </c:layout>
              <c:tx>
                <c:rich>
                  <a:bodyPr/>
                  <a:lstStyle/>
                  <a:p>
                    <a:fld id="{43B8548B-5C62-49B6-B49C-A1478E03FBF0}" type="VALUE">
                      <a:rPr lang="en-US" baseline="0" smtClean="0"/>
                      <a:pPr/>
                      <a:t>[VALUE]</a:t>
                    </a:fld>
                    <a:endParaRPr lang="en-US"/>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D922-4875-9C79-C19C2AF69A59}"/>
                </c:ext>
              </c:extLst>
            </c:dLbl>
            <c:dLbl>
              <c:idx val="1"/>
              <c:tx>
                <c:rich>
                  <a:bodyPr/>
                  <a:lstStyle/>
                  <a:p>
                    <a:fld id="{E7C79720-7F11-4EE3-A269-41C0361B7D1D}" type="VALUE">
                      <a:rPr lang="en-US" baseline="0" smtClean="0"/>
                      <a:pPr/>
                      <a:t>[VALUE]</a:t>
                    </a:fld>
                    <a:endParaRPr lang="en-US"/>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D922-4875-9C79-C19C2AF69A59}"/>
                </c:ext>
              </c:extLst>
            </c:dLbl>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100" b="1" i="0" u="none" strike="noStrike" kern="1200" baseline="0">
                    <a:solidFill>
                      <a:schemeClr val="dk1">
                        <a:lumMod val="65000"/>
                        <a:lumOff val="35000"/>
                      </a:schemeClr>
                    </a:solidFill>
                    <a:latin typeface="Franklin Gothic Book" panose="020B0503020102020204" pitchFamily="34" charset="0"/>
                    <a:ea typeface="+mn-ea"/>
                    <a:cs typeface="+mn-cs"/>
                  </a:defRPr>
                </a:pPr>
                <a:endParaRPr lang="en-US"/>
              </a:p>
            </c:txPr>
            <c:showLegendKey val="0"/>
            <c:showVal val="1"/>
            <c:showCatName val="1"/>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strRef>
              <c:f>Sheet1!$A$2:$A$3</c:f>
              <c:strCache>
                <c:ptCount val="2"/>
                <c:pt idx="0">
                  <c:v>August</c:v>
                </c:pt>
                <c:pt idx="1">
                  <c:v>September</c:v>
                </c:pt>
              </c:strCache>
            </c:strRef>
          </c:cat>
          <c:val>
            <c:numRef>
              <c:f>Sheet1!$B$2:$B$3</c:f>
              <c:numCache>
                <c:formatCode>#,##0</c:formatCode>
                <c:ptCount val="2"/>
                <c:pt idx="0">
                  <c:v>42624</c:v>
                </c:pt>
                <c:pt idx="1">
                  <c:v>37360</c:v>
                </c:pt>
              </c:numCache>
            </c:numRef>
          </c:val>
          <c:extLst>
            <c:ext xmlns:c16="http://schemas.microsoft.com/office/drawing/2014/chart" uri="{C3380CC4-5D6E-409C-BE32-E72D297353CC}">
              <c16:uniqueId val="{00000003-D922-4875-9C79-C19C2AF69A59}"/>
            </c:ext>
          </c:extLst>
        </c:ser>
        <c:ser>
          <c:idx val="1"/>
          <c:order val="1"/>
          <c:tx>
            <c:strRef>
              <c:f>Sheet1!$C$1</c:f>
              <c:strCache>
                <c:ptCount val="1"/>
                <c:pt idx="0">
                  <c:v>Kiosks</c:v>
                </c:pt>
              </c:strCache>
            </c:strRef>
          </c:tx>
          <c:spPr>
            <a:solidFill>
              <a:srgbClr val="63B1E8"/>
            </a:solidFill>
            <a:ln>
              <a:noFill/>
            </a:ln>
            <a:effectLst/>
          </c:spPr>
          <c:invertIfNegative val="0"/>
          <c:dLbls>
            <c:dLbl>
              <c:idx val="0"/>
              <c:layout>
                <c:manualLayout>
                  <c:x val="-2.1009376468174929E-2"/>
                  <c:y val="4.7271101940875762E-2"/>
                </c:manualLayout>
              </c:layout>
              <c:tx>
                <c:rich>
                  <a:bodyPr/>
                  <a:lstStyle/>
                  <a:p>
                    <a:fld id="{DCFD8B34-1E67-4F9F-B2D3-4C71212E6B02}" type="VALUE">
                      <a:rPr lang="en-US" baseline="0" smtClean="0"/>
                      <a:pPr/>
                      <a:t>[VALUE]</a:t>
                    </a:fld>
                    <a:endParaRPr lang="en-US"/>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D922-4875-9C79-C19C2AF69A59}"/>
                </c:ext>
              </c:extLst>
            </c:dLbl>
            <c:dLbl>
              <c:idx val="1"/>
              <c:layout>
                <c:manualLayout>
                  <c:x val="-6.8280473521568519E-2"/>
                  <c:y val="3.9392584950729802E-2"/>
                </c:manualLayout>
              </c:layout>
              <c:tx>
                <c:rich>
                  <a:bodyPr/>
                  <a:lstStyle/>
                  <a:p>
                    <a:fld id="{2518CEEB-25FE-4B72-B7AF-02D5ED48D9DA}" type="VALUE">
                      <a:rPr lang="en-US" baseline="0" smtClean="0"/>
                      <a:pPr/>
                      <a:t>[VALUE]</a:t>
                    </a:fld>
                    <a:endParaRPr lang="en-US"/>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D922-4875-9C79-C19C2AF69A59}"/>
                </c:ext>
              </c:extLst>
            </c:dLbl>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100" b="1" i="0" u="none" strike="noStrike" kern="1200" baseline="0">
                    <a:solidFill>
                      <a:srgbClr val="595959"/>
                    </a:solidFill>
                    <a:latin typeface="Franklin Gothic Book" panose="020B0503020102020204" pitchFamily="34" charset="0"/>
                    <a:ea typeface="+mn-ea"/>
                    <a:cs typeface="+mn-cs"/>
                  </a:defRPr>
                </a:pPr>
                <a:endParaRPr lang="en-US"/>
              </a:p>
            </c:txPr>
            <c:showLegendKey val="0"/>
            <c:showVal val="1"/>
            <c:showCatName val="1"/>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strRef>
              <c:f>Sheet1!$A$2:$A$3</c:f>
              <c:strCache>
                <c:ptCount val="2"/>
                <c:pt idx="0">
                  <c:v>August</c:v>
                </c:pt>
                <c:pt idx="1">
                  <c:v>September</c:v>
                </c:pt>
              </c:strCache>
            </c:strRef>
          </c:cat>
          <c:val>
            <c:numRef>
              <c:f>Sheet1!$C$2:$C$3</c:f>
              <c:numCache>
                <c:formatCode>#,##0</c:formatCode>
                <c:ptCount val="2"/>
                <c:pt idx="0">
                  <c:v>15855</c:v>
                </c:pt>
                <c:pt idx="1">
                  <c:v>15267</c:v>
                </c:pt>
              </c:numCache>
            </c:numRef>
          </c:val>
          <c:extLst>
            <c:ext xmlns:c16="http://schemas.microsoft.com/office/drawing/2014/chart" uri="{C3380CC4-5D6E-409C-BE32-E72D297353CC}">
              <c16:uniqueId val="{00000007-D922-4875-9C79-C19C2AF69A59}"/>
            </c:ext>
          </c:extLst>
        </c:ser>
        <c:ser>
          <c:idx val="2"/>
          <c:order val="2"/>
          <c:tx>
            <c:strRef>
              <c:f>Sheet1!$D$1</c:f>
              <c:strCache>
                <c:ptCount val="1"/>
                <c:pt idx="0">
                  <c:v>Phone</c:v>
                </c:pt>
              </c:strCache>
            </c:strRef>
          </c:tx>
          <c:spPr>
            <a:solidFill>
              <a:srgbClr val="0070C0"/>
            </a:solidFill>
            <a:ln>
              <a:noFill/>
            </a:ln>
            <a:effectLst/>
          </c:spPr>
          <c:invertIfNegative val="0"/>
          <c:dLbls>
            <c:dLbl>
              <c:idx val="0"/>
              <c:layout>
                <c:manualLayout>
                  <c:x val="3.4140236760784162E-2"/>
                  <c:y val="-1.5757033980291921E-2"/>
                </c:manualLayout>
              </c:layout>
              <c:tx>
                <c:rich>
                  <a:bodyPr/>
                  <a:lstStyle/>
                  <a:p>
                    <a:fld id="{4C4EF54E-A0F0-4FAB-90E2-B241E4C4E263}" type="VALUE">
                      <a:rPr lang="en-US" baseline="0" smtClean="0"/>
                      <a:pPr/>
                      <a:t>[VALUE]</a:t>
                    </a:fld>
                    <a:endParaRPr lang="en-US"/>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D922-4875-9C79-C19C2AF69A59}"/>
                </c:ext>
              </c:extLst>
            </c:dLbl>
            <c:dLbl>
              <c:idx val="1"/>
              <c:tx>
                <c:rich>
                  <a:bodyPr/>
                  <a:lstStyle/>
                  <a:p>
                    <a:fld id="{DA35892A-123A-4DB4-9375-CBBF685FCA24}" type="VALUE">
                      <a:rPr lang="en-US" baseline="0" smtClean="0"/>
                      <a:pPr/>
                      <a:t>[VALUE]</a:t>
                    </a:fld>
                    <a:endParaRPr lang="en-US"/>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D922-4875-9C79-C19C2AF69A59}"/>
                </c:ext>
              </c:extLst>
            </c:dLbl>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100" b="1" i="0" u="none" strike="noStrike" kern="1200" baseline="0">
                    <a:solidFill>
                      <a:schemeClr val="dk1">
                        <a:lumMod val="65000"/>
                        <a:lumOff val="35000"/>
                      </a:schemeClr>
                    </a:solidFill>
                    <a:latin typeface="Franklin Gothic Book" panose="020B0503020102020204" pitchFamily="34" charset="0"/>
                    <a:ea typeface="+mn-ea"/>
                    <a:cs typeface="+mn-cs"/>
                  </a:defRPr>
                </a:pPr>
                <a:endParaRPr lang="en-US"/>
              </a:p>
            </c:txPr>
            <c:showLegendKey val="0"/>
            <c:showVal val="1"/>
            <c:showCatName val="1"/>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strRef>
              <c:f>Sheet1!$A$2:$A$3</c:f>
              <c:strCache>
                <c:ptCount val="2"/>
                <c:pt idx="0">
                  <c:v>August</c:v>
                </c:pt>
                <c:pt idx="1">
                  <c:v>September</c:v>
                </c:pt>
              </c:strCache>
            </c:strRef>
          </c:cat>
          <c:val>
            <c:numRef>
              <c:f>Sheet1!$D$2:$D$3</c:f>
              <c:numCache>
                <c:formatCode>#,##0</c:formatCode>
                <c:ptCount val="2"/>
                <c:pt idx="0">
                  <c:v>22257</c:v>
                </c:pt>
                <c:pt idx="1">
                  <c:v>21561</c:v>
                </c:pt>
              </c:numCache>
            </c:numRef>
          </c:val>
          <c:extLst>
            <c:ext xmlns:c16="http://schemas.microsoft.com/office/drawing/2014/chart" uri="{C3380CC4-5D6E-409C-BE32-E72D297353CC}">
              <c16:uniqueId val="{0000000B-D922-4875-9C79-C19C2AF69A59}"/>
            </c:ext>
          </c:extLst>
        </c:ser>
        <c:ser>
          <c:idx val="3"/>
          <c:order val="3"/>
          <c:tx>
            <c:strRef>
              <c:f>Sheet1!$E$1</c:f>
              <c:strCache>
                <c:ptCount val="1"/>
                <c:pt idx="0">
                  <c:v>Web</c:v>
                </c:pt>
              </c:strCache>
            </c:strRef>
          </c:tx>
          <c:spPr>
            <a:solidFill>
              <a:srgbClr val="279989"/>
            </a:solidFill>
            <a:ln>
              <a:noFill/>
            </a:ln>
            <a:effectLst/>
          </c:spPr>
          <c:invertIfNegative val="0"/>
          <c:dLbls>
            <c:dLbl>
              <c:idx val="0"/>
              <c:tx>
                <c:rich>
                  <a:bodyPr/>
                  <a:lstStyle/>
                  <a:p>
                    <a:fld id="{A15A5382-4C02-46FE-ABCF-DDF132BEA5DC}" type="VALUE">
                      <a:rPr lang="en-US" baseline="0" smtClean="0"/>
                      <a:pPr/>
                      <a:t>[VALUE]</a:t>
                    </a:fld>
                    <a:endParaRPr lang="en-US"/>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D922-4875-9C79-C19C2AF69A59}"/>
                </c:ext>
              </c:extLst>
            </c:dLbl>
            <c:dLbl>
              <c:idx val="1"/>
              <c:layout>
                <c:manualLayout>
                  <c:x val="1.8383204409652871E-2"/>
                  <c:y val="0"/>
                </c:manualLayout>
              </c:layout>
              <c:tx>
                <c:rich>
                  <a:bodyPr/>
                  <a:lstStyle/>
                  <a:p>
                    <a:fld id="{71697C9E-B0E7-4D2C-B5F0-ED80398387C1}" type="VALUE">
                      <a:rPr lang="en-US" baseline="0" smtClean="0"/>
                      <a:pPr/>
                      <a:t>[VALUE]</a:t>
                    </a:fld>
                    <a:endParaRPr lang="en-US"/>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E-D922-4875-9C79-C19C2AF69A59}"/>
                </c:ext>
              </c:extLst>
            </c:dLbl>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100" b="1" i="0" u="none" strike="noStrike" kern="1200" baseline="0">
                    <a:solidFill>
                      <a:schemeClr val="dk1">
                        <a:lumMod val="65000"/>
                        <a:lumOff val="35000"/>
                      </a:schemeClr>
                    </a:solidFill>
                    <a:latin typeface="Franklin Gothic Book" panose="020B0503020102020204" pitchFamily="34" charset="0"/>
                    <a:ea typeface="+mn-ea"/>
                    <a:cs typeface="+mn-cs"/>
                  </a:defRPr>
                </a:pPr>
                <a:endParaRPr lang="en-US"/>
              </a:p>
            </c:txPr>
            <c:showLegendKey val="0"/>
            <c:showVal val="1"/>
            <c:showCatName val="1"/>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strRef>
              <c:f>Sheet1!$A$2:$A$3</c:f>
              <c:strCache>
                <c:ptCount val="2"/>
                <c:pt idx="0">
                  <c:v>August</c:v>
                </c:pt>
                <c:pt idx="1">
                  <c:v>September</c:v>
                </c:pt>
              </c:strCache>
            </c:strRef>
          </c:cat>
          <c:val>
            <c:numRef>
              <c:f>Sheet1!$E$2:$E$3</c:f>
              <c:numCache>
                <c:formatCode>#,##0</c:formatCode>
                <c:ptCount val="2"/>
                <c:pt idx="0">
                  <c:v>53313</c:v>
                </c:pt>
                <c:pt idx="1">
                  <c:v>49277</c:v>
                </c:pt>
              </c:numCache>
            </c:numRef>
          </c:val>
          <c:extLst>
            <c:ext xmlns:c16="http://schemas.microsoft.com/office/drawing/2014/chart" uri="{C3380CC4-5D6E-409C-BE32-E72D297353CC}">
              <c16:uniqueId val="{0000000F-D922-4875-9C79-C19C2AF69A59}"/>
            </c:ext>
          </c:extLst>
        </c:ser>
        <c:ser>
          <c:idx val="4"/>
          <c:order val="4"/>
          <c:tx>
            <c:strRef>
              <c:f>Sheet1!#REF!</c:f>
              <c:strCache>
                <c:ptCount val="1"/>
                <c:pt idx="0">
                  <c:v>#REF!</c:v>
                </c:pt>
              </c:strCache>
            </c:strRef>
          </c:tx>
          <c:spPr>
            <a:solidFill>
              <a:schemeClr val="accent5"/>
            </a:solidFill>
            <a:ln>
              <a:noFill/>
            </a:ln>
            <a:effectLst/>
          </c:spPr>
          <c:invertIfNegative val="0"/>
          <c:cat>
            <c:strRef>
              <c:f>Sheet1!$A$2:$A$3</c:f>
              <c:strCache>
                <c:ptCount val="2"/>
                <c:pt idx="0">
                  <c:v>August</c:v>
                </c:pt>
                <c:pt idx="1">
                  <c:v>September</c:v>
                </c:pt>
              </c:strCache>
            </c:strRef>
          </c:cat>
          <c:val>
            <c:numRef>
              <c:f>Sheet1!#REF!</c:f>
              <c:numCache>
                <c:formatCode>General</c:formatCode>
                <c:ptCount val="1"/>
                <c:pt idx="0">
                  <c:v>1</c:v>
                </c:pt>
              </c:numCache>
            </c:numRef>
          </c:val>
          <c:extLst>
            <c:ext xmlns:c16="http://schemas.microsoft.com/office/drawing/2014/chart" uri="{C3380CC4-5D6E-409C-BE32-E72D297353CC}">
              <c16:uniqueId val="{00000000-A242-4BF9-B797-A7707E75384E}"/>
            </c:ext>
          </c:extLst>
        </c:ser>
        <c:dLbls>
          <c:showLegendKey val="0"/>
          <c:showVal val="0"/>
          <c:showCatName val="0"/>
          <c:showSerName val="0"/>
          <c:showPercent val="0"/>
          <c:showBubbleSize val="0"/>
        </c:dLbls>
        <c:gapWidth val="219"/>
        <c:overlap val="-27"/>
        <c:axId val="241036920"/>
        <c:axId val="519730216"/>
      </c:barChart>
      <c:catAx>
        <c:axId val="2410369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Franklin Gothic Book" panose="020B0503020102020204" pitchFamily="34" charset="0"/>
                <a:ea typeface="+mn-ea"/>
                <a:cs typeface="+mn-cs"/>
              </a:defRPr>
            </a:pPr>
            <a:endParaRPr lang="en-US"/>
          </a:p>
        </c:txPr>
        <c:crossAx val="519730216"/>
        <c:crosses val="autoZero"/>
        <c:auto val="1"/>
        <c:lblAlgn val="ctr"/>
        <c:lblOffset val="100"/>
        <c:noMultiLvlLbl val="1"/>
      </c:catAx>
      <c:valAx>
        <c:axId val="51973021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595959"/>
                </a:solidFill>
                <a:latin typeface="Franklin Gothic Book" panose="020B0503020102020204" pitchFamily="34" charset="0"/>
                <a:ea typeface="+mn-ea"/>
                <a:cs typeface="+mn-cs"/>
              </a:defRPr>
            </a:pPr>
            <a:endParaRPr lang="en-US"/>
          </a:p>
        </c:txPr>
        <c:crossAx val="241036920"/>
        <c:crosses val="autoZero"/>
        <c:crossBetween val="between"/>
      </c:valAx>
      <c:spPr>
        <a:noFill/>
        <a:ln>
          <a:noFill/>
        </a:ln>
        <a:effectLst/>
      </c:spPr>
    </c:plotArea>
    <c:legend>
      <c:legendPos val="b"/>
      <c:legendEntry>
        <c:idx val="4"/>
        <c:delete val="1"/>
      </c:legendEntry>
      <c:overlay val="0"/>
      <c:spPr>
        <a:noFill/>
        <a:ln>
          <a:noFill/>
        </a:ln>
        <a:effectLst/>
      </c:spPr>
      <c:txPr>
        <a:bodyPr rot="0" spcFirstLastPara="1" vertOverflow="ellipsis" vert="horz" wrap="square" anchor="ctr" anchorCtr="1"/>
        <a:lstStyle/>
        <a:p>
          <a:pPr>
            <a:defRPr sz="1197" b="0" i="0" u="none" strike="noStrike" kern="1200" baseline="0">
              <a:solidFill>
                <a:srgbClr val="595959"/>
              </a:solidFill>
              <a:latin typeface="Franklin Gothic Book" panose="020B0503020102020204" pitchFamily="34" charset="0"/>
              <a:ea typeface="+mn-ea"/>
              <a:cs typeface="+mn-cs"/>
            </a:defRPr>
          </a:pPr>
          <a:endParaRPr lang="en-US"/>
        </a:p>
      </c:txPr>
    </c:legend>
    <c:plotVisOnly val="1"/>
    <c:dispBlanksAs val="gap"/>
    <c:showDLblsOverMax val="0"/>
  </c:chart>
  <c:spPr>
    <a:noFill/>
    <a:ln>
      <a:solidFill>
        <a:srgbClr val="004445"/>
      </a:solid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rgbClr val="595959"/>
                </a:solidFill>
                <a:latin typeface="Franklin Gothic Book" panose="020B0503020102020204" pitchFamily="34" charset="0"/>
                <a:ea typeface="+mn-ea"/>
                <a:cs typeface="+mn-cs"/>
              </a:defRPr>
            </a:pPr>
            <a:r>
              <a:rPr lang="en-US" sz="1600" b="1" dirty="0">
                <a:solidFill>
                  <a:srgbClr val="595959"/>
                </a:solidFill>
                <a:latin typeface="Franklin Gothic Book" panose="020B0503020102020204" pitchFamily="34" charset="0"/>
              </a:rPr>
              <a:t>Revenue</a:t>
            </a:r>
            <a:r>
              <a:rPr lang="en-US" sz="1600" b="1" baseline="0" dirty="0">
                <a:solidFill>
                  <a:srgbClr val="595959"/>
                </a:solidFill>
                <a:latin typeface="Franklin Gothic Book" panose="020B0503020102020204" pitchFamily="34" charset="0"/>
              </a:rPr>
              <a:t> Collected by Platform Type</a:t>
            </a:r>
            <a:endParaRPr lang="en-US" sz="1600" b="1" dirty="0">
              <a:solidFill>
                <a:srgbClr val="595959"/>
              </a:solidFill>
              <a:latin typeface="Franklin Gothic Book" panose="020B0503020102020204" pitchFamily="34" charset="0"/>
            </a:endParaRPr>
          </a:p>
        </c:rich>
      </c:tx>
      <c:overlay val="0"/>
      <c:spPr>
        <a:noFill/>
        <a:ln>
          <a:noFill/>
        </a:ln>
        <a:effectLst/>
      </c:spPr>
      <c:txPr>
        <a:bodyPr rot="0" spcFirstLastPara="1" vertOverflow="ellipsis" vert="horz" wrap="square" anchor="ctr" anchorCtr="1"/>
        <a:lstStyle/>
        <a:p>
          <a:pPr>
            <a:defRPr sz="1600" b="1" i="0" u="none" strike="noStrike" kern="1200" spc="0" baseline="0">
              <a:solidFill>
                <a:srgbClr val="595959"/>
              </a:solidFill>
              <a:latin typeface="Franklin Gothic Book" panose="020B0503020102020204" pitchFamily="34" charset="0"/>
              <a:ea typeface="+mn-ea"/>
              <a:cs typeface="+mn-cs"/>
            </a:defRPr>
          </a:pPr>
          <a:endParaRPr lang="en-US"/>
        </a:p>
      </c:txPr>
    </c:title>
    <c:autoTitleDeleted val="0"/>
    <c:plotArea>
      <c:layout/>
      <c:barChart>
        <c:barDir val="col"/>
        <c:grouping val="clustered"/>
        <c:varyColors val="0"/>
        <c:ser>
          <c:idx val="0"/>
          <c:order val="0"/>
          <c:tx>
            <c:strRef>
              <c:f>Sheet1!$B$1</c:f>
              <c:strCache>
                <c:ptCount val="1"/>
                <c:pt idx="0">
                  <c:v>Mail</c:v>
                </c:pt>
              </c:strCache>
            </c:strRef>
          </c:tx>
          <c:spPr>
            <a:solidFill>
              <a:srgbClr val="B7CDC2"/>
            </a:solidFill>
            <a:ln>
              <a:noFill/>
            </a:ln>
            <a:effectLst/>
          </c:spPr>
          <c:invertIfNegative val="0"/>
          <c:dLbls>
            <c:dLbl>
              <c:idx val="0"/>
              <c:layout>
                <c:manualLayout>
                  <c:x val="0"/>
                  <c:y val="0"/>
                </c:manualLayout>
              </c:layout>
              <c:tx>
                <c:rich>
                  <a:bodyPr/>
                  <a:lstStyle/>
                  <a:p>
                    <a:fld id="{85A45954-71CC-4B09-B9DF-D0C11802779B}" type="VALUE">
                      <a:rPr lang="en-US" baseline="0" smtClean="0"/>
                      <a:pPr/>
                      <a:t>[VALUE]</a:t>
                    </a:fld>
                    <a:endParaRPr lang="en-US"/>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2831-45DE-A865-01ACFA1DB325}"/>
                </c:ext>
              </c:extLst>
            </c:dLbl>
            <c:dLbl>
              <c:idx val="1"/>
              <c:layout>
                <c:manualLayout>
                  <c:x val="-1.7261747672665667E-2"/>
                  <c:y val="-2.1577187034794998E-2"/>
                </c:manualLayout>
              </c:layout>
              <c:tx>
                <c:rich>
                  <a:bodyPr/>
                  <a:lstStyle/>
                  <a:p>
                    <a:fld id="{AC57CCA1-60D6-47FC-85AD-817760F7E838}" type="VALUE">
                      <a:rPr lang="en-US" baseline="0" smtClean="0"/>
                      <a:pPr/>
                      <a:t>[VALUE]</a:t>
                    </a:fld>
                    <a:endParaRPr lang="en-US"/>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2831-45DE-A865-01ACFA1DB325}"/>
                </c:ext>
              </c:extLst>
            </c:dLbl>
            <c:dLbl>
              <c:idx val="2"/>
              <c:layout>
                <c:manualLayout>
                  <c:x val="-2.5892621508998528E-2"/>
                  <c:y val="-2.1577187034794998E-2"/>
                </c:manualLayout>
              </c:layout>
              <c:tx>
                <c:rich>
                  <a:bodyPr/>
                  <a:lstStyle/>
                  <a:p>
                    <a:fld id="{B142D4D5-D33E-4601-A58D-09B1AB094E0E}" type="VALUE">
                      <a:rPr lang="en-US" baseline="0" smtClean="0"/>
                      <a:pPr/>
                      <a:t>[VALUE]</a:t>
                    </a:fld>
                    <a:endParaRPr lang="en-US"/>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2831-45DE-A865-01ACFA1DB325}"/>
                </c:ext>
              </c:extLst>
            </c:dLbl>
            <c:numFmt formatCode="&quot;$&quot;#,##0.0" sourceLinked="0"/>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100" b="1" i="0" u="none" strike="noStrike" kern="1200" baseline="0">
                    <a:solidFill>
                      <a:schemeClr val="dk1">
                        <a:lumMod val="65000"/>
                        <a:lumOff val="35000"/>
                      </a:schemeClr>
                    </a:solidFill>
                    <a:latin typeface="Franklin Gothic Book" panose="020B0503020102020204" pitchFamily="34" charset="0"/>
                    <a:ea typeface="+mn-ea"/>
                    <a:cs typeface="+mn-cs"/>
                  </a:defRPr>
                </a:pPr>
                <a:endParaRPr lang="en-US"/>
              </a:p>
            </c:txPr>
            <c:showLegendKey val="0"/>
            <c:showVal val="1"/>
            <c:showCatName val="1"/>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strRef>
              <c:f>Sheet1!$A$2:$A$4</c:f>
              <c:strCache>
                <c:ptCount val="3"/>
                <c:pt idx="0">
                  <c:v>July</c:v>
                </c:pt>
                <c:pt idx="1">
                  <c:v>August</c:v>
                </c:pt>
                <c:pt idx="2">
                  <c:v>September</c:v>
                </c:pt>
              </c:strCache>
            </c:strRef>
          </c:cat>
          <c:val>
            <c:numRef>
              <c:f>Sheet1!$B$2:$B$4</c:f>
              <c:numCache>
                <c:formatCode>"$"#,##0.00_);[Red]\("$"#,##0.00\)</c:formatCode>
                <c:ptCount val="3"/>
                <c:pt idx="0">
                  <c:v>16.731999999999999</c:v>
                </c:pt>
                <c:pt idx="1">
                  <c:v>18.626000000000001</c:v>
                </c:pt>
                <c:pt idx="2">
                  <c:v>15.501393999999999</c:v>
                </c:pt>
              </c:numCache>
            </c:numRef>
          </c:val>
          <c:extLst>
            <c:ext xmlns:c16="http://schemas.microsoft.com/office/drawing/2014/chart" uri="{C3380CC4-5D6E-409C-BE32-E72D297353CC}">
              <c16:uniqueId val="{00000003-2831-45DE-A865-01ACFA1DB325}"/>
            </c:ext>
          </c:extLst>
        </c:ser>
        <c:ser>
          <c:idx val="1"/>
          <c:order val="1"/>
          <c:tx>
            <c:strRef>
              <c:f>Sheet1!$C$1</c:f>
              <c:strCache>
                <c:ptCount val="1"/>
                <c:pt idx="0">
                  <c:v>Kiosks</c:v>
                </c:pt>
              </c:strCache>
            </c:strRef>
          </c:tx>
          <c:spPr>
            <a:solidFill>
              <a:srgbClr val="63B1E8"/>
            </a:solidFill>
            <a:ln>
              <a:noFill/>
            </a:ln>
            <a:effectLst/>
          </c:spPr>
          <c:invertIfNegative val="0"/>
          <c:dLbls>
            <c:dLbl>
              <c:idx val="0"/>
              <c:layout>
                <c:manualLayout>
                  <c:x val="-2.0138705618109883E-2"/>
                  <c:y val="-4.3154374069589996E-3"/>
                </c:manualLayout>
              </c:layout>
              <c:tx>
                <c:rich>
                  <a:bodyPr/>
                  <a:lstStyle/>
                  <a:p>
                    <a:fld id="{143C7B78-EBA3-47CA-AA84-5669D2EF7AE4}" type="VALUE">
                      <a:rPr lang="en-US" baseline="0" smtClean="0"/>
                      <a:pPr/>
                      <a:t>[VALUE]</a:t>
                    </a:fld>
                    <a:endParaRPr lang="en-US"/>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2831-45DE-A865-01ACFA1DB325}"/>
                </c:ext>
              </c:extLst>
            </c:dLbl>
            <c:dLbl>
              <c:idx val="1"/>
              <c:layout>
                <c:manualLayout>
                  <c:x val="-3.7400453290775501E-2"/>
                  <c:y val="0"/>
                </c:manualLayout>
              </c:layout>
              <c:tx>
                <c:rich>
                  <a:bodyPr/>
                  <a:lstStyle/>
                  <a:p>
                    <a:fld id="{F4862511-93BC-4A40-9F2E-59CE98C4BDA0}" type="VALUE">
                      <a:rPr lang="en-US" baseline="0" smtClean="0"/>
                      <a:pPr/>
                      <a:t>[VALUE]</a:t>
                    </a:fld>
                    <a:endParaRPr lang="en-US"/>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2831-45DE-A865-01ACFA1DB325}"/>
                </c:ext>
              </c:extLst>
            </c:dLbl>
            <c:dLbl>
              <c:idx val="2"/>
              <c:layout>
                <c:manualLayout>
                  <c:x val="-2.5892621508998528E-2"/>
                  <c:y val="4.3154374069590785E-3"/>
                </c:manualLayout>
              </c:layout>
              <c:tx>
                <c:rich>
                  <a:bodyPr/>
                  <a:lstStyle/>
                  <a:p>
                    <a:fld id="{18764823-2CAA-4C5A-A845-260788BAA405}" type="VALUE">
                      <a:rPr lang="en-US" baseline="0" smtClean="0"/>
                      <a:pPr/>
                      <a:t>[VALUE]</a:t>
                    </a:fld>
                    <a:endParaRPr lang="en-US"/>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2831-45DE-A865-01ACFA1DB325}"/>
                </c:ext>
              </c:extLst>
            </c:dLbl>
            <c:numFmt formatCode="&quot;$&quot;#,##0.0" sourceLinked="0"/>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100" b="1" i="0" u="none" strike="noStrike" kern="1200" baseline="0">
                    <a:solidFill>
                      <a:srgbClr val="595959"/>
                    </a:solidFill>
                    <a:latin typeface="Franklin Gothic Book" panose="020B0503020102020204" pitchFamily="34" charset="0"/>
                    <a:ea typeface="+mn-ea"/>
                    <a:cs typeface="+mn-cs"/>
                  </a:defRPr>
                </a:pPr>
                <a:endParaRPr lang="en-US"/>
              </a:p>
            </c:txPr>
            <c:showLegendKey val="0"/>
            <c:showVal val="1"/>
            <c:showCatName val="1"/>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strRef>
              <c:f>Sheet1!$A$2:$A$4</c:f>
              <c:strCache>
                <c:ptCount val="3"/>
                <c:pt idx="0">
                  <c:v>July</c:v>
                </c:pt>
                <c:pt idx="1">
                  <c:v>August</c:v>
                </c:pt>
                <c:pt idx="2">
                  <c:v>September</c:v>
                </c:pt>
              </c:strCache>
            </c:strRef>
          </c:cat>
          <c:val>
            <c:numRef>
              <c:f>Sheet1!$C$2:$C$4</c:f>
              <c:numCache>
                <c:formatCode>"$"#,##0.00_);[Red]\("$"#,##0.00\)</c:formatCode>
                <c:ptCount val="3"/>
                <c:pt idx="0">
                  <c:v>1.873</c:v>
                </c:pt>
                <c:pt idx="1">
                  <c:v>1.831</c:v>
                </c:pt>
                <c:pt idx="2">
                  <c:v>1.7466950000000001</c:v>
                </c:pt>
              </c:numCache>
            </c:numRef>
          </c:val>
          <c:extLst>
            <c:ext xmlns:c16="http://schemas.microsoft.com/office/drawing/2014/chart" uri="{C3380CC4-5D6E-409C-BE32-E72D297353CC}">
              <c16:uniqueId val="{00000007-2831-45DE-A865-01ACFA1DB325}"/>
            </c:ext>
          </c:extLst>
        </c:ser>
        <c:ser>
          <c:idx val="2"/>
          <c:order val="2"/>
          <c:tx>
            <c:strRef>
              <c:f>Sheet1!$D$1</c:f>
              <c:strCache>
                <c:ptCount val="1"/>
                <c:pt idx="0">
                  <c:v>Phone</c:v>
                </c:pt>
              </c:strCache>
            </c:strRef>
          </c:tx>
          <c:spPr>
            <a:solidFill>
              <a:srgbClr val="0070C0"/>
            </a:solidFill>
            <a:ln>
              <a:noFill/>
            </a:ln>
            <a:effectLst/>
          </c:spPr>
          <c:invertIfNegative val="0"/>
          <c:dLbls>
            <c:dLbl>
              <c:idx val="0"/>
              <c:layout>
                <c:manualLayout>
                  <c:x val="1.4384789727221292E-2"/>
                  <c:y val="-8.6308748139179992E-3"/>
                </c:manualLayout>
              </c:layout>
              <c:tx>
                <c:rich>
                  <a:bodyPr/>
                  <a:lstStyle/>
                  <a:p>
                    <a:fld id="{89FD6AF0-40AE-45E7-854C-BD81F05FBF88}" type="VALUE">
                      <a:rPr lang="en-US" baseline="0" smtClean="0"/>
                      <a:pPr/>
                      <a:t>[VALUE]</a:t>
                    </a:fld>
                    <a:endParaRPr lang="en-US"/>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2831-45DE-A865-01ACFA1DB325}"/>
                </c:ext>
              </c:extLst>
            </c:dLbl>
            <c:dLbl>
              <c:idx val="1"/>
              <c:layout>
                <c:manualLayout>
                  <c:x val="2.8769579454442692E-3"/>
                  <c:y val="0"/>
                </c:manualLayout>
              </c:layout>
              <c:tx>
                <c:rich>
                  <a:bodyPr/>
                  <a:lstStyle/>
                  <a:p>
                    <a:fld id="{24BF4A64-B3EC-48CA-9266-7BCBD50BD1F6}" type="VALUE">
                      <a:rPr lang="en-US" baseline="0" smtClean="0"/>
                      <a:pPr/>
                      <a:t>[VALUE]</a:t>
                    </a:fld>
                    <a:endParaRPr lang="en-US"/>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2831-45DE-A865-01ACFA1DB325}"/>
                </c:ext>
              </c:extLst>
            </c:dLbl>
            <c:dLbl>
              <c:idx val="2"/>
              <c:tx>
                <c:rich>
                  <a:bodyPr/>
                  <a:lstStyle/>
                  <a:p>
                    <a:fld id="{8ADACE22-AA8E-478B-8E85-9235D9A38959}" type="VALUE">
                      <a:rPr lang="en-US" baseline="0" smtClean="0"/>
                      <a:pPr/>
                      <a:t>[VALUE]</a:t>
                    </a:fld>
                    <a:endParaRPr lang="en-US"/>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2831-45DE-A865-01ACFA1DB325}"/>
                </c:ext>
              </c:extLst>
            </c:dLbl>
            <c:numFmt formatCode="&quot;$&quot;#,##0.0" sourceLinked="0"/>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100" b="1" i="0" u="none" strike="noStrike" kern="1200" baseline="0">
                    <a:solidFill>
                      <a:srgbClr val="595959"/>
                    </a:solidFill>
                    <a:latin typeface="Franklin Gothic Book" panose="020B0503020102020204" pitchFamily="34" charset="0"/>
                    <a:ea typeface="+mn-ea"/>
                    <a:cs typeface="+mn-cs"/>
                  </a:defRPr>
                </a:pPr>
                <a:endParaRPr lang="en-US"/>
              </a:p>
            </c:txPr>
            <c:showLegendKey val="0"/>
            <c:showVal val="1"/>
            <c:showCatName val="1"/>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strRef>
              <c:f>Sheet1!$A$2:$A$4</c:f>
              <c:strCache>
                <c:ptCount val="3"/>
                <c:pt idx="0">
                  <c:v>July</c:v>
                </c:pt>
                <c:pt idx="1">
                  <c:v>August</c:v>
                </c:pt>
                <c:pt idx="2">
                  <c:v>September</c:v>
                </c:pt>
              </c:strCache>
            </c:strRef>
          </c:cat>
          <c:val>
            <c:numRef>
              <c:f>Sheet1!$D$2:$D$4</c:f>
              <c:numCache>
                <c:formatCode>"$"#,##0.00_);[Red]\("$"#,##0.00\)</c:formatCode>
                <c:ptCount val="3"/>
                <c:pt idx="0">
                  <c:v>3.11</c:v>
                </c:pt>
                <c:pt idx="1">
                  <c:v>2.8650000000000002</c:v>
                </c:pt>
                <c:pt idx="2">
                  <c:v>2.9401860000000002</c:v>
                </c:pt>
              </c:numCache>
            </c:numRef>
          </c:val>
          <c:extLst>
            <c:ext xmlns:c16="http://schemas.microsoft.com/office/drawing/2014/chart" uri="{C3380CC4-5D6E-409C-BE32-E72D297353CC}">
              <c16:uniqueId val="{0000000B-2831-45DE-A865-01ACFA1DB325}"/>
            </c:ext>
          </c:extLst>
        </c:ser>
        <c:ser>
          <c:idx val="3"/>
          <c:order val="3"/>
          <c:tx>
            <c:strRef>
              <c:f>Sheet1!$E$1</c:f>
              <c:strCache>
                <c:ptCount val="1"/>
                <c:pt idx="0">
                  <c:v>Web</c:v>
                </c:pt>
              </c:strCache>
            </c:strRef>
          </c:tx>
          <c:spPr>
            <a:solidFill>
              <a:srgbClr val="279989"/>
            </a:solidFill>
            <a:ln>
              <a:noFill/>
            </a:ln>
            <a:effectLst/>
          </c:spPr>
          <c:invertIfNegative val="0"/>
          <c:dLbls>
            <c:dLbl>
              <c:idx val="0"/>
              <c:tx>
                <c:rich>
                  <a:bodyPr/>
                  <a:lstStyle/>
                  <a:p>
                    <a:fld id="{6E7096AB-F9A9-4086-BD51-0ADF285C0CD8}" type="VALUE">
                      <a:rPr lang="en-US" baseline="0" smtClean="0"/>
                      <a:pPr/>
                      <a:t>[VALUE]</a:t>
                    </a:fld>
                    <a:endParaRPr lang="en-US"/>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C-2831-45DE-A865-01ACFA1DB325}"/>
                </c:ext>
              </c:extLst>
            </c:dLbl>
            <c:dLbl>
              <c:idx val="1"/>
              <c:tx>
                <c:rich>
                  <a:bodyPr/>
                  <a:lstStyle/>
                  <a:p>
                    <a:fld id="{BEE850F7-EC2A-4324-A57F-152772D8EA7A}" type="VALUE">
                      <a:rPr lang="en-US" baseline="0" smtClean="0"/>
                      <a:pPr/>
                      <a:t>[VALUE]</a:t>
                    </a:fld>
                    <a:endParaRPr lang="en-US"/>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2831-45DE-A865-01ACFA1DB325}"/>
                </c:ext>
              </c:extLst>
            </c:dLbl>
            <c:dLbl>
              <c:idx val="2"/>
              <c:tx>
                <c:rich>
                  <a:bodyPr/>
                  <a:lstStyle/>
                  <a:p>
                    <a:fld id="{5C18EA57-B335-4123-BF4F-E3B0468F0EA4}" type="VALUE">
                      <a:rPr lang="en-US" baseline="0" smtClean="0"/>
                      <a:pPr/>
                      <a:t>[VALUE]</a:t>
                    </a:fld>
                    <a:endParaRPr lang="en-US"/>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E-2831-45DE-A865-01ACFA1DB325}"/>
                </c:ext>
              </c:extLst>
            </c:dLbl>
            <c:numFmt formatCode="&quot;$&quot;#,##0.0" sourceLinked="0"/>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100" b="1" i="0" u="none" strike="noStrike" kern="1200" baseline="0">
                    <a:solidFill>
                      <a:schemeClr val="dk1">
                        <a:lumMod val="65000"/>
                        <a:lumOff val="35000"/>
                      </a:schemeClr>
                    </a:solidFill>
                    <a:latin typeface="Franklin Gothic Book" panose="020B0503020102020204" pitchFamily="34" charset="0"/>
                    <a:ea typeface="+mn-ea"/>
                    <a:cs typeface="+mn-cs"/>
                  </a:defRPr>
                </a:pPr>
                <a:endParaRPr lang="en-US"/>
              </a:p>
            </c:txPr>
            <c:showLegendKey val="0"/>
            <c:showVal val="1"/>
            <c:showCatName val="1"/>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strRef>
              <c:f>Sheet1!$A$2:$A$4</c:f>
              <c:strCache>
                <c:ptCount val="3"/>
                <c:pt idx="0">
                  <c:v>July</c:v>
                </c:pt>
                <c:pt idx="1">
                  <c:v>August</c:v>
                </c:pt>
                <c:pt idx="2">
                  <c:v>September</c:v>
                </c:pt>
              </c:strCache>
            </c:strRef>
          </c:cat>
          <c:val>
            <c:numRef>
              <c:f>Sheet1!$E$2:$E$4</c:f>
              <c:numCache>
                <c:formatCode>"$"#,##0.00_);[Red]\("$"#,##0.00\)</c:formatCode>
                <c:ptCount val="3"/>
                <c:pt idx="0">
                  <c:v>10.608000000000001</c:v>
                </c:pt>
                <c:pt idx="1">
                  <c:v>10.728999999999999</c:v>
                </c:pt>
                <c:pt idx="2">
                  <c:v>10.3398</c:v>
                </c:pt>
              </c:numCache>
            </c:numRef>
          </c:val>
          <c:extLst>
            <c:ext xmlns:c16="http://schemas.microsoft.com/office/drawing/2014/chart" uri="{C3380CC4-5D6E-409C-BE32-E72D297353CC}">
              <c16:uniqueId val="{0000000F-2831-45DE-A865-01ACFA1DB325}"/>
            </c:ext>
          </c:extLst>
        </c:ser>
        <c:dLbls>
          <c:showLegendKey val="0"/>
          <c:showVal val="0"/>
          <c:showCatName val="0"/>
          <c:showSerName val="0"/>
          <c:showPercent val="0"/>
          <c:showBubbleSize val="0"/>
        </c:dLbls>
        <c:gapWidth val="219"/>
        <c:overlap val="-27"/>
        <c:axId val="519731000"/>
        <c:axId val="519731392"/>
      </c:barChart>
      <c:catAx>
        <c:axId val="5197310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595959"/>
                </a:solidFill>
                <a:latin typeface="Franklin Gothic Book" panose="020B0503020102020204" pitchFamily="34" charset="0"/>
                <a:ea typeface="+mn-ea"/>
                <a:cs typeface="+mn-cs"/>
              </a:defRPr>
            </a:pPr>
            <a:endParaRPr lang="en-US"/>
          </a:p>
        </c:txPr>
        <c:crossAx val="519731392"/>
        <c:crosses val="autoZero"/>
        <c:auto val="1"/>
        <c:lblAlgn val="ctr"/>
        <c:lblOffset val="100"/>
        <c:noMultiLvlLbl val="1"/>
      </c:catAx>
      <c:valAx>
        <c:axId val="519731392"/>
        <c:scaling>
          <c:orientation val="minMax"/>
        </c:scaling>
        <c:delete val="0"/>
        <c:axPos val="l"/>
        <c:majorGridlines>
          <c:spPr>
            <a:ln w="9525" cap="flat" cmpd="sng" algn="ctr">
              <a:solidFill>
                <a:schemeClr val="tx1">
                  <a:lumMod val="15000"/>
                  <a:lumOff val="85000"/>
                </a:schemeClr>
              </a:solidFill>
              <a:round/>
            </a:ln>
            <a:effectLst/>
          </c:spPr>
        </c:majorGridlines>
        <c:numFmt formatCode="&quot;$&quot;#,##0.00_);[Red]\(&quot;$&quot;#,##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595959"/>
                </a:solidFill>
                <a:latin typeface="Franklin Gothic Book" panose="020B0503020102020204" pitchFamily="34" charset="0"/>
                <a:ea typeface="+mn-ea"/>
                <a:cs typeface="+mn-cs"/>
              </a:defRPr>
            </a:pPr>
            <a:endParaRPr lang="en-US"/>
          </a:p>
        </c:txPr>
        <c:crossAx val="519731000"/>
        <c:crosses val="autoZero"/>
        <c:crossBetween val="between"/>
        <c:majorUnit val="4"/>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595959"/>
              </a:solidFill>
              <a:latin typeface="Franklin Gothic Book" panose="020B0503020102020204" pitchFamily="34" charset="0"/>
              <a:ea typeface="+mn-ea"/>
              <a:cs typeface="+mn-cs"/>
            </a:defRPr>
          </a:pPr>
          <a:endParaRPr lang="en-US"/>
        </a:p>
      </c:txPr>
    </c:legend>
    <c:plotVisOnly val="1"/>
    <c:dispBlanksAs val="gap"/>
    <c:showDLblsOverMax val="0"/>
  </c:chart>
  <c:spPr>
    <a:noFill/>
    <a:ln>
      <a:solidFill>
        <a:srgbClr val="004445"/>
      </a:solid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Operable with No Issues</c:v>
                </c:pt>
              </c:strCache>
            </c:strRef>
          </c:tx>
          <c:spPr>
            <a:solidFill>
              <a:srgbClr val="0070C0"/>
            </a:solidFill>
            <a:ln>
              <a:noFill/>
            </a:ln>
            <a:effectLst/>
          </c:spPr>
          <c:invertIfNegative val="0"/>
          <c:dLbls>
            <c:dLbl>
              <c:idx val="0"/>
              <c:layout>
                <c:manualLayout>
                  <c:x val="0.12500008202099733"/>
                  <c:y val="2.6562746062992068E-2"/>
                </c:manualLayout>
              </c:layout>
              <c:tx>
                <c:rich>
                  <a:bodyPr/>
                  <a:lstStyle/>
                  <a:p>
                    <a:r>
                      <a:rPr lang="en-US" dirty="0"/>
                      <a:t>Operating</a:t>
                    </a:r>
                    <a:br>
                      <a:rPr lang="en-US" baseline="0" dirty="0"/>
                    </a:br>
                    <a:fld id="{D2875B14-D50D-410A-9DFE-ABD93C30D72D}" type="VALUE">
                      <a:rPr lang="en-US" baseline="0" smtClean="0"/>
                      <a:pPr/>
                      <a:t>[VALUE]</a:t>
                    </a:fld>
                    <a:endParaRPr lang="en-US" baseline="0" dirty="0"/>
                  </a:p>
                </c:rich>
              </c:tx>
              <c:showLegendKey val="0"/>
              <c:showVal val="1"/>
              <c:showCatName val="1"/>
              <c:showSerName val="0"/>
              <c:showPercent val="0"/>
              <c:showBubbleSize val="0"/>
              <c:extLst>
                <c:ext xmlns:c15="http://schemas.microsoft.com/office/drawing/2012/chart" uri="{CE6537A1-D6FC-4f65-9D91-7224C49458BB}">
                  <c15:layout>
                    <c:manualLayout>
                      <c:w val="0.1222814960629921"/>
                      <c:h val="0.11802239173228346"/>
                    </c:manualLayout>
                  </c15:layout>
                  <c15:dlblFieldTable/>
                  <c15:showDataLabelsRange val="0"/>
                </c:ext>
                <c:ext xmlns:c16="http://schemas.microsoft.com/office/drawing/2014/chart" uri="{C3380CC4-5D6E-409C-BE32-E72D297353CC}">
                  <c16:uniqueId val="{00000000-FC72-4471-87D7-68928E99C773}"/>
                </c:ext>
              </c:extLst>
            </c:dLbl>
            <c:dLbl>
              <c:idx val="1"/>
              <c:layout>
                <c:manualLayout>
                  <c:x val="0.13749999999999993"/>
                  <c:y val="3.1250000000000002E-3"/>
                </c:manualLayout>
              </c:layout>
              <c:tx>
                <c:rich>
                  <a:bodyPr/>
                  <a:lstStyle/>
                  <a:p>
                    <a:r>
                      <a:rPr lang="en-US" dirty="0"/>
                      <a:t>Operating</a:t>
                    </a:r>
                  </a:p>
                  <a:p>
                    <a:fld id="{E86E855F-1266-4E05-A5E2-302221B362CE}" type="VALUE">
                      <a:rPr lang="en-US" baseline="0" smtClean="0"/>
                      <a:pPr/>
                      <a:t>[VALUE]</a:t>
                    </a:fld>
                    <a:endParaRPr lang="en-US"/>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FC72-4471-87D7-68928E99C773}"/>
                </c:ext>
              </c:extLst>
            </c:dLbl>
            <c:dLbl>
              <c:idx val="2"/>
              <c:layout>
                <c:manualLayout>
                  <c:x val="9.375E-2"/>
                  <c:y val="3.1249999999999425E-3"/>
                </c:manualLayout>
              </c:layout>
              <c:tx>
                <c:rich>
                  <a:bodyPr/>
                  <a:lstStyle/>
                  <a:p>
                    <a:r>
                      <a:rPr lang="en-US" dirty="0"/>
                      <a:t>Operating</a:t>
                    </a:r>
                  </a:p>
                  <a:p>
                    <a:fld id="{03611F6F-B758-4B22-9B0F-96FF8B0ADEE0}" type="VALUE">
                      <a:rPr lang="en-US" baseline="0" smtClean="0"/>
                      <a:pPr/>
                      <a:t>[VALUE]</a:t>
                    </a:fld>
                    <a:endParaRPr lang="en-US"/>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8388-46E0-A07B-59E436F9BC9D}"/>
                </c:ext>
              </c:extLst>
            </c:dLbl>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Franklin Gothic Book" panose="020B0503020102020204" pitchFamily="34" charset="0"/>
                    <a:ea typeface="+mn-ea"/>
                    <a:cs typeface="+mn-cs"/>
                  </a:defRPr>
                </a:pPr>
                <a:endParaRPr lang="en-US"/>
              </a:p>
            </c:txPr>
            <c:showLegendKey val="0"/>
            <c:showVal val="1"/>
            <c:showCatName val="1"/>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strRef>
              <c:f>Sheet1!$A$2:$A$4</c:f>
              <c:strCache>
                <c:ptCount val="3"/>
                <c:pt idx="0">
                  <c:v>July</c:v>
                </c:pt>
                <c:pt idx="1">
                  <c:v>August</c:v>
                </c:pt>
                <c:pt idx="2">
                  <c:v>September</c:v>
                </c:pt>
              </c:strCache>
            </c:strRef>
          </c:cat>
          <c:val>
            <c:numRef>
              <c:f>Sheet1!$B$2:$B$4</c:f>
              <c:numCache>
                <c:formatCode>#,##0</c:formatCode>
                <c:ptCount val="3"/>
                <c:pt idx="0">
                  <c:v>29374</c:v>
                </c:pt>
                <c:pt idx="1">
                  <c:v>29474</c:v>
                </c:pt>
                <c:pt idx="2">
                  <c:v>29549</c:v>
                </c:pt>
              </c:numCache>
            </c:numRef>
          </c:val>
          <c:extLst>
            <c:ext xmlns:c16="http://schemas.microsoft.com/office/drawing/2014/chart" uri="{C3380CC4-5D6E-409C-BE32-E72D297353CC}">
              <c16:uniqueId val="{00000003-FC72-4471-87D7-68928E99C773}"/>
            </c:ext>
          </c:extLst>
        </c:ser>
        <c:ser>
          <c:idx val="1"/>
          <c:order val="1"/>
          <c:tx>
            <c:strRef>
              <c:f>Sheet1!$C$1</c:f>
              <c:strCache>
                <c:ptCount val="1"/>
                <c:pt idx="0">
                  <c:v>Operable with Issues</c:v>
                </c:pt>
              </c:strCache>
            </c:strRef>
          </c:tx>
          <c:spPr>
            <a:solidFill>
              <a:schemeClr val="accent2"/>
            </a:solidFill>
            <a:ln>
              <a:noFill/>
            </a:ln>
            <a:effectLst/>
          </c:spPr>
          <c:invertIfNegative val="0"/>
          <c:dLbls>
            <c:dLbl>
              <c:idx val="0"/>
              <c:layout>
                <c:manualLayout>
                  <c:x val="4.791666666666667E-2"/>
                  <c:y val="0.11562500000000001"/>
                </c:manualLayout>
              </c:layout>
              <c:tx>
                <c:rich>
                  <a:bodyPr rot="0" spcFirstLastPara="1" vertOverflow="clip" horzOverflow="clip" vert="horz" wrap="square" lIns="38100" tIns="19050" rIns="38100" bIns="1905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197" b="1" i="0" u="none" strike="noStrike" kern="1200" baseline="0">
                        <a:solidFill>
                          <a:schemeClr val="tx1">
                            <a:lumMod val="75000"/>
                            <a:lumOff val="25000"/>
                          </a:schemeClr>
                        </a:solidFill>
                        <a:latin typeface="Franklin Gothic Book" panose="020B0503020102020204" pitchFamily="34" charset="0"/>
                        <a:ea typeface="+mn-ea"/>
                        <a:cs typeface="+mn-cs"/>
                      </a:defRPr>
                    </a:pPr>
                    <a:r>
                      <a:rPr lang="en-US" sz="1197" b="1" i="0" u="none" strike="noStrike" kern="1200" baseline="0" dirty="0">
                        <a:solidFill>
                          <a:schemeClr val="tx1">
                            <a:lumMod val="75000"/>
                            <a:lumOff val="25000"/>
                          </a:schemeClr>
                        </a:solidFill>
                        <a:latin typeface="Franklin Gothic Book" panose="020B0503020102020204" pitchFamily="34" charset="0"/>
                      </a:rPr>
                      <a:t>Operating</a:t>
                    </a:r>
                    <a:br>
                      <a:rPr lang="en-US" sz="1197" b="1" i="0" u="none" strike="noStrike" kern="1200" baseline="0" dirty="0">
                        <a:solidFill>
                          <a:schemeClr val="tx1">
                            <a:lumMod val="75000"/>
                            <a:lumOff val="25000"/>
                          </a:schemeClr>
                        </a:solidFill>
                        <a:latin typeface="Franklin Gothic Book" panose="020B0503020102020204" pitchFamily="34" charset="0"/>
                      </a:rPr>
                    </a:br>
                    <a:r>
                      <a:rPr lang="en-US" sz="1197" b="1" i="0" u="none" strike="noStrike" kern="1200" baseline="0" dirty="0">
                        <a:solidFill>
                          <a:schemeClr val="tx1">
                            <a:lumMod val="75000"/>
                            <a:lumOff val="25000"/>
                          </a:schemeClr>
                        </a:solidFill>
                        <a:latin typeface="Franklin Gothic Book" panose="020B0503020102020204" pitchFamily="34" charset="0"/>
                      </a:rPr>
                      <a:t>(minor repairs)</a:t>
                    </a:r>
                  </a:p>
                  <a:p>
                    <a:pPr marL="0" marR="0" lvl="0" indent="0" algn="ctr" defTabSz="914400" rtl="0" eaLnBrk="1" fontAlgn="auto" latinLnBrk="0" hangingPunct="1">
                      <a:lnSpc>
                        <a:spcPct val="100000"/>
                      </a:lnSpc>
                      <a:spcBef>
                        <a:spcPts val="0"/>
                      </a:spcBef>
                      <a:spcAft>
                        <a:spcPts val="0"/>
                      </a:spcAft>
                      <a:buClrTx/>
                      <a:buSzTx/>
                      <a:buFontTx/>
                      <a:buNone/>
                      <a:tabLst/>
                      <a:defRPr b="1">
                        <a:solidFill>
                          <a:schemeClr val="tx1">
                            <a:lumMod val="75000"/>
                            <a:lumOff val="25000"/>
                          </a:schemeClr>
                        </a:solidFill>
                        <a:latin typeface="Franklin Gothic Book" panose="020B0503020102020204" pitchFamily="34" charset="0"/>
                      </a:defRPr>
                    </a:pPr>
                    <a:fld id="{B7CF17A4-F5AE-41E0-BAD0-CF450AA118F8}" type="VALUE">
                      <a:rPr lang="en-US" baseline="0" smtClean="0">
                        <a:solidFill>
                          <a:schemeClr val="tx1">
                            <a:lumMod val="75000"/>
                            <a:lumOff val="25000"/>
                          </a:schemeClr>
                        </a:solidFill>
                      </a:rPr>
                      <a:pPr marL="0" marR="0" lvl="0" indent="0" algn="ctr" defTabSz="914400" rtl="0" eaLnBrk="1" fontAlgn="auto" latinLnBrk="0" hangingPunct="1">
                        <a:lnSpc>
                          <a:spcPct val="100000"/>
                        </a:lnSpc>
                        <a:spcBef>
                          <a:spcPts val="0"/>
                        </a:spcBef>
                        <a:spcAft>
                          <a:spcPts val="0"/>
                        </a:spcAft>
                        <a:buClrTx/>
                        <a:buSzTx/>
                        <a:buFontTx/>
                        <a:buNone/>
                        <a:tabLst/>
                        <a:defRPr b="1">
                          <a:solidFill>
                            <a:schemeClr val="tx1">
                              <a:lumMod val="75000"/>
                              <a:lumOff val="25000"/>
                            </a:schemeClr>
                          </a:solidFill>
                          <a:latin typeface="Franklin Gothic Book" panose="020B0503020102020204" pitchFamily="34" charset="0"/>
                        </a:defRPr>
                      </a:pPr>
                      <a:t>[VALUE]</a:t>
                    </a:fld>
                    <a:endParaRPr lang="en-US"/>
                  </a:p>
                </c:rich>
              </c:tx>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197" b="1" i="0" u="none" strike="noStrike" kern="1200" baseline="0">
                      <a:solidFill>
                        <a:schemeClr val="tx1">
                          <a:lumMod val="75000"/>
                          <a:lumOff val="25000"/>
                        </a:schemeClr>
                      </a:solidFill>
                      <a:latin typeface="Franklin Gothic Book" panose="020B0503020102020204" pitchFamily="34" charset="0"/>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15:dlblFieldTable/>
                  <c15:showDataLabelsRange val="0"/>
                </c:ext>
                <c:ext xmlns:c16="http://schemas.microsoft.com/office/drawing/2014/chart" uri="{C3380CC4-5D6E-409C-BE32-E72D297353CC}">
                  <c16:uniqueId val="{00000004-FC72-4471-87D7-68928E99C773}"/>
                </c:ext>
              </c:extLst>
            </c:dLbl>
            <c:dLbl>
              <c:idx val="1"/>
              <c:layout>
                <c:manualLayout>
                  <c:x val="6.8750000000000006E-2"/>
                  <c:y val="0.11562500000000001"/>
                </c:manualLayout>
              </c:layout>
              <c:tx>
                <c:rich>
                  <a:bodyPr rot="0" spcFirstLastPara="1" vertOverflow="clip" horzOverflow="clip" vert="horz" wrap="square" lIns="38100" tIns="19050" rIns="38100" bIns="1905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197" b="1" i="0" u="none" strike="noStrike" kern="1200" baseline="0">
                        <a:solidFill>
                          <a:schemeClr val="tx1">
                            <a:lumMod val="75000"/>
                            <a:lumOff val="25000"/>
                          </a:schemeClr>
                        </a:solidFill>
                        <a:latin typeface="Franklin Gothic Book" panose="020B0503020102020204" pitchFamily="34" charset="0"/>
                        <a:ea typeface="+mn-ea"/>
                        <a:cs typeface="+mn-cs"/>
                      </a:defRPr>
                    </a:pPr>
                    <a:r>
                      <a:rPr lang="en-US" sz="1197" b="1" i="0" u="none" strike="noStrike" kern="1200" baseline="0" dirty="0">
                        <a:solidFill>
                          <a:schemeClr val="tx1">
                            <a:lumMod val="75000"/>
                            <a:lumOff val="25000"/>
                          </a:schemeClr>
                        </a:solidFill>
                        <a:latin typeface="Franklin Gothic Book" panose="020B0503020102020204" pitchFamily="34" charset="0"/>
                      </a:rPr>
                      <a:t>Operating</a:t>
                    </a:r>
                    <a:br>
                      <a:rPr lang="en-US" sz="1197" b="1" i="0" u="none" strike="noStrike" kern="1200" baseline="0" dirty="0">
                        <a:solidFill>
                          <a:schemeClr val="tx1">
                            <a:lumMod val="75000"/>
                            <a:lumOff val="25000"/>
                          </a:schemeClr>
                        </a:solidFill>
                        <a:latin typeface="Franklin Gothic Book" panose="020B0503020102020204" pitchFamily="34" charset="0"/>
                      </a:rPr>
                    </a:br>
                    <a:r>
                      <a:rPr lang="en-US" sz="1197" b="1" i="0" u="none" strike="noStrike" kern="1200" baseline="0" dirty="0">
                        <a:solidFill>
                          <a:schemeClr val="tx1">
                            <a:lumMod val="75000"/>
                            <a:lumOff val="25000"/>
                          </a:schemeClr>
                        </a:solidFill>
                        <a:latin typeface="Franklin Gothic Book" panose="020B0503020102020204" pitchFamily="34" charset="0"/>
                      </a:rPr>
                      <a:t>(minor repairs)</a:t>
                    </a:r>
                  </a:p>
                  <a:p>
                    <a:pPr marL="0" marR="0" lvl="0" indent="0" algn="ctr" defTabSz="914400" rtl="0" eaLnBrk="1" fontAlgn="auto" latinLnBrk="0" hangingPunct="1">
                      <a:lnSpc>
                        <a:spcPct val="100000"/>
                      </a:lnSpc>
                      <a:spcBef>
                        <a:spcPts val="0"/>
                      </a:spcBef>
                      <a:spcAft>
                        <a:spcPts val="0"/>
                      </a:spcAft>
                      <a:buClrTx/>
                      <a:buSzTx/>
                      <a:buFontTx/>
                      <a:buNone/>
                      <a:tabLst/>
                      <a:defRPr b="1">
                        <a:solidFill>
                          <a:schemeClr val="tx1">
                            <a:lumMod val="75000"/>
                            <a:lumOff val="25000"/>
                          </a:schemeClr>
                        </a:solidFill>
                        <a:latin typeface="Franklin Gothic Book" panose="020B0503020102020204" pitchFamily="34" charset="0"/>
                      </a:defRPr>
                    </a:pPr>
                    <a:fld id="{E9CBA189-AF42-49A2-AAAF-3A5673E5E5AE}" type="VALUE">
                      <a:rPr lang="en-US" baseline="0" smtClean="0">
                        <a:solidFill>
                          <a:schemeClr val="tx1">
                            <a:lumMod val="75000"/>
                            <a:lumOff val="25000"/>
                          </a:schemeClr>
                        </a:solidFill>
                      </a:rPr>
                      <a:pPr marL="0" marR="0" lvl="0" indent="0" algn="ctr" defTabSz="914400" rtl="0" eaLnBrk="1" fontAlgn="auto" latinLnBrk="0" hangingPunct="1">
                        <a:lnSpc>
                          <a:spcPct val="100000"/>
                        </a:lnSpc>
                        <a:spcBef>
                          <a:spcPts val="0"/>
                        </a:spcBef>
                        <a:spcAft>
                          <a:spcPts val="0"/>
                        </a:spcAft>
                        <a:buClrTx/>
                        <a:buSzTx/>
                        <a:buFontTx/>
                        <a:buNone/>
                        <a:tabLst/>
                        <a:defRPr b="1">
                          <a:solidFill>
                            <a:schemeClr val="tx1">
                              <a:lumMod val="75000"/>
                              <a:lumOff val="25000"/>
                            </a:schemeClr>
                          </a:solidFill>
                          <a:latin typeface="Franklin Gothic Book" panose="020B0503020102020204" pitchFamily="34" charset="0"/>
                        </a:defRPr>
                      </a:pPr>
                      <a:t>[VALUE]</a:t>
                    </a:fld>
                    <a:endParaRPr lang="en-US"/>
                  </a:p>
                </c:rich>
              </c:tx>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197" b="1" i="0" u="none" strike="noStrike" kern="1200" baseline="0">
                      <a:solidFill>
                        <a:schemeClr val="tx1">
                          <a:lumMod val="75000"/>
                          <a:lumOff val="25000"/>
                        </a:schemeClr>
                      </a:solidFill>
                      <a:latin typeface="Franklin Gothic Book" panose="020B0503020102020204" pitchFamily="34" charset="0"/>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15:dlblFieldTable/>
                  <c15:showDataLabelsRange val="0"/>
                </c:ext>
                <c:ext xmlns:c16="http://schemas.microsoft.com/office/drawing/2014/chart" uri="{C3380CC4-5D6E-409C-BE32-E72D297353CC}">
                  <c16:uniqueId val="{00000005-FC72-4471-87D7-68928E99C773}"/>
                </c:ext>
              </c:extLst>
            </c:dLbl>
            <c:dLbl>
              <c:idx val="2"/>
              <c:layout>
                <c:manualLayout>
                  <c:x val="5.8333333333333334E-2"/>
                  <c:y val="0.13750000000000001"/>
                </c:manualLayout>
              </c:layout>
              <c:tx>
                <c:rich>
                  <a:bodyPr rot="0" spcFirstLastPara="1" vertOverflow="clip" horzOverflow="clip" vert="horz" wrap="square" lIns="38100" tIns="19050" rIns="38100" bIns="1905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197" b="1" i="0" u="none" strike="noStrike" kern="1200" baseline="0">
                        <a:solidFill>
                          <a:schemeClr val="tx1">
                            <a:lumMod val="75000"/>
                            <a:lumOff val="25000"/>
                          </a:schemeClr>
                        </a:solidFill>
                        <a:latin typeface="Franklin Gothic Book" panose="020B0503020102020204" pitchFamily="34" charset="0"/>
                        <a:ea typeface="+mn-ea"/>
                        <a:cs typeface="+mn-cs"/>
                      </a:defRPr>
                    </a:pPr>
                    <a:r>
                      <a:rPr lang="en-US" sz="1197" b="1" i="0" u="none" strike="noStrike" kern="1200" baseline="0" dirty="0">
                        <a:solidFill>
                          <a:schemeClr val="tx1">
                            <a:lumMod val="75000"/>
                            <a:lumOff val="25000"/>
                          </a:schemeClr>
                        </a:solidFill>
                        <a:latin typeface="Franklin Gothic Book" panose="020B0503020102020204" pitchFamily="34" charset="0"/>
                      </a:rPr>
                      <a:t>Operating</a:t>
                    </a:r>
                    <a:br>
                      <a:rPr lang="en-US" sz="1197" b="1" i="0" u="none" strike="noStrike" kern="1200" baseline="0" dirty="0">
                        <a:solidFill>
                          <a:schemeClr val="tx1">
                            <a:lumMod val="75000"/>
                            <a:lumOff val="25000"/>
                          </a:schemeClr>
                        </a:solidFill>
                        <a:latin typeface="Franklin Gothic Book" panose="020B0503020102020204" pitchFamily="34" charset="0"/>
                      </a:rPr>
                    </a:br>
                    <a:r>
                      <a:rPr lang="en-US" sz="1197" b="1" i="0" u="none" strike="noStrike" kern="1200" baseline="0" dirty="0">
                        <a:solidFill>
                          <a:schemeClr val="tx1">
                            <a:lumMod val="75000"/>
                            <a:lumOff val="25000"/>
                          </a:schemeClr>
                        </a:solidFill>
                        <a:latin typeface="Franklin Gothic Book" panose="020B0503020102020204" pitchFamily="34" charset="0"/>
                      </a:rPr>
                      <a:t>(minor repairs)</a:t>
                    </a:r>
                  </a:p>
                  <a:p>
                    <a:pPr marL="0" marR="0" lvl="0" indent="0" algn="ctr" defTabSz="914400" rtl="0" eaLnBrk="1" fontAlgn="auto" latinLnBrk="0" hangingPunct="1">
                      <a:lnSpc>
                        <a:spcPct val="100000"/>
                      </a:lnSpc>
                      <a:spcBef>
                        <a:spcPts val="0"/>
                      </a:spcBef>
                      <a:spcAft>
                        <a:spcPts val="0"/>
                      </a:spcAft>
                      <a:buClrTx/>
                      <a:buSzTx/>
                      <a:buFontTx/>
                      <a:buNone/>
                      <a:tabLst/>
                      <a:defRPr b="1">
                        <a:solidFill>
                          <a:schemeClr val="tx1">
                            <a:lumMod val="75000"/>
                            <a:lumOff val="25000"/>
                          </a:schemeClr>
                        </a:solidFill>
                        <a:latin typeface="Franklin Gothic Book" panose="020B0503020102020204" pitchFamily="34" charset="0"/>
                      </a:defRPr>
                    </a:pPr>
                    <a:fld id="{A06C283C-652D-4CBF-A277-4159FA93E078}" type="VALUE">
                      <a:rPr lang="en-US" baseline="0" smtClean="0">
                        <a:solidFill>
                          <a:schemeClr val="tx1">
                            <a:lumMod val="75000"/>
                            <a:lumOff val="25000"/>
                          </a:schemeClr>
                        </a:solidFill>
                      </a:rPr>
                      <a:pPr marL="0" marR="0" lvl="0" indent="0" algn="ctr" defTabSz="914400" rtl="0" eaLnBrk="1" fontAlgn="auto" latinLnBrk="0" hangingPunct="1">
                        <a:lnSpc>
                          <a:spcPct val="100000"/>
                        </a:lnSpc>
                        <a:spcBef>
                          <a:spcPts val="0"/>
                        </a:spcBef>
                        <a:spcAft>
                          <a:spcPts val="0"/>
                        </a:spcAft>
                        <a:buClrTx/>
                        <a:buSzTx/>
                        <a:buFontTx/>
                        <a:buNone/>
                        <a:tabLst/>
                        <a:defRPr b="1">
                          <a:solidFill>
                            <a:schemeClr val="tx1">
                              <a:lumMod val="75000"/>
                              <a:lumOff val="25000"/>
                            </a:schemeClr>
                          </a:solidFill>
                          <a:latin typeface="Franklin Gothic Book" panose="020B0503020102020204" pitchFamily="34" charset="0"/>
                        </a:defRPr>
                      </a:pPr>
                      <a:t>[VALUE]</a:t>
                    </a:fld>
                    <a:endParaRPr lang="en-US"/>
                  </a:p>
                </c:rich>
              </c:tx>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197" b="1" i="0" u="none" strike="noStrike" kern="1200" baseline="0">
                      <a:solidFill>
                        <a:schemeClr val="tx1">
                          <a:lumMod val="75000"/>
                          <a:lumOff val="25000"/>
                        </a:schemeClr>
                      </a:solidFill>
                      <a:latin typeface="Franklin Gothic Book" panose="020B0503020102020204" pitchFamily="34" charset="0"/>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15:dlblFieldTable/>
                  <c15:showDataLabelsRange val="0"/>
                </c:ext>
                <c:ext xmlns:c16="http://schemas.microsoft.com/office/drawing/2014/chart" uri="{C3380CC4-5D6E-409C-BE32-E72D297353CC}">
                  <c16:uniqueId val="{00000006-FC72-4471-87D7-68928E99C773}"/>
                </c:ext>
              </c:extLst>
            </c:dLbl>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Franklin Gothic Book" panose="020B0503020102020204" pitchFamily="34" charset="0"/>
                    <a:ea typeface="+mn-ea"/>
                    <a:cs typeface="+mn-cs"/>
                  </a:defRPr>
                </a:pPr>
                <a:endParaRPr lang="en-US"/>
              </a:p>
            </c:txPr>
            <c:showLegendKey val="0"/>
            <c:showVal val="1"/>
            <c:showCatName val="1"/>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strRef>
              <c:f>Sheet1!$A$2:$A$4</c:f>
              <c:strCache>
                <c:ptCount val="3"/>
                <c:pt idx="0">
                  <c:v>July</c:v>
                </c:pt>
                <c:pt idx="1">
                  <c:v>August</c:v>
                </c:pt>
                <c:pt idx="2">
                  <c:v>September</c:v>
                </c:pt>
              </c:strCache>
            </c:strRef>
          </c:cat>
          <c:val>
            <c:numRef>
              <c:f>Sheet1!$C$2:$C$4</c:f>
              <c:numCache>
                <c:formatCode>#,##0</c:formatCode>
                <c:ptCount val="3"/>
                <c:pt idx="0">
                  <c:v>106</c:v>
                </c:pt>
                <c:pt idx="1">
                  <c:v>90</c:v>
                </c:pt>
                <c:pt idx="2">
                  <c:v>61</c:v>
                </c:pt>
              </c:numCache>
            </c:numRef>
          </c:val>
          <c:extLst>
            <c:ext xmlns:c16="http://schemas.microsoft.com/office/drawing/2014/chart" uri="{C3380CC4-5D6E-409C-BE32-E72D297353CC}">
              <c16:uniqueId val="{00000007-FC72-4471-87D7-68928E99C773}"/>
            </c:ext>
          </c:extLst>
        </c:ser>
        <c:ser>
          <c:idx val="2"/>
          <c:order val="2"/>
          <c:tx>
            <c:strRef>
              <c:f>Sheet1!$D$1</c:f>
              <c:strCache>
                <c:ptCount val="1"/>
                <c:pt idx="0">
                  <c:v>Inoperable</c:v>
                </c:pt>
              </c:strCache>
            </c:strRef>
          </c:tx>
          <c:spPr>
            <a:solidFill>
              <a:srgbClr val="C00000"/>
            </a:solidFill>
            <a:ln>
              <a:noFill/>
            </a:ln>
            <a:effectLst/>
          </c:spPr>
          <c:invertIfNegative val="0"/>
          <c:dLbls>
            <c:dLbl>
              <c:idx val="0"/>
              <c:layout>
                <c:manualLayout>
                  <c:x val="4.1666666666666666E-3"/>
                  <c:y val="-9.375E-2"/>
                </c:manualLayout>
              </c:layout>
              <c:tx>
                <c:rich>
                  <a:bodyPr rot="0" spcFirstLastPara="1" vertOverflow="clip" horzOverflow="clip"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Franklin Gothic Book" panose="020B0503020102020204" pitchFamily="34" charset="0"/>
                        <a:ea typeface="+mn-ea"/>
                        <a:cs typeface="+mn-cs"/>
                      </a:defRPr>
                    </a:pPr>
                    <a:r>
                      <a:rPr lang="en-US" b="1" dirty="0">
                        <a:solidFill>
                          <a:schemeClr val="tx1">
                            <a:lumMod val="75000"/>
                            <a:lumOff val="25000"/>
                          </a:schemeClr>
                        </a:solidFill>
                        <a:latin typeface="Franklin Gothic Book" panose="020B0503020102020204" pitchFamily="34" charset="0"/>
                      </a:rPr>
                      <a:t>Non-Operating</a:t>
                    </a:r>
                  </a:p>
                  <a:p>
                    <a:pPr>
                      <a:defRPr b="1">
                        <a:solidFill>
                          <a:schemeClr val="tx1">
                            <a:lumMod val="75000"/>
                            <a:lumOff val="25000"/>
                          </a:schemeClr>
                        </a:solidFill>
                        <a:latin typeface="Franklin Gothic Book" panose="020B0503020102020204" pitchFamily="34" charset="0"/>
                      </a:defRPr>
                    </a:pPr>
                    <a:fld id="{AF0C5B4C-DFDE-4A77-A09D-3D565B495C26}" type="VALUE">
                      <a:rPr lang="en-US" b="1" baseline="0" smtClean="0">
                        <a:solidFill>
                          <a:schemeClr val="tx1">
                            <a:lumMod val="75000"/>
                            <a:lumOff val="25000"/>
                          </a:schemeClr>
                        </a:solidFill>
                        <a:latin typeface="Franklin Gothic Book" panose="020B0503020102020204" pitchFamily="34" charset="0"/>
                      </a:rPr>
                      <a:pPr>
                        <a:defRPr b="1">
                          <a:solidFill>
                            <a:schemeClr val="tx1">
                              <a:lumMod val="75000"/>
                              <a:lumOff val="25000"/>
                            </a:schemeClr>
                          </a:solidFill>
                          <a:latin typeface="Franklin Gothic Book" panose="020B0503020102020204" pitchFamily="34" charset="0"/>
                        </a:defRPr>
                      </a:pPr>
                      <a:t>[VALUE]</a:t>
                    </a:fld>
                    <a:endParaRPr lang="en-US"/>
                  </a:p>
                </c:rich>
              </c:tx>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Franklin Gothic Book" panose="020B0503020102020204" pitchFamily="34" charset="0"/>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15:dlblFieldTable/>
                  <c15:showDataLabelsRange val="0"/>
                </c:ext>
                <c:ext xmlns:c16="http://schemas.microsoft.com/office/drawing/2014/chart" uri="{C3380CC4-5D6E-409C-BE32-E72D297353CC}">
                  <c16:uniqueId val="{00000008-FC72-4471-87D7-68928E99C773}"/>
                </c:ext>
              </c:extLst>
            </c:dLbl>
            <c:dLbl>
              <c:idx val="1"/>
              <c:layout>
                <c:manualLayout>
                  <c:x val="-2.0833333333333333E-3"/>
                  <c:y val="-0.10312500000000001"/>
                </c:manualLayout>
              </c:layout>
              <c:tx>
                <c:rich>
                  <a:bodyPr rot="0" spcFirstLastPara="1" vertOverflow="clip" horzOverflow="clip"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Franklin Gothic Book" panose="020B0503020102020204" pitchFamily="34" charset="0"/>
                        <a:ea typeface="+mn-ea"/>
                        <a:cs typeface="+mn-cs"/>
                      </a:defRPr>
                    </a:pPr>
                    <a:r>
                      <a:rPr lang="en-US" b="1" dirty="0">
                        <a:solidFill>
                          <a:schemeClr val="tx1">
                            <a:lumMod val="75000"/>
                            <a:lumOff val="25000"/>
                          </a:schemeClr>
                        </a:solidFill>
                        <a:latin typeface="Franklin Gothic Book" panose="020B0503020102020204" pitchFamily="34" charset="0"/>
                      </a:rPr>
                      <a:t>Non-Operating</a:t>
                    </a:r>
                  </a:p>
                  <a:p>
                    <a:pPr>
                      <a:defRPr b="1">
                        <a:solidFill>
                          <a:schemeClr val="tx1">
                            <a:lumMod val="75000"/>
                            <a:lumOff val="25000"/>
                          </a:schemeClr>
                        </a:solidFill>
                        <a:latin typeface="Franklin Gothic Book" panose="020B0503020102020204" pitchFamily="34" charset="0"/>
                      </a:defRPr>
                    </a:pPr>
                    <a:fld id="{2EE71F3B-28FE-469F-B145-DE96FEDD7853}" type="VALUE">
                      <a:rPr lang="en-US" b="1" baseline="0" smtClean="0">
                        <a:solidFill>
                          <a:schemeClr val="tx1">
                            <a:lumMod val="75000"/>
                            <a:lumOff val="25000"/>
                          </a:schemeClr>
                        </a:solidFill>
                        <a:latin typeface="Franklin Gothic Book" panose="020B0503020102020204" pitchFamily="34" charset="0"/>
                      </a:rPr>
                      <a:pPr>
                        <a:defRPr b="1">
                          <a:solidFill>
                            <a:schemeClr val="tx1">
                              <a:lumMod val="75000"/>
                              <a:lumOff val="25000"/>
                            </a:schemeClr>
                          </a:solidFill>
                          <a:latin typeface="Franklin Gothic Book" panose="020B0503020102020204" pitchFamily="34" charset="0"/>
                        </a:defRPr>
                      </a:pPr>
                      <a:t>[VALUE]</a:t>
                    </a:fld>
                    <a:endParaRPr lang="en-US"/>
                  </a:p>
                </c:rich>
              </c:tx>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Franklin Gothic Book" panose="020B0503020102020204" pitchFamily="34" charset="0"/>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15:dlblFieldTable/>
                  <c15:showDataLabelsRange val="0"/>
                </c:ext>
                <c:ext xmlns:c16="http://schemas.microsoft.com/office/drawing/2014/chart" uri="{C3380CC4-5D6E-409C-BE32-E72D297353CC}">
                  <c16:uniqueId val="{00000009-FC72-4471-87D7-68928E99C773}"/>
                </c:ext>
              </c:extLst>
            </c:dLbl>
            <c:dLbl>
              <c:idx val="2"/>
              <c:layout>
                <c:manualLayout>
                  <c:x val="0"/>
                  <c:y val="-0.10312499999999999"/>
                </c:manualLayout>
              </c:layout>
              <c:tx>
                <c:rich>
                  <a:bodyPr rot="0" spcFirstLastPara="1" vertOverflow="clip" horzOverflow="clip"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Franklin Gothic Book" panose="020B0503020102020204" pitchFamily="34" charset="0"/>
                        <a:ea typeface="+mn-ea"/>
                        <a:cs typeface="+mn-cs"/>
                      </a:defRPr>
                    </a:pPr>
                    <a:r>
                      <a:rPr lang="en-US" b="1" dirty="0">
                        <a:solidFill>
                          <a:schemeClr val="tx1">
                            <a:lumMod val="75000"/>
                            <a:lumOff val="25000"/>
                          </a:schemeClr>
                        </a:solidFill>
                        <a:latin typeface="Franklin Gothic Book" panose="020B0503020102020204" pitchFamily="34" charset="0"/>
                      </a:rPr>
                      <a:t>Non-Operating</a:t>
                    </a:r>
                  </a:p>
                  <a:p>
                    <a:pPr>
                      <a:defRPr b="1">
                        <a:solidFill>
                          <a:schemeClr val="tx1">
                            <a:lumMod val="75000"/>
                            <a:lumOff val="25000"/>
                          </a:schemeClr>
                        </a:solidFill>
                        <a:latin typeface="Franklin Gothic Book" panose="020B0503020102020204" pitchFamily="34" charset="0"/>
                      </a:defRPr>
                    </a:pPr>
                    <a:fld id="{7E85DB41-3A60-45C4-AD18-877692E74FED}" type="VALUE">
                      <a:rPr lang="en-US" b="1" baseline="0" smtClean="0">
                        <a:solidFill>
                          <a:schemeClr val="tx1">
                            <a:lumMod val="75000"/>
                            <a:lumOff val="25000"/>
                          </a:schemeClr>
                        </a:solidFill>
                        <a:latin typeface="Franklin Gothic Book" panose="020B0503020102020204" pitchFamily="34" charset="0"/>
                      </a:rPr>
                      <a:pPr>
                        <a:defRPr b="1">
                          <a:solidFill>
                            <a:schemeClr val="tx1">
                              <a:lumMod val="75000"/>
                              <a:lumOff val="25000"/>
                            </a:schemeClr>
                          </a:solidFill>
                          <a:latin typeface="Franklin Gothic Book" panose="020B0503020102020204" pitchFamily="34" charset="0"/>
                        </a:defRPr>
                      </a:pPr>
                      <a:t>[VALUE]</a:t>
                    </a:fld>
                    <a:endParaRPr lang="en-US"/>
                  </a:p>
                </c:rich>
              </c:tx>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Franklin Gothic Book" panose="020B0503020102020204" pitchFamily="34" charset="0"/>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15:dlblFieldTable/>
                  <c15:showDataLabelsRange val="0"/>
                </c:ext>
                <c:ext xmlns:c16="http://schemas.microsoft.com/office/drawing/2014/chart" uri="{C3380CC4-5D6E-409C-BE32-E72D297353CC}">
                  <c16:uniqueId val="{0000000A-FC72-4471-87D7-68928E99C773}"/>
                </c:ext>
              </c:extLst>
            </c:dLbl>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en-US"/>
              </a:p>
            </c:txPr>
            <c:showLegendKey val="0"/>
            <c:showVal val="1"/>
            <c:showCatName val="1"/>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strRef>
              <c:f>Sheet1!$A$2:$A$4</c:f>
              <c:strCache>
                <c:ptCount val="3"/>
                <c:pt idx="0">
                  <c:v>July</c:v>
                </c:pt>
                <c:pt idx="1">
                  <c:v>August</c:v>
                </c:pt>
                <c:pt idx="2">
                  <c:v>September</c:v>
                </c:pt>
              </c:strCache>
            </c:strRef>
          </c:cat>
          <c:val>
            <c:numRef>
              <c:f>Sheet1!$D$2:$D$4</c:f>
              <c:numCache>
                <c:formatCode>#,##0</c:formatCode>
                <c:ptCount val="3"/>
                <c:pt idx="0">
                  <c:v>430</c:v>
                </c:pt>
                <c:pt idx="1">
                  <c:v>346</c:v>
                </c:pt>
                <c:pt idx="2">
                  <c:v>300</c:v>
                </c:pt>
              </c:numCache>
            </c:numRef>
          </c:val>
          <c:extLst>
            <c:ext xmlns:c16="http://schemas.microsoft.com/office/drawing/2014/chart" uri="{C3380CC4-5D6E-409C-BE32-E72D297353CC}">
              <c16:uniqueId val="{0000000B-FC72-4471-87D7-68928E99C773}"/>
            </c:ext>
          </c:extLst>
        </c:ser>
        <c:dLbls>
          <c:showLegendKey val="0"/>
          <c:showVal val="0"/>
          <c:showCatName val="0"/>
          <c:showSerName val="0"/>
          <c:showPercent val="0"/>
          <c:showBubbleSize val="0"/>
        </c:dLbls>
        <c:gapWidth val="150"/>
        <c:overlap val="100"/>
        <c:axId val="240702328"/>
        <c:axId val="240702720"/>
      </c:barChart>
      <c:catAx>
        <c:axId val="2407023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Franklin Gothic Book" panose="020B0503020102020204" pitchFamily="34" charset="0"/>
                <a:ea typeface="+mn-ea"/>
                <a:cs typeface="+mn-cs"/>
              </a:defRPr>
            </a:pPr>
            <a:endParaRPr lang="en-US"/>
          </a:p>
        </c:txPr>
        <c:crossAx val="240702720"/>
        <c:crosses val="autoZero"/>
        <c:auto val="1"/>
        <c:lblAlgn val="ctr"/>
        <c:lblOffset val="100"/>
        <c:noMultiLvlLbl val="0"/>
      </c:catAx>
      <c:valAx>
        <c:axId val="240702720"/>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Franklin Gothic Book" panose="020B0503020102020204" pitchFamily="34" charset="0"/>
                <a:ea typeface="+mn-ea"/>
                <a:cs typeface="+mn-cs"/>
              </a:defRPr>
            </a:pPr>
            <a:endParaRPr lang="en-US"/>
          </a:p>
        </c:txPr>
        <c:crossAx val="24070232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495399768577313"/>
          <c:y val="2.1235531190307987E-2"/>
          <c:w val="0.87704872047244098"/>
          <c:h val="0.79100172244094491"/>
        </c:manualLayout>
      </c:layout>
      <c:lineChart>
        <c:grouping val="standard"/>
        <c:varyColors val="0"/>
        <c:ser>
          <c:idx val="0"/>
          <c:order val="0"/>
          <c:tx>
            <c:strRef>
              <c:f>Sheet1!$B$1</c:f>
              <c:strCache>
                <c:ptCount val="1"/>
                <c:pt idx="0">
                  <c:v>Reported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0"/>
              <c:layout>
                <c:manualLayout>
                  <c:x val="-5.1971326164874619E-2"/>
                  <c:y val="-7.4844068718052284E-2"/>
                </c:manualLayout>
              </c:layout>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0-0FE0-4550-94EE-CB7C8933AF3A}"/>
                </c:ext>
              </c:extLst>
            </c:dLbl>
            <c:dLbl>
              <c:idx val="1"/>
              <c:layout>
                <c:manualLayout>
                  <c:x val="-3.2258064516129031E-2"/>
                  <c:y val="-7.4844068718052228E-2"/>
                </c:manualLayout>
              </c:layout>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0FE0-4550-94EE-CB7C8933AF3A}"/>
                </c:ext>
              </c:extLst>
            </c:dLbl>
            <c:dLbl>
              <c:idx val="2"/>
              <c:layout>
                <c:manualLayout>
                  <c:x val="-2.1505376344086152E-2"/>
                  <c:y val="-6.5807776956817582E-2"/>
                </c:manualLayout>
              </c:layout>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2-0FE0-4550-94EE-CB7C8933AF3A}"/>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65000"/>
                        <a:lumOff val="35000"/>
                      </a:schemeClr>
                    </a:solidFill>
                    <a:latin typeface="Franklin Gothic Book" panose="020B0503020102020204" pitchFamily="34" charset="0"/>
                    <a:ea typeface="+mn-ea"/>
                    <a:cs typeface="+mn-cs"/>
                  </a:defRPr>
                </a:pPr>
                <a:endParaRPr lang="en-US"/>
              </a:p>
            </c:txPr>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July</c:v>
                </c:pt>
                <c:pt idx="1">
                  <c:v>August</c:v>
                </c:pt>
                <c:pt idx="2">
                  <c:v>September</c:v>
                </c:pt>
              </c:strCache>
            </c:strRef>
          </c:cat>
          <c:val>
            <c:numRef>
              <c:f>Sheet1!$B$2:$B$4</c:f>
              <c:numCache>
                <c:formatCode>#,##0</c:formatCode>
                <c:ptCount val="3"/>
                <c:pt idx="0">
                  <c:v>145</c:v>
                </c:pt>
                <c:pt idx="1">
                  <c:v>211</c:v>
                </c:pt>
                <c:pt idx="2">
                  <c:v>141</c:v>
                </c:pt>
              </c:numCache>
            </c:numRef>
          </c:val>
          <c:smooth val="0"/>
          <c:extLst>
            <c:ext xmlns:c16="http://schemas.microsoft.com/office/drawing/2014/chart" uri="{C3380CC4-5D6E-409C-BE32-E72D297353CC}">
              <c16:uniqueId val="{00000003-0FE0-4550-94EE-CB7C8933AF3A}"/>
            </c:ext>
          </c:extLst>
        </c:ser>
        <c:ser>
          <c:idx val="1"/>
          <c:order val="1"/>
          <c:tx>
            <c:strRef>
              <c:f>Sheet1!$C$1</c:f>
              <c:strCache>
                <c:ptCount val="1"/>
                <c:pt idx="0">
                  <c:v>Fixed</c:v>
                </c:pt>
              </c:strCache>
            </c:strRef>
          </c:tx>
          <c:spPr>
            <a:ln w="28575" cap="rnd">
              <a:solidFill>
                <a:srgbClr val="0070C0"/>
              </a:solidFill>
              <a:round/>
            </a:ln>
            <a:effectLst/>
          </c:spPr>
          <c:marker>
            <c:symbol val="circle"/>
            <c:size val="5"/>
            <c:spPr>
              <a:solidFill>
                <a:srgbClr val="0070C0"/>
              </a:solidFill>
              <a:ln w="9525">
                <a:solidFill>
                  <a:srgbClr val="0070C0"/>
                </a:solidFill>
              </a:ln>
              <a:effectLst/>
            </c:spPr>
          </c:marker>
          <c:dLbls>
            <c:dLbl>
              <c:idx val="0"/>
              <c:layout>
                <c:manualLayout>
                  <c:x val="1.0752688172042979E-2"/>
                  <c:y val="3.118502863252164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FE0-4550-94EE-CB7C8933AF3A}"/>
                </c:ext>
              </c:extLst>
            </c:dLbl>
            <c:dLbl>
              <c:idx val="1"/>
              <c:layout>
                <c:manualLayout>
                  <c:x val="0"/>
                  <c:y val="7.48440687180521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FE0-4550-94EE-CB7C8933AF3A}"/>
                </c:ext>
              </c:extLst>
            </c:dLbl>
            <c:dLbl>
              <c:idx val="2"/>
              <c:layout>
                <c:manualLayout>
                  <c:x val="-3.5842293906810036E-3"/>
                  <c:y val="4.989604581203482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FE0-4550-94EE-CB7C8933AF3A}"/>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65000"/>
                        <a:lumOff val="35000"/>
                      </a:schemeClr>
                    </a:solidFill>
                    <a:latin typeface="Franklin Gothic Book" panose="020B05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July</c:v>
                </c:pt>
                <c:pt idx="1">
                  <c:v>August</c:v>
                </c:pt>
                <c:pt idx="2">
                  <c:v>September</c:v>
                </c:pt>
              </c:strCache>
            </c:strRef>
          </c:cat>
          <c:val>
            <c:numRef>
              <c:f>Sheet1!$C$2:$C$4</c:f>
              <c:numCache>
                <c:formatCode>General</c:formatCode>
                <c:ptCount val="3"/>
                <c:pt idx="0">
                  <c:v>18</c:v>
                </c:pt>
                <c:pt idx="1">
                  <c:v>44</c:v>
                </c:pt>
                <c:pt idx="2">
                  <c:v>86</c:v>
                </c:pt>
              </c:numCache>
            </c:numRef>
          </c:val>
          <c:smooth val="0"/>
          <c:extLst>
            <c:ext xmlns:c16="http://schemas.microsoft.com/office/drawing/2014/chart" uri="{C3380CC4-5D6E-409C-BE32-E72D297353CC}">
              <c16:uniqueId val="{00000007-0FE0-4550-94EE-CB7C8933AF3A}"/>
            </c:ext>
          </c:extLst>
        </c:ser>
        <c:dLbls>
          <c:showLegendKey val="0"/>
          <c:showVal val="0"/>
          <c:showCatName val="0"/>
          <c:showSerName val="0"/>
          <c:showPercent val="0"/>
          <c:showBubbleSize val="0"/>
        </c:dLbls>
        <c:marker val="1"/>
        <c:smooth val="0"/>
        <c:axId val="238113712"/>
        <c:axId val="240703504"/>
      </c:lineChart>
      <c:catAx>
        <c:axId val="23811371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Franklin Gothic Book" panose="020B0503020102020204" pitchFamily="34" charset="0"/>
                <a:ea typeface="+mn-ea"/>
                <a:cs typeface="+mn-cs"/>
              </a:defRPr>
            </a:pPr>
            <a:endParaRPr lang="en-US"/>
          </a:p>
        </c:txPr>
        <c:crossAx val="240703504"/>
        <c:crosses val="autoZero"/>
        <c:auto val="0"/>
        <c:lblAlgn val="ctr"/>
        <c:lblOffset val="100"/>
        <c:noMultiLvlLbl val="1"/>
      </c:catAx>
      <c:valAx>
        <c:axId val="240703504"/>
        <c:scaling>
          <c:orientation val="minMax"/>
          <c:max val="250"/>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Franklin Gothic Book" panose="020B0503020102020204" pitchFamily="34" charset="0"/>
                <a:ea typeface="+mn-ea"/>
                <a:cs typeface="+mn-cs"/>
              </a:defRPr>
            </a:pPr>
            <a:endParaRPr lang="en-US"/>
          </a:p>
        </c:txPr>
        <c:crossAx val="238113712"/>
        <c:crosses val="autoZero"/>
        <c:crossBetween val="between"/>
        <c:majorUnit val="50"/>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495399768577313"/>
          <c:y val="2.1235531190307987E-2"/>
          <c:w val="0.87704872047244098"/>
          <c:h val="0.79100172244094491"/>
        </c:manualLayout>
      </c:layout>
      <c:lineChart>
        <c:grouping val="standard"/>
        <c:varyColors val="0"/>
        <c:ser>
          <c:idx val="0"/>
          <c:order val="0"/>
          <c:tx>
            <c:strRef>
              <c:f>Sheet1!$B$1</c:f>
              <c:strCache>
                <c:ptCount val="1"/>
                <c:pt idx="0">
                  <c:v>Reported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0"/>
              <c:layout>
                <c:manualLayout>
                  <c:x val="-2.6881720430107527E-2"/>
                  <c:y val="-4.6777542948782641E-2"/>
                </c:manualLayout>
              </c:layout>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0-0FE0-4550-94EE-CB7C8933AF3A}"/>
                </c:ext>
              </c:extLst>
            </c:dLbl>
            <c:dLbl>
              <c:idx val="1"/>
              <c:layout>
                <c:manualLayout>
                  <c:x val="-1.2544802867383579E-2"/>
                  <c:y val="-9.3555085897565282E-2"/>
                </c:manualLayout>
              </c:layout>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0FE0-4550-94EE-CB7C8933AF3A}"/>
                </c:ext>
              </c:extLst>
            </c:dLbl>
            <c:dLbl>
              <c:idx val="2"/>
              <c:layout>
                <c:manualLayout>
                  <c:x val="-5.3763440860215058E-3"/>
                  <c:y val="-6.766169007631001E-2"/>
                </c:manualLayout>
              </c:layout>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2-0FE0-4550-94EE-CB7C8933AF3A}"/>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65000"/>
                        <a:lumOff val="35000"/>
                      </a:schemeClr>
                    </a:solidFill>
                    <a:latin typeface="Franklin Gothic Book" panose="020B0503020102020204" pitchFamily="34" charset="0"/>
                    <a:ea typeface="+mn-ea"/>
                    <a:cs typeface="+mn-cs"/>
                  </a:defRPr>
                </a:pPr>
                <a:endParaRPr lang="en-US"/>
              </a:p>
            </c:txPr>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July</c:v>
                </c:pt>
                <c:pt idx="1">
                  <c:v>August</c:v>
                </c:pt>
                <c:pt idx="2">
                  <c:v>September</c:v>
                </c:pt>
              </c:strCache>
            </c:strRef>
          </c:cat>
          <c:val>
            <c:numRef>
              <c:f>Sheet1!$B$2:$B$4</c:f>
              <c:numCache>
                <c:formatCode>#,##0</c:formatCode>
                <c:ptCount val="3"/>
                <c:pt idx="0">
                  <c:v>88</c:v>
                </c:pt>
                <c:pt idx="1">
                  <c:v>105</c:v>
                </c:pt>
                <c:pt idx="2">
                  <c:v>92</c:v>
                </c:pt>
              </c:numCache>
            </c:numRef>
          </c:val>
          <c:smooth val="0"/>
          <c:extLst>
            <c:ext xmlns:c16="http://schemas.microsoft.com/office/drawing/2014/chart" uri="{C3380CC4-5D6E-409C-BE32-E72D297353CC}">
              <c16:uniqueId val="{00000003-0FE0-4550-94EE-CB7C8933AF3A}"/>
            </c:ext>
          </c:extLst>
        </c:ser>
        <c:ser>
          <c:idx val="1"/>
          <c:order val="1"/>
          <c:tx>
            <c:strRef>
              <c:f>Sheet1!$C$1</c:f>
              <c:strCache>
                <c:ptCount val="1"/>
                <c:pt idx="0">
                  <c:v>Fixed</c:v>
                </c:pt>
              </c:strCache>
            </c:strRef>
          </c:tx>
          <c:spPr>
            <a:ln w="28575" cap="rnd">
              <a:solidFill>
                <a:srgbClr val="0070C0"/>
              </a:solidFill>
              <a:round/>
            </a:ln>
            <a:effectLst/>
          </c:spPr>
          <c:marker>
            <c:symbol val="circle"/>
            <c:size val="5"/>
            <c:spPr>
              <a:solidFill>
                <a:srgbClr val="0070C0"/>
              </a:solidFill>
              <a:ln w="9525">
                <a:solidFill>
                  <a:srgbClr val="0070C0"/>
                </a:solidFill>
              </a:ln>
              <a:effectLst/>
            </c:spPr>
          </c:marker>
          <c:dLbls>
            <c:dLbl>
              <c:idx val="0"/>
              <c:layout>
                <c:manualLayout>
                  <c:x val="-8.7813620071684584E-2"/>
                  <c:y val="2.49480229060174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FE0-4550-94EE-CB7C8933AF3A}"/>
                </c:ext>
              </c:extLst>
            </c:dLbl>
            <c:dLbl>
              <c:idx val="1"/>
              <c:layout>
                <c:manualLayout>
                  <c:x val="-5.5555555555555552E-2"/>
                  <c:y val="5.301454867528699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FE0-4550-94EE-CB7C8933AF3A}"/>
                </c:ext>
              </c:extLst>
            </c:dLbl>
            <c:dLbl>
              <c:idx val="2"/>
              <c:layout>
                <c:manualLayout>
                  <c:x val="-2.3297491039426525E-2"/>
                  <c:y val="6.86070629915478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FE0-4550-94EE-CB7C8933AF3A}"/>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65000"/>
                        <a:lumOff val="35000"/>
                      </a:schemeClr>
                    </a:solidFill>
                    <a:latin typeface="Franklin Gothic Book" panose="020B05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July</c:v>
                </c:pt>
                <c:pt idx="1">
                  <c:v>August</c:v>
                </c:pt>
                <c:pt idx="2">
                  <c:v>September</c:v>
                </c:pt>
              </c:strCache>
            </c:strRef>
          </c:cat>
          <c:val>
            <c:numRef>
              <c:f>Sheet1!$C$2:$C$4</c:f>
              <c:numCache>
                <c:formatCode>General</c:formatCode>
                <c:ptCount val="3"/>
                <c:pt idx="0">
                  <c:v>43</c:v>
                </c:pt>
                <c:pt idx="1">
                  <c:v>62</c:v>
                </c:pt>
                <c:pt idx="2">
                  <c:v>66</c:v>
                </c:pt>
              </c:numCache>
            </c:numRef>
          </c:val>
          <c:smooth val="0"/>
          <c:extLst>
            <c:ext xmlns:c16="http://schemas.microsoft.com/office/drawing/2014/chart" uri="{C3380CC4-5D6E-409C-BE32-E72D297353CC}">
              <c16:uniqueId val="{00000007-0FE0-4550-94EE-CB7C8933AF3A}"/>
            </c:ext>
          </c:extLst>
        </c:ser>
        <c:dLbls>
          <c:showLegendKey val="0"/>
          <c:showVal val="0"/>
          <c:showCatName val="0"/>
          <c:showSerName val="0"/>
          <c:showPercent val="0"/>
          <c:showBubbleSize val="0"/>
        </c:dLbls>
        <c:marker val="1"/>
        <c:smooth val="0"/>
        <c:axId val="238113712"/>
        <c:axId val="240703504"/>
      </c:lineChart>
      <c:catAx>
        <c:axId val="23811371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Franklin Gothic Book" panose="020B0503020102020204" pitchFamily="34" charset="0"/>
                <a:ea typeface="+mn-ea"/>
                <a:cs typeface="+mn-cs"/>
              </a:defRPr>
            </a:pPr>
            <a:endParaRPr lang="en-US"/>
          </a:p>
        </c:txPr>
        <c:crossAx val="240703504"/>
        <c:crosses val="autoZero"/>
        <c:auto val="0"/>
        <c:lblAlgn val="ctr"/>
        <c:lblOffset val="100"/>
        <c:noMultiLvlLbl val="1"/>
      </c:catAx>
      <c:valAx>
        <c:axId val="240703504"/>
        <c:scaling>
          <c:orientation val="minMax"/>
          <c:max val="120"/>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Franklin Gothic Book" panose="020B0503020102020204" pitchFamily="34" charset="0"/>
                <a:ea typeface="+mn-ea"/>
                <a:cs typeface="+mn-cs"/>
              </a:defRPr>
            </a:pPr>
            <a:endParaRPr lang="en-US"/>
          </a:p>
        </c:txPr>
        <c:crossAx val="238113712"/>
        <c:crosses val="autoZero"/>
        <c:crossBetween val="between"/>
        <c:majorUnit val="20"/>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Column1</c:v>
                </c:pt>
              </c:strCache>
            </c:strRef>
          </c:tx>
          <c:spPr>
            <a:solidFill>
              <a:srgbClr val="279989"/>
            </a:solidFill>
            <a:ln>
              <a:noFill/>
            </a:ln>
            <a:effectLst/>
          </c:spPr>
          <c:invertIfNegative val="0"/>
          <c:dPt>
            <c:idx val="0"/>
            <c:invertIfNegative val="0"/>
            <c:bubble3D val="0"/>
            <c:spPr>
              <a:solidFill>
                <a:srgbClr val="003B49"/>
              </a:solidFill>
              <a:ln>
                <a:noFill/>
              </a:ln>
              <a:effectLst/>
            </c:spPr>
            <c:extLst>
              <c:ext xmlns:c16="http://schemas.microsoft.com/office/drawing/2014/chart" uri="{C3380CC4-5D6E-409C-BE32-E72D297353CC}">
                <c16:uniqueId val="{00000001-5712-468E-8DF5-E89468199E87}"/>
              </c:ext>
            </c:extLst>
          </c:dPt>
          <c:dPt>
            <c:idx val="1"/>
            <c:invertIfNegative val="0"/>
            <c:bubble3D val="0"/>
            <c:spPr>
              <a:solidFill>
                <a:srgbClr val="004445"/>
              </a:solidFill>
              <a:ln>
                <a:noFill/>
              </a:ln>
              <a:effectLst/>
            </c:spPr>
            <c:extLst>
              <c:ext xmlns:c16="http://schemas.microsoft.com/office/drawing/2014/chart" uri="{C3380CC4-5D6E-409C-BE32-E72D297353CC}">
                <c16:uniqueId val="{00000003-5712-468E-8DF5-E89468199E87}"/>
              </c:ext>
            </c:extLst>
          </c:dPt>
          <c:dPt>
            <c:idx val="2"/>
            <c:invertIfNegative val="0"/>
            <c:bubble3D val="0"/>
            <c:spPr>
              <a:solidFill>
                <a:srgbClr val="27999D"/>
              </a:solidFill>
              <a:ln>
                <a:noFill/>
              </a:ln>
              <a:effectLst/>
            </c:spPr>
            <c:extLst>
              <c:ext xmlns:c16="http://schemas.microsoft.com/office/drawing/2014/chart" uri="{C3380CC4-5D6E-409C-BE32-E72D297353CC}">
                <c16:uniqueId val="{00000005-5712-468E-8DF5-E89468199E87}"/>
              </c:ext>
            </c:extLst>
          </c:dPt>
          <c:dPt>
            <c:idx val="3"/>
            <c:invertIfNegative val="0"/>
            <c:bubble3D val="0"/>
            <c:spPr>
              <a:solidFill>
                <a:srgbClr val="B7CDC2"/>
              </a:solidFill>
              <a:ln>
                <a:noFill/>
              </a:ln>
              <a:effectLst/>
            </c:spPr>
            <c:extLst>
              <c:ext xmlns:c16="http://schemas.microsoft.com/office/drawing/2014/chart" uri="{C3380CC4-5D6E-409C-BE32-E72D297353CC}">
                <c16:uniqueId val="{00000007-5712-468E-8DF5-E89468199E87}"/>
              </c:ext>
            </c:extLst>
          </c:dPt>
          <c:dPt>
            <c:idx val="5"/>
            <c:invertIfNegative val="0"/>
            <c:bubble3D val="0"/>
            <c:spPr>
              <a:solidFill>
                <a:srgbClr val="FEB70D"/>
              </a:solidFill>
              <a:ln>
                <a:noFill/>
              </a:ln>
              <a:effectLst/>
            </c:spPr>
            <c:extLst>
              <c:ext xmlns:c16="http://schemas.microsoft.com/office/drawing/2014/chart" uri="{C3380CC4-5D6E-409C-BE32-E72D297353CC}">
                <c16:uniqueId val="{0000000A-336E-4B15-B794-46AF8134A11A}"/>
              </c:ext>
            </c:extLst>
          </c:dPt>
          <c:dPt>
            <c:idx val="6"/>
            <c:invertIfNegative val="0"/>
            <c:bubble3D val="0"/>
            <c:spPr>
              <a:solidFill>
                <a:srgbClr val="0070C0"/>
              </a:solidFill>
              <a:ln>
                <a:noFill/>
              </a:ln>
              <a:effectLst/>
            </c:spPr>
            <c:extLst>
              <c:ext xmlns:c16="http://schemas.microsoft.com/office/drawing/2014/chart" uri="{C3380CC4-5D6E-409C-BE32-E72D297353CC}">
                <c16:uniqueId val="{00000009-9220-43F5-8C80-B295FEC2B967}"/>
              </c:ext>
            </c:extLst>
          </c:dPt>
          <c:dLbls>
            <c:dLbl>
              <c:idx val="0"/>
              <c:layout>
                <c:manualLayout>
                  <c:x val="-2.0833333333333524E-3"/>
                  <c:y val="-0.22500000000000001"/>
                </c:manualLayout>
              </c:layout>
              <c:tx>
                <c:rich>
                  <a:bodyPr/>
                  <a:lstStyle/>
                  <a:p>
                    <a:fld id="{15618975-F8E6-4535-A6CE-93EDB64F0731}" type="VALUE">
                      <a:rPr lang="en-US" baseline="0" smtClean="0"/>
                      <a:pPr/>
                      <a:t>[VALUE]</a:t>
                    </a:fld>
                    <a:endParaRPr lang="en-US"/>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5712-468E-8DF5-E89468199E87}"/>
                </c:ext>
              </c:extLst>
            </c:dLbl>
            <c:dLbl>
              <c:idx val="1"/>
              <c:layout>
                <c:manualLayout>
                  <c:x val="-2.0833333333333715E-3"/>
                  <c:y val="-0.15000000000000011"/>
                </c:manualLayout>
              </c:layout>
              <c:tx>
                <c:rich>
                  <a:bodyPr/>
                  <a:lstStyle/>
                  <a:p>
                    <a:fld id="{6F03FBB6-133D-43CC-BF58-0EDA65DBBB59}" type="VALUE">
                      <a:rPr lang="en-US" baseline="0" smtClean="0"/>
                      <a:pPr/>
                      <a:t>[VALUE]</a:t>
                    </a:fld>
                    <a:endParaRPr lang="en-US"/>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5712-468E-8DF5-E89468199E87}"/>
                </c:ext>
              </c:extLst>
            </c:dLbl>
            <c:dLbl>
              <c:idx val="2"/>
              <c:layout>
                <c:manualLayout>
                  <c:x val="-8.3333333333333332E-3"/>
                  <c:y val="-0.15312500000000001"/>
                </c:manualLayout>
              </c:layout>
              <c:tx>
                <c:rich>
                  <a:bodyPr/>
                  <a:lstStyle/>
                  <a:p>
                    <a:fld id="{50570B39-20BB-422E-9314-033FBFDFFCCB}" type="VALUE">
                      <a:rPr lang="en-US" baseline="0" smtClean="0"/>
                      <a:pPr/>
                      <a:t>[VALUE]</a:t>
                    </a:fld>
                    <a:endParaRPr lang="en-US"/>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5712-468E-8DF5-E89468199E87}"/>
                </c:ext>
              </c:extLst>
            </c:dLbl>
            <c:dLbl>
              <c:idx val="3"/>
              <c:layout>
                <c:manualLayout>
                  <c:x val="4.1666666666666666E-3"/>
                  <c:y val="-0.17812500000000006"/>
                </c:manualLayout>
              </c:layout>
              <c:tx>
                <c:rich>
                  <a:bodyPr/>
                  <a:lstStyle/>
                  <a:p>
                    <a:fld id="{9AEE27BF-D682-41DC-89D8-5B9CA7B9536D}" type="VALUE">
                      <a:rPr lang="en-US" baseline="0" smtClean="0"/>
                      <a:pPr/>
                      <a:t>[VALUE]</a:t>
                    </a:fld>
                    <a:endParaRPr lang="en-US"/>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5712-468E-8DF5-E89468199E87}"/>
                </c:ext>
              </c:extLst>
            </c:dLbl>
            <c:dLbl>
              <c:idx val="4"/>
              <c:layout>
                <c:manualLayout>
                  <c:x val="-1.7708333333333333E-2"/>
                  <c:y val="-0.11562500000000001"/>
                </c:manualLayout>
              </c:layout>
              <c:tx>
                <c:rich>
                  <a:bodyPr/>
                  <a:lstStyle/>
                  <a:p>
                    <a:fld id="{08FE531C-89FC-46B5-9E7E-27BFACC9DE61}" type="VALUE">
                      <a:rPr lang="en-US" baseline="0" smtClean="0"/>
                      <a:pPr/>
                      <a:t>[VALUE]</a:t>
                    </a:fld>
                    <a:endParaRPr lang="en-US"/>
                  </a:p>
                </c:rich>
              </c:tx>
              <c:showLegendKey val="0"/>
              <c:showVal val="1"/>
              <c:showCatName val="1"/>
              <c:showSerName val="0"/>
              <c:showPercent val="0"/>
              <c:showBubbleSize val="0"/>
              <c:extLst>
                <c:ext xmlns:c15="http://schemas.microsoft.com/office/drawing/2012/chart" uri="{CE6537A1-D6FC-4f65-9D91-7224C49458BB}">
                  <c15:layout>
                    <c:manualLayout>
                      <c:w val="8.6520669291338587E-2"/>
                      <c:h val="5.2397391732283465E-2"/>
                    </c:manualLayout>
                  </c15:layout>
                  <c15:dlblFieldTable/>
                  <c15:showDataLabelsRange val="0"/>
                </c:ext>
                <c:ext xmlns:c16="http://schemas.microsoft.com/office/drawing/2014/chart" uri="{C3380CC4-5D6E-409C-BE32-E72D297353CC}">
                  <c16:uniqueId val="{00000009-5712-468E-8DF5-E89468199E87}"/>
                </c:ext>
              </c:extLst>
            </c:dLbl>
            <c:dLbl>
              <c:idx val="5"/>
              <c:layout>
                <c:manualLayout>
                  <c:x val="-4.1666666666666666E-3"/>
                  <c:y val="-5.9374999999999997E-2"/>
                </c:manualLayout>
              </c:layout>
              <c:tx>
                <c:rich>
                  <a:bodyPr/>
                  <a:lstStyle/>
                  <a:p>
                    <a:fld id="{9BE935DE-3DD7-495F-9F46-22F8A8224D3E}" type="VALUE">
                      <a:rPr lang="en-US" baseline="0" smtClean="0"/>
                      <a:pPr/>
                      <a:t>[VALUE]</a:t>
                    </a:fld>
                    <a:endParaRPr lang="en-US"/>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336E-4B15-B794-46AF8134A11A}"/>
                </c:ext>
              </c:extLst>
            </c:dLbl>
            <c:dLbl>
              <c:idx val="6"/>
              <c:layout>
                <c:manualLayout>
                  <c:x val="1.6666666666666514E-2"/>
                  <c:y val="-0.39993380905511811"/>
                </c:manualLayout>
              </c:layout>
              <c:tx>
                <c:rich>
                  <a:bodyPr/>
                  <a:lstStyle/>
                  <a:p>
                    <a:fld id="{2BD64B25-7C26-4FB2-BF2C-6DFED3838A12}" type="VALUE">
                      <a:rPr lang="en-US" baseline="0" smtClean="0"/>
                      <a:pPr/>
                      <a:t>[VALUE]</a:t>
                    </a:fld>
                    <a:endParaRPr lang="en-US"/>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9220-43F5-8C80-B295FEC2B967}"/>
                </c:ext>
              </c:extLst>
            </c:dLbl>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Franklin Gothic Book" panose="020B0503020102020204" pitchFamily="34" charset="0"/>
                    <a:ea typeface="+mn-ea"/>
                    <a:cs typeface="+mn-cs"/>
                  </a:defRPr>
                </a:pPr>
                <a:endParaRPr lang="en-US"/>
              </a:p>
            </c:txPr>
            <c:showLegendKey val="0"/>
            <c:showVal val="1"/>
            <c:showCatName val="1"/>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strRef>
              <c:f>Sheet1!$A$2:$A$8</c:f>
              <c:strCache>
                <c:ptCount val="7"/>
                <c:pt idx="0">
                  <c:v>Annual Goal</c:v>
                </c:pt>
                <c:pt idx="1">
                  <c:v>2017</c:v>
                </c:pt>
                <c:pt idx="2">
                  <c:v>2018</c:v>
                </c:pt>
                <c:pt idx="3">
                  <c:v>2019</c:v>
                </c:pt>
                <c:pt idx="4">
                  <c:v>2020</c:v>
                </c:pt>
                <c:pt idx="5">
                  <c:v>September 2021</c:v>
                </c:pt>
                <c:pt idx="6">
                  <c:v>Total Since Program Launch in 2017</c:v>
                </c:pt>
              </c:strCache>
            </c:strRef>
          </c:cat>
          <c:val>
            <c:numRef>
              <c:f>Sheet1!$B$2:$B$8</c:f>
              <c:numCache>
                <c:formatCode>#,##0</c:formatCode>
                <c:ptCount val="7"/>
                <c:pt idx="0">
                  <c:v>10000</c:v>
                </c:pt>
                <c:pt idx="1">
                  <c:v>7479</c:v>
                </c:pt>
                <c:pt idx="2">
                  <c:v>8575</c:v>
                </c:pt>
                <c:pt idx="3">
                  <c:v>9479</c:v>
                </c:pt>
                <c:pt idx="4">
                  <c:v>4562</c:v>
                </c:pt>
                <c:pt idx="5">
                  <c:v>2094</c:v>
                </c:pt>
                <c:pt idx="6">
                  <c:v>32189</c:v>
                </c:pt>
              </c:numCache>
            </c:numRef>
          </c:val>
          <c:extLst>
            <c:ext xmlns:c16="http://schemas.microsoft.com/office/drawing/2014/chart" uri="{C3380CC4-5D6E-409C-BE32-E72D297353CC}">
              <c16:uniqueId val="{00000003-FC72-4471-87D7-68928E99C773}"/>
            </c:ext>
          </c:extLst>
        </c:ser>
        <c:dLbls>
          <c:showLegendKey val="0"/>
          <c:showVal val="0"/>
          <c:showCatName val="0"/>
          <c:showSerName val="0"/>
          <c:showPercent val="0"/>
          <c:showBubbleSize val="0"/>
        </c:dLbls>
        <c:gapWidth val="150"/>
        <c:overlap val="100"/>
        <c:axId val="240705464"/>
        <c:axId val="240705856"/>
      </c:barChart>
      <c:catAx>
        <c:axId val="240705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40705856"/>
        <c:crosses val="autoZero"/>
        <c:auto val="1"/>
        <c:lblAlgn val="ctr"/>
        <c:lblOffset val="100"/>
        <c:noMultiLvlLbl val="0"/>
      </c:catAx>
      <c:valAx>
        <c:axId val="240705856"/>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40705464"/>
        <c:crosses val="autoZero"/>
        <c:crossBetween val="between"/>
        <c:majorUnit val="5000"/>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Water</c:v>
                </c:pt>
              </c:strCache>
            </c:strRef>
          </c:tx>
          <c:spPr>
            <a:solidFill>
              <a:srgbClr val="0045CB"/>
            </a:solidFill>
            <a:ln>
              <a:noFill/>
            </a:ln>
            <a:effectLst/>
          </c:spPr>
          <c:invertIfNegative val="0"/>
          <c:dLbls>
            <c:dLbl>
              <c:idx val="0"/>
              <c:tx>
                <c:rich>
                  <a:bodyPr/>
                  <a:lstStyle/>
                  <a:p>
                    <a:fld id="{EEDB3020-6DD4-4CAB-8876-9C43F3104CDE}" type="VALUE">
                      <a:rPr lang="en-US" baseline="0" smtClean="0"/>
                      <a:pPr/>
                      <a:t>[VALUE]</a:t>
                    </a:fld>
                    <a:endParaRPr lang="en-US"/>
                  </a:p>
                </c:rich>
              </c:tx>
              <c:showLegendKey val="0"/>
              <c:showVal val="1"/>
              <c:showCatName val="0"/>
              <c:showSerName val="1"/>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9414-42AA-A701-FF158387C298}"/>
                </c:ext>
              </c:extLst>
            </c:dLbl>
            <c:dLbl>
              <c:idx val="1"/>
              <c:tx>
                <c:rich>
                  <a:bodyPr/>
                  <a:lstStyle/>
                  <a:p>
                    <a:fld id="{8D5BAC06-E15B-4401-8B93-59A8EC3AC4AA}" type="VALUE">
                      <a:rPr lang="en-US" baseline="0" smtClean="0"/>
                      <a:pPr/>
                      <a:t>[VALUE]</a:t>
                    </a:fld>
                    <a:endParaRPr lang="en-US"/>
                  </a:p>
                </c:rich>
              </c:tx>
              <c:showLegendKey val="0"/>
              <c:showVal val="1"/>
              <c:showCatName val="0"/>
              <c:showSerName val="1"/>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9DE7-4875-AA0B-4732050B3217}"/>
                </c:ext>
              </c:extLst>
            </c:dLbl>
            <c:dLbl>
              <c:idx val="2"/>
              <c:tx>
                <c:rich>
                  <a:bodyPr/>
                  <a:lstStyle/>
                  <a:p>
                    <a:fld id="{6A14B048-840F-4E33-AE8F-C395DD97C7C2}" type="VALUE">
                      <a:rPr lang="en-US" baseline="0" smtClean="0"/>
                      <a:pPr/>
                      <a:t>[VALUE]</a:t>
                    </a:fld>
                    <a:endParaRPr lang="en-US"/>
                  </a:p>
                </c:rich>
              </c:tx>
              <c:showLegendKey val="0"/>
              <c:showVal val="1"/>
              <c:showCatName val="0"/>
              <c:showSerName val="1"/>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9DE7-4875-AA0B-4732050B3217}"/>
                </c:ext>
              </c:extLst>
            </c:dLbl>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197" b="1" i="0" u="none" strike="noStrike" kern="1200" baseline="0">
                    <a:solidFill>
                      <a:schemeClr val="tx1">
                        <a:lumMod val="65000"/>
                        <a:lumOff val="35000"/>
                      </a:schemeClr>
                    </a:solidFill>
                    <a:latin typeface="Franklin Gothic Book" panose="020B0503020102020204" pitchFamily="34" charset="0"/>
                    <a:ea typeface="+mn-ea"/>
                    <a:cs typeface="+mn-cs"/>
                  </a:defRPr>
                </a:pPr>
                <a:endParaRPr lang="en-US"/>
              </a:p>
            </c:txPr>
            <c:showLegendKey val="0"/>
            <c:showVal val="1"/>
            <c:showCatName val="0"/>
            <c:showSerName val="1"/>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strRef>
              <c:f>Sheet1!$A$2:$A$4</c:f>
              <c:strCache>
                <c:ptCount val="3"/>
                <c:pt idx="0">
                  <c:v>April</c:v>
                </c:pt>
                <c:pt idx="1">
                  <c:v>May</c:v>
                </c:pt>
                <c:pt idx="2">
                  <c:v>June</c:v>
                </c:pt>
              </c:strCache>
            </c:strRef>
          </c:cat>
          <c:val>
            <c:numRef>
              <c:f>Sheet1!$B$2:$B$4</c:f>
              <c:numCache>
                <c:formatCode>0%</c:formatCode>
                <c:ptCount val="3"/>
                <c:pt idx="0">
                  <c:v>0.91</c:v>
                </c:pt>
                <c:pt idx="1">
                  <c:v>0.89</c:v>
                </c:pt>
                <c:pt idx="2">
                  <c:v>0.90100000000000002</c:v>
                </c:pt>
              </c:numCache>
            </c:numRef>
          </c:val>
          <c:extLst>
            <c:ext xmlns:c16="http://schemas.microsoft.com/office/drawing/2014/chart" uri="{C3380CC4-5D6E-409C-BE32-E72D297353CC}">
              <c16:uniqueId val="{00000002-9414-42AA-A701-FF158387C298}"/>
            </c:ext>
          </c:extLst>
        </c:ser>
        <c:ser>
          <c:idx val="1"/>
          <c:order val="1"/>
          <c:tx>
            <c:strRef>
              <c:f>Sheet1!$C$1</c:f>
              <c:strCache>
                <c:ptCount val="1"/>
                <c:pt idx="0">
                  <c:v>Sewer</c:v>
                </c:pt>
              </c:strCache>
            </c:strRef>
          </c:tx>
          <c:spPr>
            <a:solidFill>
              <a:srgbClr val="FEB70D"/>
            </a:solidFill>
            <a:ln>
              <a:noFill/>
            </a:ln>
            <a:effectLst/>
          </c:spPr>
          <c:invertIfNegative val="0"/>
          <c:dLbls>
            <c:dLbl>
              <c:idx val="0"/>
              <c:tx>
                <c:rich>
                  <a:bodyPr/>
                  <a:lstStyle/>
                  <a:p>
                    <a:fld id="{C3F960F2-3952-4781-8CC5-4BF12C14060F}" type="VALUE">
                      <a:rPr lang="en-US" baseline="0" smtClean="0"/>
                      <a:pPr/>
                      <a:t>[VALUE]</a:t>
                    </a:fld>
                    <a:endParaRPr lang="en-US"/>
                  </a:p>
                </c:rich>
              </c:tx>
              <c:showLegendKey val="0"/>
              <c:showVal val="1"/>
              <c:showCatName val="0"/>
              <c:showSerName val="1"/>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9414-42AA-A701-FF158387C298}"/>
                </c:ext>
              </c:extLst>
            </c:dLbl>
            <c:dLbl>
              <c:idx val="1"/>
              <c:tx>
                <c:rich>
                  <a:bodyPr/>
                  <a:lstStyle/>
                  <a:p>
                    <a:fld id="{44F79A1F-8F96-4363-87C5-4F6D85DB6328}" type="VALUE">
                      <a:rPr lang="en-US" baseline="0" smtClean="0"/>
                      <a:pPr/>
                      <a:t>[VALUE]</a:t>
                    </a:fld>
                    <a:endParaRPr lang="en-US"/>
                  </a:p>
                </c:rich>
              </c:tx>
              <c:showLegendKey val="0"/>
              <c:showVal val="1"/>
              <c:showCatName val="0"/>
              <c:showSerName val="1"/>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9DE7-4875-AA0B-4732050B3217}"/>
                </c:ext>
              </c:extLst>
            </c:dLbl>
            <c:dLbl>
              <c:idx val="2"/>
              <c:tx>
                <c:rich>
                  <a:bodyPr/>
                  <a:lstStyle/>
                  <a:p>
                    <a:fld id="{C52B4E26-6CDE-46B9-9301-7D6EC024FADB}" type="VALUE">
                      <a:rPr lang="en-US" baseline="0" smtClean="0"/>
                      <a:pPr/>
                      <a:t>[VALUE]</a:t>
                    </a:fld>
                    <a:endParaRPr lang="en-US"/>
                  </a:p>
                </c:rich>
              </c:tx>
              <c:showLegendKey val="0"/>
              <c:showVal val="1"/>
              <c:showCatName val="0"/>
              <c:showSerName val="1"/>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9DE7-4875-AA0B-4732050B3217}"/>
                </c:ext>
              </c:extLst>
            </c:dLbl>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197" b="1" i="0" u="none" strike="noStrike" kern="1200" baseline="0">
                    <a:solidFill>
                      <a:schemeClr val="dk1">
                        <a:lumMod val="65000"/>
                        <a:lumOff val="35000"/>
                      </a:schemeClr>
                    </a:solidFill>
                    <a:latin typeface="Franklin Gothic Book" panose="020B0503020102020204" pitchFamily="34" charset="0"/>
                    <a:ea typeface="+mn-ea"/>
                    <a:cs typeface="+mn-cs"/>
                  </a:defRPr>
                </a:pPr>
                <a:endParaRPr lang="en-US"/>
              </a:p>
            </c:txPr>
            <c:showLegendKey val="0"/>
            <c:showVal val="1"/>
            <c:showCatName val="0"/>
            <c:showSerName val="1"/>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strRef>
              <c:f>Sheet1!$A$2:$A$4</c:f>
              <c:strCache>
                <c:ptCount val="3"/>
                <c:pt idx="0">
                  <c:v>April</c:v>
                </c:pt>
                <c:pt idx="1">
                  <c:v>May</c:v>
                </c:pt>
                <c:pt idx="2">
                  <c:v>June</c:v>
                </c:pt>
              </c:strCache>
            </c:strRef>
          </c:cat>
          <c:val>
            <c:numRef>
              <c:f>Sheet1!$C$2:$C$4</c:f>
              <c:numCache>
                <c:formatCode>0%</c:formatCode>
                <c:ptCount val="3"/>
                <c:pt idx="0">
                  <c:v>0.84</c:v>
                </c:pt>
                <c:pt idx="1">
                  <c:v>0.86</c:v>
                </c:pt>
                <c:pt idx="2">
                  <c:v>0.82</c:v>
                </c:pt>
              </c:numCache>
            </c:numRef>
          </c:val>
          <c:extLst>
            <c:ext xmlns:c16="http://schemas.microsoft.com/office/drawing/2014/chart" uri="{C3380CC4-5D6E-409C-BE32-E72D297353CC}">
              <c16:uniqueId val="{00000005-9414-42AA-A701-FF158387C298}"/>
            </c:ext>
          </c:extLst>
        </c:ser>
        <c:dLbls>
          <c:showLegendKey val="0"/>
          <c:showVal val="0"/>
          <c:showCatName val="0"/>
          <c:showSerName val="0"/>
          <c:showPercent val="0"/>
          <c:showBubbleSize val="0"/>
        </c:dLbls>
        <c:gapWidth val="219"/>
        <c:overlap val="-27"/>
        <c:axId val="519782752"/>
        <c:axId val="519783144"/>
      </c:barChart>
      <c:catAx>
        <c:axId val="519782752"/>
        <c:scaling>
          <c:orientation val="minMax"/>
        </c:scaling>
        <c:delete val="1"/>
        <c:axPos val="b"/>
        <c:numFmt formatCode="General" sourceLinked="1"/>
        <c:majorTickMark val="none"/>
        <c:minorTickMark val="none"/>
        <c:tickLblPos val="nextTo"/>
        <c:crossAx val="519783144"/>
        <c:crosses val="autoZero"/>
        <c:auto val="0"/>
        <c:lblAlgn val="ctr"/>
        <c:lblOffset val="100"/>
        <c:noMultiLvlLbl val="0"/>
      </c:catAx>
      <c:valAx>
        <c:axId val="519783144"/>
        <c:scaling>
          <c:orientation val="minMax"/>
          <c:max val="1.1000000000000001"/>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Franklin Gothic Book" panose="020B0503020102020204" pitchFamily="34" charset="0"/>
                <a:ea typeface="+mn-ea"/>
                <a:cs typeface="+mn-cs"/>
              </a:defRPr>
            </a:pPr>
            <a:endParaRPr lang="en-US"/>
          </a:p>
        </c:txPr>
        <c:crossAx val="5197827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0.59348</cdr:x>
      <cdr:y>0.20116</cdr:y>
    </cdr:from>
    <cdr:to>
      <cdr:x>0.85961</cdr:x>
      <cdr:y>0.25974</cdr:y>
    </cdr:to>
    <cdr:sp macro="" textlink="">
      <cdr:nvSpPr>
        <cdr:cNvPr id="2" name="TextBox 1"/>
        <cdr:cNvSpPr txBox="1"/>
      </cdr:nvSpPr>
      <cdr:spPr>
        <a:xfrm xmlns:a="http://schemas.openxmlformats.org/drawingml/2006/main">
          <a:off x="4341398" y="877801"/>
          <a:ext cx="1946787" cy="25563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7363" cy="4651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56050" y="0"/>
            <a:ext cx="3027363" cy="465138"/>
          </a:xfrm>
          <a:prstGeom prst="rect">
            <a:avLst/>
          </a:prstGeom>
        </p:spPr>
        <p:txBody>
          <a:bodyPr vert="horz" lIns="91440" tIns="45720" rIns="91440" bIns="45720" rtlCol="0"/>
          <a:lstStyle>
            <a:lvl1pPr algn="r">
              <a:defRPr sz="1200"/>
            </a:lvl1pPr>
          </a:lstStyle>
          <a:p>
            <a:fld id="{003142F7-AF2A-49EC-A391-59ACDA997DC2}" type="datetimeFigureOut">
              <a:rPr lang="en-US" smtClean="0"/>
              <a:t>11/2/2021</a:t>
            </a:fld>
            <a:endParaRPr lang="en-US" dirty="0"/>
          </a:p>
        </p:txBody>
      </p:sp>
      <p:sp>
        <p:nvSpPr>
          <p:cNvPr id="4" name="Slide Image Placeholder 3"/>
          <p:cNvSpPr>
            <a:spLocks noGrp="1" noRot="1" noChangeAspect="1"/>
          </p:cNvSpPr>
          <p:nvPr>
            <p:ph type="sldImg" idx="2"/>
          </p:nvPr>
        </p:nvSpPr>
        <p:spPr>
          <a:xfrm>
            <a:off x="1403350" y="1160463"/>
            <a:ext cx="4178300" cy="313372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98500" y="4467225"/>
            <a:ext cx="5588000" cy="365601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18563"/>
            <a:ext cx="3027363" cy="46513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56050" y="8818563"/>
            <a:ext cx="3027363" cy="465137"/>
          </a:xfrm>
          <a:prstGeom prst="rect">
            <a:avLst/>
          </a:prstGeom>
        </p:spPr>
        <p:txBody>
          <a:bodyPr vert="horz" lIns="91440" tIns="45720" rIns="91440" bIns="45720" rtlCol="0" anchor="b"/>
          <a:lstStyle>
            <a:lvl1pPr algn="r">
              <a:defRPr sz="1200"/>
            </a:lvl1pPr>
          </a:lstStyle>
          <a:p>
            <a:fld id="{F5A4B76E-54E9-4802-9924-0E01E9956688}" type="slidenum">
              <a:rPr lang="en-US" smtClean="0"/>
              <a:t>‹#›</a:t>
            </a:fld>
            <a:endParaRPr lang="en-US" dirty="0"/>
          </a:p>
        </p:txBody>
      </p:sp>
    </p:spTree>
    <p:extLst>
      <p:ext uri="{BB962C8B-B14F-4D97-AF65-F5344CB8AC3E}">
        <p14:creationId xmlns:p14="http://schemas.microsoft.com/office/powerpoint/2010/main" val="6997692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A4B76E-54E9-4802-9924-0E01E9956688}" type="slidenum">
              <a:rPr lang="en-US" smtClean="0"/>
              <a:t>3</a:t>
            </a:fld>
            <a:endParaRPr lang="en-US" dirty="0"/>
          </a:p>
        </p:txBody>
      </p:sp>
    </p:spTree>
    <p:extLst>
      <p:ext uri="{BB962C8B-B14F-4D97-AF65-F5344CB8AC3E}">
        <p14:creationId xmlns:p14="http://schemas.microsoft.com/office/powerpoint/2010/main" val="42370913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Slide Number Placeholder 5"/>
          <p:cNvSpPr>
            <a:spLocks noGrp="1"/>
          </p:cNvSpPr>
          <p:nvPr>
            <p:ph type="sldNum" sz="quarter" idx="12"/>
          </p:nvPr>
        </p:nvSpPr>
        <p:spPr>
          <a:xfrm>
            <a:off x="1855304" y="6625395"/>
            <a:ext cx="2743200" cy="365125"/>
          </a:xfrm>
          <a:prstGeom prst="rect">
            <a:avLst/>
          </a:prstGeom>
        </p:spPr>
        <p:txBody>
          <a:bodyPr/>
          <a:lstStyle>
            <a:lvl1pPr algn="ctr">
              <a:defRPr sz="1000">
                <a:solidFill>
                  <a:srgbClr val="B7CDC2"/>
                </a:solidFill>
                <a:latin typeface="Arial Narrow" panose="020B0606020202030204" pitchFamily="34" charset="0"/>
              </a:defRPr>
            </a:lvl1pPr>
          </a:lstStyle>
          <a:p>
            <a:fld id="{373CA94B-EC94-4A68-89D3-6AEF73262EF1}" type="slidenum">
              <a:rPr lang="en-US" smtClean="0"/>
              <a:pPr/>
              <a:t>‹#›</a:t>
            </a:fld>
            <a:endParaRPr lang="en-US" dirty="0"/>
          </a:p>
        </p:txBody>
      </p:sp>
      <p:sp>
        <p:nvSpPr>
          <p:cNvPr id="10" name="TextBox 9"/>
          <p:cNvSpPr txBox="1"/>
          <p:nvPr userDrawn="1"/>
        </p:nvSpPr>
        <p:spPr>
          <a:xfrm>
            <a:off x="-60955" y="6624229"/>
            <a:ext cx="1890261" cy="246221"/>
          </a:xfrm>
          <a:prstGeom prst="rect">
            <a:avLst/>
          </a:prstGeom>
          <a:noFill/>
        </p:spPr>
        <p:txBody>
          <a:bodyPr wrap="none" rtlCol="0">
            <a:spAutoFit/>
          </a:bodyPr>
          <a:lstStyle/>
          <a:p>
            <a:r>
              <a:rPr lang="en-US" sz="1000" dirty="0">
                <a:solidFill>
                  <a:srgbClr val="003B49"/>
                </a:solidFill>
                <a:latin typeface="Arial Narrow" panose="020B0606020202030204" pitchFamily="34" charset="0"/>
              </a:rPr>
              <a:t>Director’s Report:</a:t>
            </a:r>
            <a:r>
              <a:rPr lang="en-US" sz="1000" baseline="0" dirty="0">
                <a:solidFill>
                  <a:srgbClr val="003B49"/>
                </a:solidFill>
                <a:latin typeface="Arial Narrow" panose="020B0606020202030204" pitchFamily="34" charset="0"/>
              </a:rPr>
              <a:t> October 20, 2021</a:t>
            </a:r>
            <a:endParaRPr lang="en-US" sz="1000" dirty="0">
              <a:solidFill>
                <a:srgbClr val="003B49"/>
              </a:solidFill>
              <a:latin typeface="Arial Narrow" panose="020B0606020202030204" pitchFamily="34" charset="0"/>
            </a:endParaRPr>
          </a:p>
        </p:txBody>
      </p:sp>
    </p:spTree>
    <p:extLst>
      <p:ext uri="{BB962C8B-B14F-4D97-AF65-F5344CB8AC3E}">
        <p14:creationId xmlns:p14="http://schemas.microsoft.com/office/powerpoint/2010/main" val="2071218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8EFE3BC3-73D0-481D-A1D0-7D833C0872E9}" type="datetime1">
              <a:rPr lang="en-US" smtClean="0"/>
              <a:t>11/2/2021</a:t>
            </a:fld>
            <a:endParaRPr lang="en-US" dirty="0"/>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373CA94B-EC94-4A68-89D3-6AEF73262EF1}" type="slidenum">
              <a:rPr lang="en-US" smtClean="0"/>
              <a:t>‹#›</a:t>
            </a:fld>
            <a:endParaRPr lang="en-US" dirty="0"/>
          </a:p>
        </p:txBody>
      </p:sp>
    </p:spTree>
    <p:extLst>
      <p:ext uri="{BB962C8B-B14F-4D97-AF65-F5344CB8AC3E}">
        <p14:creationId xmlns:p14="http://schemas.microsoft.com/office/powerpoint/2010/main" val="4685572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6C6163D5-8BDD-43D7-8196-14300FE6A746}" type="datetime1">
              <a:rPr lang="en-US" smtClean="0"/>
              <a:t>11/2/2021</a:t>
            </a:fld>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373CA94B-EC94-4A68-89D3-6AEF73262EF1}" type="slidenum">
              <a:rPr lang="en-US" smtClean="0"/>
              <a:t>‹#›</a:t>
            </a:fld>
            <a:endParaRPr lang="en-US" dirty="0"/>
          </a:p>
        </p:txBody>
      </p:sp>
    </p:spTree>
    <p:extLst>
      <p:ext uri="{BB962C8B-B14F-4D97-AF65-F5344CB8AC3E}">
        <p14:creationId xmlns:p14="http://schemas.microsoft.com/office/powerpoint/2010/main" val="15829933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93441A12-7228-4C5D-BEDF-B26CB8F7B4F0}" type="datetime1">
              <a:rPr lang="en-US" smtClean="0"/>
              <a:t>11/2/2021</a:t>
            </a:fld>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373CA94B-EC94-4A68-89D3-6AEF73262EF1}" type="slidenum">
              <a:rPr lang="en-US" smtClean="0"/>
              <a:t>‹#›</a:t>
            </a:fld>
            <a:endParaRPr lang="en-US" dirty="0"/>
          </a:p>
        </p:txBody>
      </p:sp>
    </p:spTree>
    <p:extLst>
      <p:ext uri="{BB962C8B-B14F-4D97-AF65-F5344CB8AC3E}">
        <p14:creationId xmlns:p14="http://schemas.microsoft.com/office/powerpoint/2010/main" val="12661249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EAB430A4-CB76-4176-9301-2A671FC07C53}" type="datetime1">
              <a:rPr lang="en-US" smtClean="0"/>
              <a:t>11/2/2021</a:t>
            </a:fld>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373CA94B-EC94-4A68-89D3-6AEF73262EF1}" type="slidenum">
              <a:rPr lang="en-US" smtClean="0"/>
              <a:t>‹#›</a:t>
            </a:fld>
            <a:endParaRPr lang="en-US" dirty="0"/>
          </a:p>
        </p:txBody>
      </p:sp>
    </p:spTree>
    <p:extLst>
      <p:ext uri="{BB962C8B-B14F-4D97-AF65-F5344CB8AC3E}">
        <p14:creationId xmlns:p14="http://schemas.microsoft.com/office/powerpoint/2010/main" val="33825851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1B3A47A8-E583-457B-B78F-5E360D404D70}" type="datetime1">
              <a:rPr lang="en-US" smtClean="0"/>
              <a:t>11/2/2021</a:t>
            </a:fld>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373CA94B-EC94-4A68-89D3-6AEF73262EF1}" type="slidenum">
              <a:rPr lang="en-US" smtClean="0"/>
              <a:t>‹#›</a:t>
            </a:fld>
            <a:endParaRPr lang="en-US" dirty="0"/>
          </a:p>
        </p:txBody>
      </p:sp>
    </p:spTree>
    <p:extLst>
      <p:ext uri="{BB962C8B-B14F-4D97-AF65-F5344CB8AC3E}">
        <p14:creationId xmlns:p14="http://schemas.microsoft.com/office/powerpoint/2010/main" val="19177217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60F71380-70BE-43DF-B99D-8BCF6081904E}" type="datetime1">
              <a:rPr lang="en-US" smtClean="0"/>
              <a:t>11/2/2021</a:t>
            </a:fld>
            <a:endParaRPr lang="en-US" dirty="0"/>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373CA94B-EC94-4A68-89D3-6AEF73262EF1}" type="slidenum">
              <a:rPr lang="en-US" smtClean="0"/>
              <a:t>‹#›</a:t>
            </a:fld>
            <a:endParaRPr lang="en-US" dirty="0"/>
          </a:p>
        </p:txBody>
      </p:sp>
    </p:spTree>
    <p:extLst>
      <p:ext uri="{BB962C8B-B14F-4D97-AF65-F5344CB8AC3E}">
        <p14:creationId xmlns:p14="http://schemas.microsoft.com/office/powerpoint/2010/main" val="2895054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fld id="{4ACAA678-32F2-42CB-B17E-6834C7FB9877}" type="datetime1">
              <a:rPr lang="en-US" smtClean="0"/>
              <a:t>11/2/2021</a:t>
            </a:fld>
            <a:endParaRPr lang="en-US" dirty="0"/>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373CA94B-EC94-4A68-89D3-6AEF73262EF1}" type="slidenum">
              <a:rPr lang="en-US" smtClean="0"/>
              <a:t>‹#›</a:t>
            </a:fld>
            <a:endParaRPr lang="en-US" dirty="0"/>
          </a:p>
        </p:txBody>
      </p:sp>
    </p:spTree>
    <p:extLst>
      <p:ext uri="{BB962C8B-B14F-4D97-AF65-F5344CB8AC3E}">
        <p14:creationId xmlns:p14="http://schemas.microsoft.com/office/powerpoint/2010/main" val="6794395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fld id="{A31AAE5A-E7B6-4C0A-9A25-BE3C32C543E9}" type="datetime1">
              <a:rPr lang="en-US" smtClean="0"/>
              <a:t>11/2/2021</a:t>
            </a:fld>
            <a:endParaRPr lang="en-US" dirty="0"/>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373CA94B-EC94-4A68-89D3-6AEF73262EF1}" type="slidenum">
              <a:rPr lang="en-US" smtClean="0"/>
              <a:t>‹#›</a:t>
            </a:fld>
            <a:endParaRPr lang="en-US" dirty="0"/>
          </a:p>
        </p:txBody>
      </p:sp>
    </p:spTree>
    <p:extLst>
      <p:ext uri="{BB962C8B-B14F-4D97-AF65-F5344CB8AC3E}">
        <p14:creationId xmlns:p14="http://schemas.microsoft.com/office/powerpoint/2010/main" val="13349868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0921C6D-E9A5-4939-9BF4-AC2222BD06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a:extLst>
              <a:ext uri="{FF2B5EF4-FFF2-40B4-BE49-F238E27FC236}">
                <a16:creationId xmlns:a16="http://schemas.microsoft.com/office/drawing/2014/main" id="{4979EA54-7BF1-4184-9E47-6554030077F7}"/>
              </a:ext>
            </a:extLst>
          </p:cNvPr>
          <p:cNvSpPr txBox="1">
            <a:spLocks/>
          </p:cNvSpPr>
          <p:nvPr userDrawn="1"/>
        </p:nvSpPr>
        <p:spPr>
          <a:xfrm>
            <a:off x="2054355" y="2843781"/>
            <a:ext cx="7086600" cy="95857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b="1" dirty="0">
                <a:solidFill>
                  <a:schemeClr val="bg1"/>
                </a:solidFill>
                <a:latin typeface="Franklin Gothic Book" panose="020B0503020102020204" pitchFamily="34" charset="0"/>
              </a:rPr>
              <a:t>Group Name</a:t>
            </a:r>
          </a:p>
        </p:txBody>
      </p:sp>
      <p:pic>
        <p:nvPicPr>
          <p:cNvPr id="7" name="Picture 6">
            <a:extLst>
              <a:ext uri="{FF2B5EF4-FFF2-40B4-BE49-F238E27FC236}">
                <a16:creationId xmlns:a16="http://schemas.microsoft.com/office/drawing/2014/main" id="{33F1E57C-124E-43E4-8A67-8D4C4E960BE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2012423"/>
            <a:ext cx="2072644" cy="2621285"/>
          </a:xfrm>
          <a:prstGeom prst="rect">
            <a:avLst/>
          </a:prstGeom>
        </p:spPr>
      </p:pic>
    </p:spTree>
    <p:extLst>
      <p:ext uri="{BB962C8B-B14F-4D97-AF65-F5344CB8AC3E}">
        <p14:creationId xmlns:p14="http://schemas.microsoft.com/office/powerpoint/2010/main" val="37088880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118D6CA6-6284-4E6D-8793-62C030A0D901}" type="datetime1">
              <a:rPr lang="en-US" smtClean="0"/>
              <a:t>11/2/2021</a:t>
            </a:fld>
            <a:endParaRPr lang="en-US" dirty="0"/>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373CA94B-EC94-4A68-89D3-6AEF73262EF1}" type="slidenum">
              <a:rPr lang="en-US" smtClean="0"/>
              <a:t>‹#›</a:t>
            </a:fld>
            <a:endParaRPr lang="en-US" dirty="0"/>
          </a:p>
        </p:txBody>
      </p:sp>
    </p:spTree>
    <p:extLst>
      <p:ext uri="{BB962C8B-B14F-4D97-AF65-F5344CB8AC3E}">
        <p14:creationId xmlns:p14="http://schemas.microsoft.com/office/powerpoint/2010/main" val="30375441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E84C9B3E-2840-441D-8E74-3E43E617EC47}" type="datetime1">
              <a:rPr lang="en-US" smtClean="0"/>
              <a:t>11/2/2021</a:t>
            </a:fld>
            <a:endParaRPr lang="en-US" dirty="0"/>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373CA94B-EC94-4A68-89D3-6AEF73262EF1}" type="slidenum">
              <a:rPr lang="en-US" smtClean="0"/>
              <a:t>‹#›</a:t>
            </a:fld>
            <a:endParaRPr lang="en-US" dirty="0"/>
          </a:p>
        </p:txBody>
      </p:sp>
    </p:spTree>
    <p:extLst>
      <p:ext uri="{BB962C8B-B14F-4D97-AF65-F5344CB8AC3E}">
        <p14:creationId xmlns:p14="http://schemas.microsoft.com/office/powerpoint/2010/main" val="15413661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Box 9"/>
          <p:cNvSpPr txBox="1"/>
          <p:nvPr userDrawn="1"/>
        </p:nvSpPr>
        <p:spPr>
          <a:xfrm>
            <a:off x="1866690" y="6629400"/>
            <a:ext cx="2743200" cy="228600"/>
          </a:xfrm>
          <a:prstGeom prst="rect">
            <a:avLst/>
          </a:prstGeom>
          <a:solidFill>
            <a:srgbClr val="279989"/>
          </a:solidFill>
        </p:spPr>
        <p:txBody>
          <a:bodyPr wrap="none" rtlCol="0">
            <a:spAutoFit/>
          </a:bodyPr>
          <a:lstStyle/>
          <a:p>
            <a:endParaRPr lang="en-US" dirty="0"/>
          </a:p>
        </p:txBody>
      </p:sp>
      <p:sp>
        <p:nvSpPr>
          <p:cNvPr id="12" name="TextBox 11"/>
          <p:cNvSpPr txBox="1"/>
          <p:nvPr userDrawn="1"/>
        </p:nvSpPr>
        <p:spPr>
          <a:xfrm>
            <a:off x="4647938" y="6629400"/>
            <a:ext cx="4498848" cy="228600"/>
          </a:xfrm>
          <a:prstGeom prst="rect">
            <a:avLst/>
          </a:prstGeom>
          <a:solidFill>
            <a:srgbClr val="004445"/>
          </a:solidFill>
        </p:spPr>
        <p:txBody>
          <a:bodyPr wrap="none" rtlCol="0">
            <a:spAutoFit/>
          </a:bodyPr>
          <a:lstStyle/>
          <a:p>
            <a:endParaRPr lang="en-US" dirty="0"/>
          </a:p>
        </p:txBody>
      </p:sp>
      <p:sp>
        <p:nvSpPr>
          <p:cNvPr id="13" name="TextBox 12"/>
          <p:cNvSpPr txBox="1"/>
          <p:nvPr userDrawn="1"/>
        </p:nvSpPr>
        <p:spPr>
          <a:xfrm>
            <a:off x="-1443" y="6629400"/>
            <a:ext cx="1828800" cy="228600"/>
          </a:xfrm>
          <a:prstGeom prst="rect">
            <a:avLst/>
          </a:prstGeom>
          <a:solidFill>
            <a:srgbClr val="B7CDC2"/>
          </a:solidFill>
        </p:spPr>
        <p:txBody>
          <a:bodyPr wrap="none" rtlCol="0">
            <a:spAutoFit/>
          </a:bodyPr>
          <a:lstStyle/>
          <a:p>
            <a:endParaRPr lang="en-US" dirty="0"/>
          </a:p>
        </p:txBody>
      </p:sp>
      <p:sp>
        <p:nvSpPr>
          <p:cNvPr id="11" name="TextBox 10"/>
          <p:cNvSpPr txBox="1"/>
          <p:nvPr userDrawn="1"/>
        </p:nvSpPr>
        <p:spPr>
          <a:xfrm>
            <a:off x="7676301" y="6580679"/>
            <a:ext cx="1414170" cy="307777"/>
          </a:xfrm>
          <a:prstGeom prst="rect">
            <a:avLst/>
          </a:prstGeom>
          <a:noFill/>
        </p:spPr>
        <p:txBody>
          <a:bodyPr wrap="none" rtlCol="0">
            <a:spAutoFit/>
          </a:bodyPr>
          <a:lstStyle/>
          <a:p>
            <a:r>
              <a:rPr lang="en-US" sz="1400" dirty="0">
                <a:solidFill>
                  <a:srgbClr val="B7CDC2"/>
                </a:solidFill>
                <a:latin typeface="Arial Narrow" panose="020B0606020202030204" pitchFamily="34" charset="0"/>
              </a:rPr>
              <a:t>detroitmi.gov/dwsd</a:t>
            </a:r>
          </a:p>
        </p:txBody>
      </p:sp>
      <p:pic>
        <p:nvPicPr>
          <p:cNvPr id="4" name="Picture 3"/>
          <p:cNvPicPr>
            <a:picLocks noChangeAspect="1"/>
          </p:cNvPicPr>
          <p:nvPr userDrawn="1"/>
        </p:nvPicPr>
        <p:blipFill rotWithShape="1">
          <a:blip r:embed="rId14" cstate="print">
            <a:extLst>
              <a:ext uri="{28A0092B-C50C-407E-A947-70E740481C1C}">
                <a14:useLocalDpi xmlns:a14="http://schemas.microsoft.com/office/drawing/2010/main" val="0"/>
              </a:ext>
            </a:extLst>
          </a:blip>
          <a:srcRect l="7093" t="10584" r="5751" b="11327"/>
          <a:stretch/>
        </p:blipFill>
        <p:spPr>
          <a:xfrm>
            <a:off x="6917270" y="88716"/>
            <a:ext cx="2057400" cy="1107831"/>
          </a:xfrm>
          <a:prstGeom prst="rect">
            <a:avLst/>
          </a:prstGeom>
        </p:spPr>
      </p:pic>
    </p:spTree>
    <p:extLst>
      <p:ext uri="{BB962C8B-B14F-4D97-AF65-F5344CB8AC3E}">
        <p14:creationId xmlns:p14="http://schemas.microsoft.com/office/powerpoint/2010/main" val="13096733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3" r:id="rId8"/>
    <p:sldLayoutId id="2147483668" r:id="rId9"/>
    <p:sldLayoutId id="2147483672" r:id="rId10"/>
    <p:sldLayoutId id="2147483670" r:id="rId11"/>
    <p:sldLayoutId id="2147483671"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chart" Target="../charts/chart8.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chart" Target="../charts/chart1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chart" Target="../charts/chart1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s://www.freep.com/story/opinion/contributors/2021/09/30/water-affordability-infrastructure-biden-bills-congress/5928804001/"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1.xml"/><Relationship Id="rId4" Type="http://schemas.openxmlformats.org/officeDocument/2006/relationships/hyperlink" Target="mailto:mydwsd@detroitmi.gov"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chart" Target="../charts/chart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5943600" y="-3395"/>
            <a:ext cx="3200400" cy="2926080"/>
          </a:xfrm>
          <a:prstGeom prst="rect">
            <a:avLst/>
          </a:prstGeom>
          <a:solidFill>
            <a:schemeClr val="bg1"/>
          </a:solidFill>
          <a:effectLst/>
        </p:spPr>
        <p:txBody>
          <a:bodyPr wrap="none" rtlCol="0">
            <a:spAutoFit/>
          </a:bodyPr>
          <a:lstStyle/>
          <a:p>
            <a:endParaRPr lang="en-US" dirty="0"/>
          </a:p>
        </p:txBody>
      </p:sp>
      <p:pic>
        <p:nvPicPr>
          <p:cNvPr id="15" name="Picture 14">
            <a:extLst>
              <a:ext uri="{FF2B5EF4-FFF2-40B4-BE49-F238E27FC236}">
                <a16:creationId xmlns:a16="http://schemas.microsoft.com/office/drawing/2014/main" id="{BC22DFCF-2634-4FAC-873D-5F0A898B9C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3152"/>
            <a:ext cx="9144000" cy="6858000"/>
          </a:xfrm>
          <a:prstGeom prst="rect">
            <a:avLst/>
          </a:prstGeom>
        </p:spPr>
      </p:pic>
      <p:sp>
        <p:nvSpPr>
          <p:cNvPr id="21" name="Rectangle 2">
            <a:extLst>
              <a:ext uri="{FF2B5EF4-FFF2-40B4-BE49-F238E27FC236}">
                <a16:creationId xmlns:a16="http://schemas.microsoft.com/office/drawing/2014/main" id="{EB53EABF-FE61-D841-AF19-A2267ECE5A6B}"/>
              </a:ext>
            </a:extLst>
          </p:cNvPr>
          <p:cNvSpPr txBox="1">
            <a:spLocks noChangeArrowheads="1"/>
          </p:cNvSpPr>
          <p:nvPr/>
        </p:nvSpPr>
        <p:spPr bwMode="auto">
          <a:xfrm>
            <a:off x="3505494" y="5480661"/>
            <a:ext cx="2133012" cy="286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400" dirty="0">
                <a:solidFill>
                  <a:schemeClr val="bg1"/>
                </a:solidFill>
                <a:latin typeface="Arial" panose="020B0604020202020204" pitchFamily="34" charset="0"/>
                <a:cs typeface="Arial" panose="020B0604020202020204" pitchFamily="34" charset="0"/>
              </a:rPr>
              <a:t>October 20, 2021</a:t>
            </a:r>
          </a:p>
        </p:txBody>
      </p:sp>
      <p:sp>
        <p:nvSpPr>
          <p:cNvPr id="22" name="Title 1">
            <a:extLst>
              <a:ext uri="{FF2B5EF4-FFF2-40B4-BE49-F238E27FC236}">
                <a16:creationId xmlns:a16="http://schemas.microsoft.com/office/drawing/2014/main" id="{752A2F9A-1705-4449-BDBD-700AD9CA9DBA}"/>
              </a:ext>
            </a:extLst>
          </p:cNvPr>
          <p:cNvSpPr txBox="1">
            <a:spLocks/>
          </p:cNvSpPr>
          <p:nvPr/>
        </p:nvSpPr>
        <p:spPr>
          <a:xfrm>
            <a:off x="1287090" y="4822540"/>
            <a:ext cx="6569819" cy="65812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b="1" dirty="0">
                <a:solidFill>
                  <a:schemeClr val="bg1"/>
                </a:solidFill>
                <a:latin typeface="Franklin Gothic Book" panose="020B0503020102020204" pitchFamily="34" charset="0"/>
              </a:rPr>
              <a:t>DIRECTOR’S REPORT </a:t>
            </a:r>
            <a:endParaRPr lang="en-US" sz="4000" dirty="0">
              <a:solidFill>
                <a:schemeClr val="bg1"/>
              </a:solidFill>
              <a:latin typeface="Franklin Gothic Book" panose="020B0503020102020204" pitchFamily="34" charset="0"/>
            </a:endParaRPr>
          </a:p>
        </p:txBody>
      </p:sp>
      <p:pic>
        <p:nvPicPr>
          <p:cNvPr id="24" name="Picture 23">
            <a:extLst>
              <a:ext uri="{FF2B5EF4-FFF2-40B4-BE49-F238E27FC236}">
                <a16:creationId xmlns:a16="http://schemas.microsoft.com/office/drawing/2014/main" id="{1BA6F384-BEDD-5148-BC88-B16947B77CF4}"/>
              </a:ext>
            </a:extLst>
          </p:cNvPr>
          <p:cNvPicPr>
            <a:picLocks noChangeAspect="1"/>
          </p:cNvPicPr>
          <p:nvPr/>
        </p:nvPicPr>
        <p:blipFill>
          <a:blip r:embed="rId3"/>
          <a:stretch>
            <a:fillRect/>
          </a:stretch>
        </p:blipFill>
        <p:spPr>
          <a:xfrm>
            <a:off x="4250389" y="5894002"/>
            <a:ext cx="643219" cy="208908"/>
          </a:xfrm>
          <a:prstGeom prst="rect">
            <a:avLst/>
          </a:prstGeo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6612" t="10688" r="6680" b="10478"/>
          <a:stretch/>
        </p:blipFill>
        <p:spPr>
          <a:xfrm>
            <a:off x="484959" y="252723"/>
            <a:ext cx="3765430" cy="2057400"/>
          </a:xfrm>
          <a:prstGeom prst="rect">
            <a:avLst/>
          </a:prstGeom>
        </p:spPr>
      </p:pic>
    </p:spTree>
    <p:extLst>
      <p:ext uri="{BB962C8B-B14F-4D97-AF65-F5344CB8AC3E}">
        <p14:creationId xmlns:p14="http://schemas.microsoft.com/office/powerpoint/2010/main" val="9148555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p:cNvSpPr>
            <a:spLocks noGrp="1"/>
          </p:cNvSpPr>
          <p:nvPr>
            <p:ph type="sldNum" sz="quarter" idx="12"/>
          </p:nvPr>
        </p:nvSpPr>
        <p:spPr>
          <a:xfrm>
            <a:off x="1855304" y="6625395"/>
            <a:ext cx="2743200" cy="365125"/>
          </a:xfrm>
        </p:spPr>
        <p:txBody>
          <a:bodyPr/>
          <a:lstStyle/>
          <a:p>
            <a:r>
              <a:rPr lang="en-US" dirty="0"/>
              <a:t>10</a:t>
            </a:r>
          </a:p>
        </p:txBody>
      </p:sp>
      <p:graphicFrame>
        <p:nvGraphicFramePr>
          <p:cNvPr id="4" name="Chart 3"/>
          <p:cNvGraphicFramePr/>
          <p:nvPr>
            <p:extLst>
              <p:ext uri="{D42A27DB-BD31-4B8C-83A1-F6EECF244321}">
                <p14:modId xmlns:p14="http://schemas.microsoft.com/office/powerpoint/2010/main" val="3750848336"/>
              </p:ext>
            </p:extLst>
          </p:nvPr>
        </p:nvGraphicFramePr>
        <p:xfrm>
          <a:off x="1028700" y="1392766"/>
          <a:ext cx="7086600" cy="4072467"/>
        </p:xfrm>
        <a:graphic>
          <a:graphicData uri="http://schemas.openxmlformats.org/drawingml/2006/chart">
            <c:chart xmlns:c="http://schemas.openxmlformats.org/drawingml/2006/chart" xmlns:r="http://schemas.openxmlformats.org/officeDocument/2006/relationships" r:id="rId2"/>
          </a:graphicData>
        </a:graphic>
      </p:graphicFrame>
      <p:cxnSp>
        <p:nvCxnSpPr>
          <p:cNvPr id="6" name="Straight Connector 5"/>
          <p:cNvCxnSpPr/>
          <p:nvPr/>
        </p:nvCxnSpPr>
        <p:spPr>
          <a:xfrm flipH="1">
            <a:off x="0" y="5675392"/>
            <a:ext cx="8869680" cy="0"/>
          </a:xfrm>
          <a:prstGeom prst="line">
            <a:avLst/>
          </a:prstGeom>
          <a:ln w="28575">
            <a:solidFill>
              <a:srgbClr val="279989"/>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A4551F2D-87A5-4144-B73E-642850CDE87C}"/>
              </a:ext>
            </a:extLst>
          </p:cNvPr>
          <p:cNvSpPr txBox="1">
            <a:spLocks/>
          </p:cNvSpPr>
          <p:nvPr/>
        </p:nvSpPr>
        <p:spPr>
          <a:xfrm>
            <a:off x="0" y="3555"/>
            <a:ext cx="6938682" cy="701044"/>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2500" b="1" dirty="0">
                <a:solidFill>
                  <a:srgbClr val="138F7E"/>
                </a:solidFill>
                <a:latin typeface="Franklin Gothic Book" panose="020B0503020102020204" pitchFamily="34" charset="0"/>
              </a:rPr>
              <a:t>FIELD SERVICES: Water Main Breaks</a:t>
            </a:r>
          </a:p>
        </p:txBody>
      </p:sp>
      <p:sp>
        <p:nvSpPr>
          <p:cNvPr id="15" name="TextBox 14"/>
          <p:cNvSpPr txBox="1"/>
          <p:nvPr/>
        </p:nvSpPr>
        <p:spPr>
          <a:xfrm>
            <a:off x="2103514" y="5315926"/>
            <a:ext cx="5680401" cy="338554"/>
          </a:xfrm>
          <a:prstGeom prst="rect">
            <a:avLst/>
          </a:prstGeom>
          <a:noFill/>
        </p:spPr>
        <p:txBody>
          <a:bodyPr wrap="none" rtlCol="0">
            <a:spAutoFit/>
          </a:bodyPr>
          <a:lstStyle/>
          <a:p>
            <a:r>
              <a:rPr lang="en-US" sz="1600" dirty="0">
                <a:solidFill>
                  <a:srgbClr val="C00000"/>
                </a:solidFill>
                <a:latin typeface="Wingdings" panose="05000000000000000000" pitchFamily="2" charset="2"/>
              </a:rPr>
              <a:t>n</a:t>
            </a:r>
            <a:r>
              <a:rPr lang="en-US" sz="1600" dirty="0"/>
              <a:t> </a:t>
            </a:r>
            <a:r>
              <a:rPr lang="en-US" sz="1600" dirty="0">
                <a:solidFill>
                  <a:schemeClr val="tx1">
                    <a:lumMod val="75000"/>
                    <a:lumOff val="25000"/>
                  </a:schemeClr>
                </a:solidFill>
                <a:latin typeface="Franklin Gothic Book" panose="020B0503020102020204" pitchFamily="34" charset="0"/>
              </a:rPr>
              <a:t>Reported by Customers               </a:t>
            </a:r>
            <a:r>
              <a:rPr lang="en-US" sz="1600" dirty="0">
                <a:solidFill>
                  <a:schemeClr val="accent1">
                    <a:lumMod val="75000"/>
                  </a:schemeClr>
                </a:solidFill>
                <a:latin typeface="Wingdings" panose="05000000000000000000" pitchFamily="2" charset="2"/>
              </a:rPr>
              <a:t>n</a:t>
            </a:r>
            <a:r>
              <a:rPr lang="en-US" sz="1600" dirty="0"/>
              <a:t> </a:t>
            </a:r>
            <a:r>
              <a:rPr lang="en-US" sz="1600" dirty="0">
                <a:solidFill>
                  <a:schemeClr val="tx1">
                    <a:lumMod val="75000"/>
                    <a:lumOff val="25000"/>
                  </a:schemeClr>
                </a:solidFill>
                <a:latin typeface="Franklin Gothic Book" panose="020B0503020102020204" pitchFamily="34" charset="0"/>
              </a:rPr>
              <a:t>Resolved within Four Days </a:t>
            </a:r>
          </a:p>
        </p:txBody>
      </p:sp>
      <p:sp>
        <p:nvSpPr>
          <p:cNvPr id="8" name="TextBox 7">
            <a:extLst>
              <a:ext uri="{FF2B5EF4-FFF2-40B4-BE49-F238E27FC236}">
                <a16:creationId xmlns:a16="http://schemas.microsoft.com/office/drawing/2014/main" id="{19A3E44C-E013-4ADC-90AF-F1C284503928}"/>
              </a:ext>
            </a:extLst>
          </p:cNvPr>
          <p:cNvSpPr txBox="1"/>
          <p:nvPr/>
        </p:nvSpPr>
        <p:spPr>
          <a:xfrm>
            <a:off x="0" y="5705014"/>
            <a:ext cx="8869680" cy="523220"/>
          </a:xfrm>
          <a:prstGeom prst="rect">
            <a:avLst/>
          </a:prstGeom>
          <a:noFill/>
        </p:spPr>
        <p:txBody>
          <a:bodyPr wrap="square" rtlCol="0">
            <a:spAutoFit/>
          </a:bodyPr>
          <a:lstStyle/>
          <a:p>
            <a:r>
              <a:rPr lang="en-US" sz="1400" dirty="0">
                <a:solidFill>
                  <a:schemeClr val="tx1">
                    <a:lumMod val="75000"/>
                    <a:lumOff val="25000"/>
                  </a:schemeClr>
                </a:solidFill>
                <a:latin typeface="Franklin Gothic Book" panose="020B0503020102020204" pitchFamily="34" charset="0"/>
              </a:rPr>
              <a:t>DWSD Operations continues to prioritize these work orders based on level of severity, including number of customers affected, to determine priority.</a:t>
            </a:r>
            <a:endParaRPr lang="en-US" sz="1100" dirty="0">
              <a:solidFill>
                <a:schemeClr val="tx1">
                  <a:lumMod val="75000"/>
                  <a:lumOff val="25000"/>
                </a:schemeClr>
              </a:solidFill>
              <a:latin typeface="Franklin Gothic Book" panose="020B0503020102020204" pitchFamily="34" charset="0"/>
            </a:endParaRPr>
          </a:p>
        </p:txBody>
      </p:sp>
    </p:spTree>
    <p:extLst>
      <p:ext uri="{BB962C8B-B14F-4D97-AF65-F5344CB8AC3E}">
        <p14:creationId xmlns:p14="http://schemas.microsoft.com/office/powerpoint/2010/main" val="7103711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p:cNvSpPr>
            <a:spLocks noGrp="1"/>
          </p:cNvSpPr>
          <p:nvPr>
            <p:ph type="sldNum" sz="quarter" idx="12"/>
          </p:nvPr>
        </p:nvSpPr>
        <p:spPr>
          <a:xfrm>
            <a:off x="1855304" y="6625395"/>
            <a:ext cx="2743200" cy="365125"/>
          </a:xfrm>
        </p:spPr>
        <p:txBody>
          <a:bodyPr/>
          <a:lstStyle/>
          <a:p>
            <a:r>
              <a:rPr lang="en-US" dirty="0"/>
              <a:t>11</a:t>
            </a:r>
          </a:p>
        </p:txBody>
      </p:sp>
      <p:sp>
        <p:nvSpPr>
          <p:cNvPr id="11" name="Title 1">
            <a:extLst>
              <a:ext uri="{FF2B5EF4-FFF2-40B4-BE49-F238E27FC236}">
                <a16:creationId xmlns:a16="http://schemas.microsoft.com/office/drawing/2014/main" id="{A4551F2D-87A5-4144-B73E-642850CDE87C}"/>
              </a:ext>
            </a:extLst>
          </p:cNvPr>
          <p:cNvSpPr txBox="1">
            <a:spLocks/>
          </p:cNvSpPr>
          <p:nvPr/>
        </p:nvSpPr>
        <p:spPr>
          <a:xfrm>
            <a:off x="0" y="3555"/>
            <a:ext cx="7327900" cy="701044"/>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2500" b="1" dirty="0">
                <a:solidFill>
                  <a:srgbClr val="138F7E"/>
                </a:solidFill>
                <a:latin typeface="Franklin Gothic Book" panose="020B0503020102020204" pitchFamily="34" charset="0"/>
              </a:rPr>
              <a:t>FIELD SERVICES: </a:t>
            </a:r>
            <a:r>
              <a:rPr lang="en-US" sz="2400" b="1" dirty="0">
                <a:solidFill>
                  <a:srgbClr val="138F7E"/>
                </a:solidFill>
                <a:latin typeface="Franklin Gothic Book" panose="020B0503020102020204" pitchFamily="34" charset="0"/>
              </a:rPr>
              <a:t>Catch Basin Inspection &amp; Cleaning</a:t>
            </a:r>
          </a:p>
        </p:txBody>
      </p:sp>
      <p:sp>
        <p:nvSpPr>
          <p:cNvPr id="14" name="TextBox 13"/>
          <p:cNvSpPr txBox="1"/>
          <p:nvPr/>
        </p:nvSpPr>
        <p:spPr>
          <a:xfrm>
            <a:off x="0" y="5328446"/>
            <a:ext cx="9144000" cy="738664"/>
          </a:xfrm>
          <a:prstGeom prst="rect">
            <a:avLst/>
          </a:prstGeom>
          <a:noFill/>
        </p:spPr>
        <p:txBody>
          <a:bodyPr wrap="square" rtlCol="0">
            <a:spAutoFit/>
          </a:bodyPr>
          <a:lstStyle/>
          <a:p>
            <a:r>
              <a:rPr lang="en-US" sz="1400" b="1" dirty="0">
                <a:latin typeface="Franklin Gothic Book" panose="020B0503020102020204" pitchFamily="34" charset="0"/>
              </a:rPr>
              <a:t>DWSD is expanding sewer cleaning for preventative maintenance to help reduce street flooding and basement backups. As of this report, crews have cleaned 425 miles of city sewer pipe in calendar year 2021 compared with 59 miles in calendar year 2020. </a:t>
            </a:r>
          </a:p>
        </p:txBody>
      </p:sp>
      <p:cxnSp>
        <p:nvCxnSpPr>
          <p:cNvPr id="15" name="Straight Connector 14"/>
          <p:cNvCxnSpPr/>
          <p:nvPr/>
        </p:nvCxnSpPr>
        <p:spPr>
          <a:xfrm flipH="1">
            <a:off x="0" y="5263172"/>
            <a:ext cx="9144000" cy="0"/>
          </a:xfrm>
          <a:prstGeom prst="line">
            <a:avLst/>
          </a:prstGeom>
          <a:ln w="28575">
            <a:solidFill>
              <a:srgbClr val="279989"/>
            </a:solidFill>
          </a:ln>
        </p:spPr>
        <p:style>
          <a:lnRef idx="1">
            <a:schemeClr val="accent1"/>
          </a:lnRef>
          <a:fillRef idx="0">
            <a:schemeClr val="accent1"/>
          </a:fillRef>
          <a:effectRef idx="0">
            <a:schemeClr val="accent1"/>
          </a:effectRef>
          <a:fontRef idx="minor">
            <a:schemeClr val="tx1"/>
          </a:fontRef>
        </p:style>
      </p:cxnSp>
      <p:graphicFrame>
        <p:nvGraphicFramePr>
          <p:cNvPr id="10" name="Chart 9"/>
          <p:cNvGraphicFramePr/>
          <p:nvPr>
            <p:extLst>
              <p:ext uri="{D42A27DB-BD31-4B8C-83A1-F6EECF244321}">
                <p14:modId xmlns:p14="http://schemas.microsoft.com/office/powerpoint/2010/main" val="2742426667"/>
              </p:ext>
            </p:extLst>
          </p:nvPr>
        </p:nvGraphicFramePr>
        <p:xfrm>
          <a:off x="178904" y="1052835"/>
          <a:ext cx="6096000" cy="4064000"/>
        </p:xfrm>
        <a:graphic>
          <a:graphicData uri="http://schemas.openxmlformats.org/drawingml/2006/chart">
            <c:chart xmlns:c="http://schemas.openxmlformats.org/drawingml/2006/chart" xmlns:r="http://schemas.openxmlformats.org/officeDocument/2006/relationships" r:id="rId2"/>
          </a:graphicData>
        </a:graphic>
      </p:graphicFrame>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r="12880" b="17175"/>
          <a:stretch/>
        </p:blipFill>
        <p:spPr>
          <a:xfrm>
            <a:off x="6027725" y="1838505"/>
            <a:ext cx="3032807" cy="1828800"/>
          </a:xfrm>
          <a:prstGeom prst="rect">
            <a:avLst/>
          </a:prstGeom>
          <a:ln w="28575">
            <a:solidFill>
              <a:srgbClr val="219784"/>
            </a:solidFill>
          </a:ln>
        </p:spPr>
      </p:pic>
    </p:spTree>
    <p:extLst>
      <p:ext uri="{BB962C8B-B14F-4D97-AF65-F5344CB8AC3E}">
        <p14:creationId xmlns:p14="http://schemas.microsoft.com/office/powerpoint/2010/main" val="18558156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1"/>
          <p:cNvSpPr>
            <a:spLocks noGrp="1"/>
          </p:cNvSpPr>
          <p:nvPr>
            <p:ph type="sldNum" sz="quarter" idx="12"/>
          </p:nvPr>
        </p:nvSpPr>
        <p:spPr>
          <a:xfrm>
            <a:off x="1855304" y="6625395"/>
            <a:ext cx="2743200" cy="365125"/>
          </a:xfrm>
        </p:spPr>
        <p:txBody>
          <a:bodyPr/>
          <a:lstStyle/>
          <a:p>
            <a:r>
              <a:rPr lang="en-US" dirty="0"/>
              <a:t>14</a:t>
            </a:r>
          </a:p>
        </p:txBody>
      </p:sp>
      <p:pic>
        <p:nvPicPr>
          <p:cNvPr id="4" name="Picture 3">
            <a:extLst>
              <a:ext uri="{FF2B5EF4-FFF2-40B4-BE49-F238E27FC236}">
                <a16:creationId xmlns:a16="http://schemas.microsoft.com/office/drawing/2014/main" id="{EEC7817B-92C9-F64A-8E97-19558D3846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a:extLst>
              <a:ext uri="{FF2B5EF4-FFF2-40B4-BE49-F238E27FC236}">
                <a16:creationId xmlns:a16="http://schemas.microsoft.com/office/drawing/2014/main" id="{022D3748-B75F-8F4E-90B2-C24885156728}"/>
              </a:ext>
            </a:extLst>
          </p:cNvPr>
          <p:cNvSpPr txBox="1">
            <a:spLocks/>
          </p:cNvSpPr>
          <p:nvPr/>
        </p:nvSpPr>
        <p:spPr>
          <a:xfrm>
            <a:off x="1828801" y="2843781"/>
            <a:ext cx="7315200" cy="95857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b="1" dirty="0">
                <a:solidFill>
                  <a:schemeClr val="bg1"/>
                </a:solidFill>
                <a:latin typeface="Franklin Gothic Book" panose="020B0503020102020204" pitchFamily="34" charset="0"/>
              </a:rPr>
              <a:t>Finance</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012423"/>
            <a:ext cx="2072644" cy="2621285"/>
          </a:xfrm>
          <a:prstGeom prst="rect">
            <a:avLst/>
          </a:prstGeom>
        </p:spPr>
      </p:pic>
    </p:spTree>
    <p:extLst>
      <p:ext uri="{BB962C8B-B14F-4D97-AF65-F5344CB8AC3E}">
        <p14:creationId xmlns:p14="http://schemas.microsoft.com/office/powerpoint/2010/main" val="38588801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p:cNvSpPr>
            <a:spLocks noGrp="1"/>
          </p:cNvSpPr>
          <p:nvPr>
            <p:ph type="sldNum" sz="quarter" idx="12"/>
          </p:nvPr>
        </p:nvSpPr>
        <p:spPr>
          <a:xfrm>
            <a:off x="1855304" y="6625395"/>
            <a:ext cx="2743200" cy="365125"/>
          </a:xfrm>
        </p:spPr>
        <p:txBody>
          <a:bodyPr/>
          <a:lstStyle/>
          <a:p>
            <a:r>
              <a:rPr lang="en-US" dirty="0"/>
              <a:t>13</a:t>
            </a:r>
          </a:p>
        </p:txBody>
      </p:sp>
      <p:sp>
        <p:nvSpPr>
          <p:cNvPr id="11" name="Title 1">
            <a:extLst>
              <a:ext uri="{FF2B5EF4-FFF2-40B4-BE49-F238E27FC236}">
                <a16:creationId xmlns:a16="http://schemas.microsoft.com/office/drawing/2014/main" id="{A4551F2D-87A5-4144-B73E-642850CDE87C}"/>
              </a:ext>
            </a:extLst>
          </p:cNvPr>
          <p:cNvSpPr txBox="1">
            <a:spLocks/>
          </p:cNvSpPr>
          <p:nvPr/>
        </p:nvSpPr>
        <p:spPr>
          <a:xfrm>
            <a:off x="0" y="3555"/>
            <a:ext cx="6938682" cy="701044"/>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2500" b="1" dirty="0">
                <a:solidFill>
                  <a:srgbClr val="138F7E"/>
                </a:solidFill>
                <a:latin typeface="Franklin Gothic Book" panose="020B0503020102020204" pitchFamily="34" charset="0"/>
              </a:rPr>
              <a:t>FINANCE: Bill Collection Rate</a:t>
            </a:r>
          </a:p>
        </p:txBody>
      </p:sp>
      <p:graphicFrame>
        <p:nvGraphicFramePr>
          <p:cNvPr id="4" name="Chart 3"/>
          <p:cNvGraphicFramePr/>
          <p:nvPr>
            <p:extLst>
              <p:ext uri="{D42A27DB-BD31-4B8C-83A1-F6EECF244321}">
                <p14:modId xmlns:p14="http://schemas.microsoft.com/office/powerpoint/2010/main" val="291714521"/>
              </p:ext>
            </p:extLst>
          </p:nvPr>
        </p:nvGraphicFramePr>
        <p:xfrm>
          <a:off x="1524000" y="1210733"/>
          <a:ext cx="6096000" cy="4064000"/>
        </p:xfrm>
        <a:graphic>
          <a:graphicData uri="http://schemas.openxmlformats.org/drawingml/2006/chart">
            <c:chart xmlns:c="http://schemas.openxmlformats.org/drawingml/2006/chart" xmlns:r="http://schemas.openxmlformats.org/officeDocument/2006/relationships" r:id="rId2"/>
          </a:graphicData>
        </a:graphic>
      </p:graphicFrame>
      <p:cxnSp>
        <p:nvCxnSpPr>
          <p:cNvPr id="6" name="Straight Connector 5"/>
          <p:cNvCxnSpPr/>
          <p:nvPr/>
        </p:nvCxnSpPr>
        <p:spPr>
          <a:xfrm flipH="1">
            <a:off x="0" y="6062682"/>
            <a:ext cx="9144000" cy="0"/>
          </a:xfrm>
          <a:prstGeom prst="line">
            <a:avLst/>
          </a:prstGeom>
          <a:ln w="28575">
            <a:solidFill>
              <a:srgbClr val="279989"/>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087718" y="5300127"/>
            <a:ext cx="3294043" cy="307777"/>
          </a:xfrm>
          <a:prstGeom prst="rect">
            <a:avLst/>
          </a:prstGeom>
          <a:noFill/>
        </p:spPr>
        <p:txBody>
          <a:bodyPr wrap="none" rtlCol="0">
            <a:spAutoFit/>
          </a:bodyPr>
          <a:lstStyle/>
          <a:p>
            <a:r>
              <a:rPr lang="en-US" sz="1400" b="1" dirty="0">
                <a:solidFill>
                  <a:schemeClr val="tx1">
                    <a:lumMod val="75000"/>
                    <a:lumOff val="25000"/>
                  </a:schemeClr>
                </a:solidFill>
                <a:latin typeface="Franklin Gothic Book" panose="020B0503020102020204" pitchFamily="34" charset="0"/>
              </a:rPr>
              <a:t>3-Month Rolling Average Collection Rate</a:t>
            </a:r>
          </a:p>
        </p:txBody>
      </p:sp>
      <p:sp>
        <p:nvSpPr>
          <p:cNvPr id="8" name="TextBox 7"/>
          <p:cNvSpPr txBox="1"/>
          <p:nvPr/>
        </p:nvSpPr>
        <p:spPr>
          <a:xfrm>
            <a:off x="0" y="6094482"/>
            <a:ext cx="9144000" cy="523220"/>
          </a:xfrm>
          <a:prstGeom prst="rect">
            <a:avLst/>
          </a:prstGeom>
          <a:noFill/>
        </p:spPr>
        <p:txBody>
          <a:bodyPr wrap="square" rtlCol="0">
            <a:spAutoFit/>
          </a:bodyPr>
          <a:lstStyle/>
          <a:p>
            <a:r>
              <a:rPr lang="en-US" sz="1400" dirty="0">
                <a:solidFill>
                  <a:schemeClr val="tx1">
                    <a:lumMod val="75000"/>
                    <a:lumOff val="25000"/>
                  </a:schemeClr>
                </a:solidFill>
                <a:latin typeface="Franklin Gothic Book" panose="020B0503020102020204" pitchFamily="34" charset="0"/>
              </a:rPr>
              <a:t>The Finance data is provided based on the most recent month reported to the Finance Committee of the</a:t>
            </a:r>
            <a:br>
              <a:rPr lang="en-US" sz="1400" dirty="0">
                <a:solidFill>
                  <a:schemeClr val="tx1">
                    <a:lumMod val="75000"/>
                    <a:lumOff val="25000"/>
                  </a:schemeClr>
                </a:solidFill>
                <a:latin typeface="Franklin Gothic Book" panose="020B0503020102020204" pitchFamily="34" charset="0"/>
              </a:rPr>
            </a:br>
            <a:r>
              <a:rPr lang="en-US" sz="1400" dirty="0">
                <a:solidFill>
                  <a:schemeClr val="tx1">
                    <a:lumMod val="75000"/>
                    <a:lumOff val="25000"/>
                  </a:schemeClr>
                </a:solidFill>
                <a:latin typeface="Franklin Gothic Book" panose="020B0503020102020204" pitchFamily="34" charset="0"/>
              </a:rPr>
              <a:t>Board of Water Commissioners.</a:t>
            </a:r>
          </a:p>
        </p:txBody>
      </p:sp>
      <p:sp>
        <p:nvSpPr>
          <p:cNvPr id="10" name="TextBox 9"/>
          <p:cNvSpPr txBox="1"/>
          <p:nvPr/>
        </p:nvSpPr>
        <p:spPr>
          <a:xfrm>
            <a:off x="2737461" y="5647190"/>
            <a:ext cx="3994555" cy="338554"/>
          </a:xfrm>
          <a:prstGeom prst="rect">
            <a:avLst/>
          </a:prstGeom>
          <a:noFill/>
        </p:spPr>
        <p:txBody>
          <a:bodyPr wrap="none" rtlCol="0">
            <a:spAutoFit/>
          </a:bodyPr>
          <a:lstStyle/>
          <a:p>
            <a:r>
              <a:rPr lang="en-US" sz="1600" dirty="0">
                <a:solidFill>
                  <a:srgbClr val="0045CB"/>
                </a:solidFill>
                <a:latin typeface="Wingdings" panose="05000000000000000000" pitchFamily="2" charset="2"/>
              </a:rPr>
              <a:t>n</a:t>
            </a:r>
            <a:r>
              <a:rPr lang="en-US" sz="1600" dirty="0"/>
              <a:t> </a:t>
            </a:r>
            <a:r>
              <a:rPr lang="en-US" sz="1600" dirty="0">
                <a:solidFill>
                  <a:schemeClr val="tx1">
                    <a:lumMod val="75000"/>
                    <a:lumOff val="25000"/>
                  </a:schemeClr>
                </a:solidFill>
                <a:latin typeface="Franklin Gothic Book" panose="020B0503020102020204" pitchFamily="34" charset="0"/>
              </a:rPr>
              <a:t>Water Revenue               </a:t>
            </a:r>
            <a:r>
              <a:rPr lang="en-US" sz="1600" dirty="0">
                <a:solidFill>
                  <a:srgbClr val="FEB70D"/>
                </a:solidFill>
                <a:latin typeface="Wingdings" panose="05000000000000000000" pitchFamily="2" charset="2"/>
              </a:rPr>
              <a:t>n</a:t>
            </a:r>
            <a:r>
              <a:rPr lang="en-US" sz="1600" dirty="0"/>
              <a:t> </a:t>
            </a:r>
            <a:r>
              <a:rPr lang="en-US" sz="1600" dirty="0">
                <a:solidFill>
                  <a:schemeClr val="tx1">
                    <a:lumMod val="75000"/>
                    <a:lumOff val="25000"/>
                  </a:schemeClr>
                </a:solidFill>
                <a:latin typeface="Franklin Gothic Book" panose="020B0503020102020204" pitchFamily="34" charset="0"/>
              </a:rPr>
              <a:t>Sewer Revenue</a:t>
            </a:r>
          </a:p>
        </p:txBody>
      </p:sp>
      <p:sp>
        <p:nvSpPr>
          <p:cNvPr id="12" name="TextBox 11"/>
          <p:cNvSpPr txBox="1"/>
          <p:nvPr/>
        </p:nvSpPr>
        <p:spPr>
          <a:xfrm>
            <a:off x="2649569" y="5071006"/>
            <a:ext cx="4237891" cy="307777"/>
          </a:xfrm>
          <a:prstGeom prst="rect">
            <a:avLst/>
          </a:prstGeom>
          <a:noFill/>
        </p:spPr>
        <p:txBody>
          <a:bodyPr wrap="none" rtlCol="0">
            <a:spAutoFit/>
          </a:bodyPr>
          <a:lstStyle/>
          <a:p>
            <a:r>
              <a:rPr lang="en-US" sz="1400" dirty="0">
                <a:solidFill>
                  <a:schemeClr val="tx1">
                    <a:lumMod val="75000"/>
                    <a:lumOff val="25000"/>
                  </a:schemeClr>
                </a:solidFill>
                <a:latin typeface="Franklin Gothic Book" panose="020B0503020102020204" pitchFamily="34" charset="0"/>
              </a:rPr>
              <a:t>  April                                 May                                 June</a:t>
            </a:r>
          </a:p>
        </p:txBody>
      </p:sp>
    </p:spTree>
    <p:extLst>
      <p:ext uri="{BB962C8B-B14F-4D97-AF65-F5344CB8AC3E}">
        <p14:creationId xmlns:p14="http://schemas.microsoft.com/office/powerpoint/2010/main" val="25218952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p:cNvSpPr>
            <a:spLocks noGrp="1"/>
          </p:cNvSpPr>
          <p:nvPr>
            <p:ph type="sldNum" sz="quarter" idx="12"/>
          </p:nvPr>
        </p:nvSpPr>
        <p:spPr>
          <a:xfrm>
            <a:off x="1855304" y="6625395"/>
            <a:ext cx="2743200" cy="365125"/>
          </a:xfrm>
        </p:spPr>
        <p:txBody>
          <a:bodyPr/>
          <a:lstStyle/>
          <a:p>
            <a:r>
              <a:rPr lang="en-US" dirty="0"/>
              <a:t>14</a:t>
            </a:r>
          </a:p>
        </p:txBody>
      </p:sp>
      <p:sp>
        <p:nvSpPr>
          <p:cNvPr id="11" name="Title 1">
            <a:extLst>
              <a:ext uri="{FF2B5EF4-FFF2-40B4-BE49-F238E27FC236}">
                <a16:creationId xmlns:a16="http://schemas.microsoft.com/office/drawing/2014/main" id="{A4551F2D-87A5-4144-B73E-642850CDE87C}"/>
              </a:ext>
            </a:extLst>
          </p:cNvPr>
          <p:cNvSpPr txBox="1">
            <a:spLocks/>
          </p:cNvSpPr>
          <p:nvPr/>
        </p:nvSpPr>
        <p:spPr>
          <a:xfrm>
            <a:off x="0" y="3555"/>
            <a:ext cx="6938682" cy="701044"/>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2500" b="1" dirty="0">
                <a:solidFill>
                  <a:srgbClr val="138F7E"/>
                </a:solidFill>
                <a:latin typeface="Franklin Gothic Book" panose="020B0503020102020204" pitchFamily="34" charset="0"/>
              </a:rPr>
              <a:t>FINANCE: Cash Balance</a:t>
            </a:r>
          </a:p>
        </p:txBody>
      </p:sp>
      <p:cxnSp>
        <p:nvCxnSpPr>
          <p:cNvPr id="5" name="Straight Connector 4"/>
          <p:cNvCxnSpPr/>
          <p:nvPr/>
        </p:nvCxnSpPr>
        <p:spPr>
          <a:xfrm flipH="1">
            <a:off x="0" y="5940126"/>
            <a:ext cx="9144000" cy="0"/>
          </a:xfrm>
          <a:prstGeom prst="line">
            <a:avLst/>
          </a:prstGeom>
          <a:ln w="28575">
            <a:solidFill>
              <a:srgbClr val="279989"/>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0" y="5989205"/>
            <a:ext cx="9144000" cy="523220"/>
          </a:xfrm>
          <a:prstGeom prst="rect">
            <a:avLst/>
          </a:prstGeom>
          <a:noFill/>
        </p:spPr>
        <p:txBody>
          <a:bodyPr wrap="square" rtlCol="0">
            <a:spAutoFit/>
          </a:bodyPr>
          <a:lstStyle/>
          <a:p>
            <a:r>
              <a:rPr lang="en-US" sz="1400" dirty="0">
                <a:solidFill>
                  <a:schemeClr val="tx1">
                    <a:lumMod val="75000"/>
                    <a:lumOff val="25000"/>
                  </a:schemeClr>
                </a:solidFill>
                <a:latin typeface="Franklin Gothic Book" panose="020B0503020102020204" pitchFamily="34" charset="0"/>
              </a:rPr>
              <a:t>The Finance data is provided based on the most recent month reported to the Finance Committee of the</a:t>
            </a:r>
            <a:br>
              <a:rPr lang="en-US" sz="1400" dirty="0">
                <a:solidFill>
                  <a:schemeClr val="tx1">
                    <a:lumMod val="75000"/>
                    <a:lumOff val="25000"/>
                  </a:schemeClr>
                </a:solidFill>
                <a:latin typeface="Franklin Gothic Book" panose="020B0503020102020204" pitchFamily="34" charset="0"/>
              </a:rPr>
            </a:br>
            <a:r>
              <a:rPr lang="en-US" sz="1400" dirty="0">
                <a:solidFill>
                  <a:schemeClr val="tx1">
                    <a:lumMod val="75000"/>
                    <a:lumOff val="25000"/>
                  </a:schemeClr>
                </a:solidFill>
                <a:latin typeface="Franklin Gothic Book" panose="020B0503020102020204" pitchFamily="34" charset="0"/>
              </a:rPr>
              <a:t>Board of Water Commissioners.</a:t>
            </a:r>
          </a:p>
        </p:txBody>
      </p:sp>
      <p:pic>
        <p:nvPicPr>
          <p:cNvPr id="3" name="Picture 2">
            <a:extLst>
              <a:ext uri="{FF2B5EF4-FFF2-40B4-BE49-F238E27FC236}">
                <a16:creationId xmlns:a16="http://schemas.microsoft.com/office/drawing/2014/main" id="{58E75586-F0CA-46B3-9C5F-276A05EE397D}"/>
              </a:ext>
            </a:extLst>
          </p:cNvPr>
          <p:cNvPicPr>
            <a:picLocks noChangeAspect="1"/>
          </p:cNvPicPr>
          <p:nvPr/>
        </p:nvPicPr>
        <p:blipFill rotWithShape="1">
          <a:blip r:embed="rId2"/>
          <a:srcRect l="42571" t="23798" r="49228" b="22047"/>
          <a:stretch/>
        </p:blipFill>
        <p:spPr>
          <a:xfrm>
            <a:off x="539932" y="1298313"/>
            <a:ext cx="3657600" cy="4528843"/>
          </a:xfrm>
          <a:prstGeom prst="rect">
            <a:avLst/>
          </a:prstGeom>
        </p:spPr>
      </p:pic>
      <p:pic>
        <p:nvPicPr>
          <p:cNvPr id="6" name="Picture 5">
            <a:extLst>
              <a:ext uri="{FF2B5EF4-FFF2-40B4-BE49-F238E27FC236}">
                <a16:creationId xmlns:a16="http://schemas.microsoft.com/office/drawing/2014/main" id="{ED7AEED5-B7D9-4BF5-B8B1-AB41AA92D55D}"/>
              </a:ext>
            </a:extLst>
          </p:cNvPr>
          <p:cNvPicPr>
            <a:picLocks noChangeAspect="1"/>
          </p:cNvPicPr>
          <p:nvPr/>
        </p:nvPicPr>
        <p:blipFill rotWithShape="1">
          <a:blip r:embed="rId3"/>
          <a:srcRect l="41799" t="27092" r="50000" b="18752"/>
          <a:stretch/>
        </p:blipFill>
        <p:spPr>
          <a:xfrm>
            <a:off x="4572000" y="1298313"/>
            <a:ext cx="3657600" cy="4528843"/>
          </a:xfrm>
          <a:prstGeom prst="rect">
            <a:avLst/>
          </a:prstGeom>
        </p:spPr>
      </p:pic>
    </p:spTree>
    <p:extLst>
      <p:ext uri="{BB962C8B-B14F-4D97-AF65-F5344CB8AC3E}">
        <p14:creationId xmlns:p14="http://schemas.microsoft.com/office/powerpoint/2010/main" val="35082491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1"/>
          <p:cNvSpPr>
            <a:spLocks noGrp="1"/>
          </p:cNvSpPr>
          <p:nvPr>
            <p:ph type="sldNum" sz="quarter" idx="12"/>
          </p:nvPr>
        </p:nvSpPr>
        <p:spPr>
          <a:xfrm>
            <a:off x="1855304" y="6625395"/>
            <a:ext cx="2743200" cy="365125"/>
          </a:xfrm>
        </p:spPr>
        <p:txBody>
          <a:bodyPr/>
          <a:lstStyle/>
          <a:p>
            <a:r>
              <a:rPr lang="en-US" dirty="0"/>
              <a:t>14</a:t>
            </a:r>
          </a:p>
        </p:txBody>
      </p:sp>
      <p:pic>
        <p:nvPicPr>
          <p:cNvPr id="4" name="Picture 3">
            <a:extLst>
              <a:ext uri="{FF2B5EF4-FFF2-40B4-BE49-F238E27FC236}">
                <a16:creationId xmlns:a16="http://schemas.microsoft.com/office/drawing/2014/main" id="{EEC7817B-92C9-F64A-8E97-19558D3846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a:extLst>
              <a:ext uri="{FF2B5EF4-FFF2-40B4-BE49-F238E27FC236}">
                <a16:creationId xmlns:a16="http://schemas.microsoft.com/office/drawing/2014/main" id="{022D3748-B75F-8F4E-90B2-C24885156728}"/>
              </a:ext>
            </a:extLst>
          </p:cNvPr>
          <p:cNvSpPr txBox="1">
            <a:spLocks/>
          </p:cNvSpPr>
          <p:nvPr/>
        </p:nvSpPr>
        <p:spPr>
          <a:xfrm>
            <a:off x="1828801" y="2843781"/>
            <a:ext cx="7315200" cy="95857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b="1" dirty="0">
                <a:solidFill>
                  <a:schemeClr val="bg1"/>
                </a:solidFill>
                <a:latin typeface="Franklin Gothic Book" panose="020B0503020102020204" pitchFamily="34" charset="0"/>
              </a:rPr>
              <a:t>Legal Services</a:t>
            </a:r>
          </a:p>
        </p:txBody>
      </p:sp>
      <p:pic>
        <p:nvPicPr>
          <p:cNvPr id="6" name="Picture 5">
            <a:extLst>
              <a:ext uri="{FF2B5EF4-FFF2-40B4-BE49-F238E27FC236}">
                <a16:creationId xmlns:a16="http://schemas.microsoft.com/office/drawing/2014/main" id="{9F09866E-A8CF-461D-8261-7710BA9E5B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012423"/>
            <a:ext cx="2072644" cy="2621285"/>
          </a:xfrm>
          <a:prstGeom prst="rect">
            <a:avLst/>
          </a:prstGeom>
        </p:spPr>
      </p:pic>
    </p:spTree>
    <p:extLst>
      <p:ext uri="{BB962C8B-B14F-4D97-AF65-F5344CB8AC3E}">
        <p14:creationId xmlns:p14="http://schemas.microsoft.com/office/powerpoint/2010/main" val="24435077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1"/>
          <p:cNvSpPr>
            <a:spLocks noGrp="1"/>
          </p:cNvSpPr>
          <p:nvPr>
            <p:ph type="sldNum" sz="quarter" idx="12"/>
          </p:nvPr>
        </p:nvSpPr>
        <p:spPr>
          <a:xfrm>
            <a:off x="1855304" y="6625395"/>
            <a:ext cx="2743200" cy="365125"/>
          </a:xfrm>
        </p:spPr>
        <p:txBody>
          <a:bodyPr/>
          <a:lstStyle/>
          <a:p>
            <a:r>
              <a:rPr lang="en-US" dirty="0"/>
              <a:t>16</a:t>
            </a:r>
          </a:p>
        </p:txBody>
      </p:sp>
      <p:sp>
        <p:nvSpPr>
          <p:cNvPr id="19" name="Title 1">
            <a:extLst>
              <a:ext uri="{FF2B5EF4-FFF2-40B4-BE49-F238E27FC236}">
                <a16:creationId xmlns:a16="http://schemas.microsoft.com/office/drawing/2014/main" id="{A4551F2D-87A5-4144-B73E-642850CDE87C}"/>
              </a:ext>
            </a:extLst>
          </p:cNvPr>
          <p:cNvSpPr txBox="1">
            <a:spLocks/>
          </p:cNvSpPr>
          <p:nvPr/>
        </p:nvSpPr>
        <p:spPr>
          <a:xfrm>
            <a:off x="0" y="3555"/>
            <a:ext cx="6938682" cy="701044"/>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2500" b="1" dirty="0">
                <a:solidFill>
                  <a:srgbClr val="138F7E"/>
                </a:solidFill>
                <a:latin typeface="Franklin Gothic Book" panose="020B0503020102020204" pitchFamily="34" charset="0"/>
              </a:rPr>
              <a:t>LEGAL: Claims, Hearings and Cases</a:t>
            </a:r>
          </a:p>
        </p:txBody>
      </p:sp>
      <p:sp>
        <p:nvSpPr>
          <p:cNvPr id="12" name="TextBox 11"/>
          <p:cNvSpPr txBox="1"/>
          <p:nvPr/>
        </p:nvSpPr>
        <p:spPr>
          <a:xfrm>
            <a:off x="6422065" y="1323082"/>
            <a:ext cx="2286000" cy="1763078"/>
          </a:xfrm>
          <a:prstGeom prst="foldedCorner">
            <a:avLst/>
          </a:prstGeom>
          <a:solidFill>
            <a:srgbClr val="B7CDC2"/>
          </a:solidFill>
        </p:spPr>
        <p:txBody>
          <a:bodyPr wrap="square" rtlCol="0">
            <a:spAutoFit/>
          </a:bodyPr>
          <a:lstStyle/>
          <a:p>
            <a:pPr algn="ctr"/>
            <a:r>
              <a:rPr lang="en-US" sz="2400" dirty="0">
                <a:solidFill>
                  <a:schemeClr val="bg1"/>
                </a:solidFill>
                <a:latin typeface="Impact" panose="020B0806030902050204" pitchFamily="34" charset="0"/>
              </a:rPr>
              <a:t>290</a:t>
            </a:r>
          </a:p>
          <a:p>
            <a:pPr algn="ctr"/>
            <a:r>
              <a:rPr lang="en-US" sz="1400" dirty="0">
                <a:latin typeface="Franklin Gothic Book" panose="020B0503020102020204" pitchFamily="34" charset="0"/>
              </a:rPr>
              <a:t>Property damage claims</a:t>
            </a:r>
          </a:p>
          <a:p>
            <a:pPr algn="ctr"/>
            <a:endParaRPr lang="en-US" sz="1400" dirty="0">
              <a:latin typeface="Franklin Gothic Book" panose="020B0503020102020204" pitchFamily="34" charset="0"/>
            </a:endParaRPr>
          </a:p>
          <a:p>
            <a:pPr algn="ctr"/>
            <a:r>
              <a:rPr lang="en-US" sz="2400" dirty="0">
                <a:solidFill>
                  <a:schemeClr val="bg1"/>
                </a:solidFill>
                <a:latin typeface="Impact" panose="020B0806030902050204" pitchFamily="34" charset="0"/>
              </a:rPr>
              <a:t>5</a:t>
            </a:r>
          </a:p>
          <a:p>
            <a:pPr algn="ctr"/>
            <a:r>
              <a:rPr lang="en-US" sz="1400" dirty="0">
                <a:latin typeface="Franklin Gothic Book" panose="020B0503020102020204" pitchFamily="34" charset="0"/>
              </a:rPr>
              <a:t>Damage claims approved</a:t>
            </a:r>
          </a:p>
        </p:txBody>
      </p:sp>
      <p:sp>
        <p:nvSpPr>
          <p:cNvPr id="14" name="TextBox 13"/>
          <p:cNvSpPr txBox="1"/>
          <p:nvPr/>
        </p:nvSpPr>
        <p:spPr>
          <a:xfrm>
            <a:off x="6422065" y="3248662"/>
            <a:ext cx="2286000" cy="2203847"/>
          </a:xfrm>
          <a:prstGeom prst="foldedCorner">
            <a:avLst/>
          </a:prstGeom>
          <a:solidFill>
            <a:srgbClr val="27999D"/>
          </a:solidFill>
        </p:spPr>
        <p:txBody>
          <a:bodyPr wrap="square" rtlCol="0">
            <a:spAutoFit/>
          </a:bodyPr>
          <a:lstStyle/>
          <a:p>
            <a:pPr algn="ctr"/>
            <a:r>
              <a:rPr lang="en-US" sz="2400" dirty="0">
                <a:solidFill>
                  <a:schemeClr val="bg1"/>
                </a:solidFill>
                <a:latin typeface="Impact" panose="020B0806030902050204" pitchFamily="34" charset="0"/>
              </a:rPr>
              <a:t>$249,688.09</a:t>
            </a:r>
          </a:p>
          <a:p>
            <a:pPr algn="ctr"/>
            <a:r>
              <a:rPr lang="en-US" sz="1400" dirty="0">
                <a:latin typeface="Franklin Gothic Book" panose="020B0503020102020204" pitchFamily="34" charset="0"/>
              </a:rPr>
              <a:t>Amount in property</a:t>
            </a:r>
            <a:br>
              <a:rPr lang="en-US" sz="1400" dirty="0">
                <a:latin typeface="Franklin Gothic Book" panose="020B0503020102020204" pitchFamily="34" charset="0"/>
              </a:rPr>
            </a:br>
            <a:r>
              <a:rPr lang="en-US" sz="1400" dirty="0">
                <a:latin typeface="Franklin Gothic Book" panose="020B0503020102020204" pitchFamily="34" charset="0"/>
              </a:rPr>
              <a:t>damage claims</a:t>
            </a:r>
          </a:p>
          <a:p>
            <a:pPr algn="ctr"/>
            <a:endParaRPr lang="en-US" sz="1000" dirty="0">
              <a:latin typeface="Franklin Gothic Book" panose="020B0503020102020204" pitchFamily="34" charset="0"/>
            </a:endParaRPr>
          </a:p>
          <a:p>
            <a:pPr algn="ctr"/>
            <a:r>
              <a:rPr lang="en-US" sz="2400" dirty="0">
                <a:solidFill>
                  <a:schemeClr val="bg1"/>
                </a:solidFill>
                <a:latin typeface="Impact" panose="020B0806030902050204" pitchFamily="34" charset="0"/>
              </a:rPr>
              <a:t>$10,257.13</a:t>
            </a:r>
          </a:p>
          <a:p>
            <a:pPr algn="ctr"/>
            <a:r>
              <a:rPr lang="en-US" sz="1400" dirty="0">
                <a:latin typeface="Franklin Gothic Book" panose="020B0503020102020204" pitchFamily="34" charset="0"/>
              </a:rPr>
              <a:t>Amount of total claims recommended to be paid</a:t>
            </a:r>
          </a:p>
        </p:txBody>
      </p:sp>
      <p:sp>
        <p:nvSpPr>
          <p:cNvPr id="20" name="TextBox 19"/>
          <p:cNvSpPr txBox="1"/>
          <p:nvPr/>
        </p:nvSpPr>
        <p:spPr>
          <a:xfrm>
            <a:off x="3425840" y="773767"/>
            <a:ext cx="2286000" cy="4416266"/>
          </a:xfrm>
          <a:prstGeom prst="foldedCorner">
            <a:avLst/>
          </a:prstGeom>
          <a:solidFill>
            <a:srgbClr val="B7CDC2"/>
          </a:solidFill>
        </p:spPr>
        <p:txBody>
          <a:bodyPr wrap="square" rtlCol="0">
            <a:spAutoFit/>
          </a:bodyPr>
          <a:lstStyle/>
          <a:p>
            <a:pPr algn="ctr"/>
            <a:r>
              <a:rPr lang="en-US" sz="2400" dirty="0">
                <a:solidFill>
                  <a:schemeClr val="bg1"/>
                </a:solidFill>
                <a:latin typeface="Impact" panose="020B0806030902050204" pitchFamily="34" charset="0"/>
              </a:rPr>
              <a:t>293</a:t>
            </a:r>
          </a:p>
          <a:p>
            <a:pPr algn="ctr"/>
            <a:r>
              <a:rPr lang="en-US" sz="1400" dirty="0">
                <a:latin typeface="Franklin Gothic Book" panose="020B0503020102020204" pitchFamily="34" charset="0"/>
              </a:rPr>
              <a:t>Pending Billing Disputes</a:t>
            </a:r>
          </a:p>
          <a:p>
            <a:pPr algn="ctr"/>
            <a:endParaRPr lang="en-US" sz="1000" dirty="0">
              <a:latin typeface="Franklin Gothic Book" panose="020B0503020102020204" pitchFamily="34" charset="0"/>
            </a:endParaRPr>
          </a:p>
          <a:p>
            <a:pPr algn="ctr"/>
            <a:r>
              <a:rPr lang="en-US" sz="2400" dirty="0">
                <a:solidFill>
                  <a:schemeClr val="bg1"/>
                </a:solidFill>
                <a:latin typeface="Impact" panose="020B0806030902050204" pitchFamily="34" charset="0"/>
              </a:rPr>
              <a:t>28</a:t>
            </a:r>
          </a:p>
          <a:p>
            <a:pPr algn="ctr"/>
            <a:r>
              <a:rPr lang="en-US" sz="1400" dirty="0">
                <a:latin typeface="Franklin Gothic Book" panose="020B0503020102020204" pitchFamily="34" charset="0"/>
              </a:rPr>
              <a:t>Disputes Closed in September 2021</a:t>
            </a:r>
          </a:p>
          <a:p>
            <a:pPr algn="ctr"/>
            <a:endParaRPr lang="en-US" sz="1000" dirty="0">
              <a:latin typeface="Franklin Gothic Book" panose="020B0503020102020204" pitchFamily="34" charset="0"/>
            </a:endParaRPr>
          </a:p>
          <a:p>
            <a:pPr algn="ctr"/>
            <a:r>
              <a:rPr lang="en-US" sz="2400" dirty="0">
                <a:solidFill>
                  <a:schemeClr val="bg1"/>
                </a:solidFill>
                <a:latin typeface="Impact" panose="020B0806030902050204" pitchFamily="34" charset="0"/>
              </a:rPr>
              <a:t>$416,292</a:t>
            </a:r>
          </a:p>
          <a:p>
            <a:pPr algn="ctr"/>
            <a:r>
              <a:rPr lang="en-US" sz="1400" dirty="0">
                <a:latin typeface="Franklin Gothic Book" panose="020B0503020102020204" pitchFamily="34" charset="0"/>
              </a:rPr>
              <a:t>Total Amount Disputed</a:t>
            </a:r>
          </a:p>
          <a:p>
            <a:pPr algn="ctr"/>
            <a:endParaRPr lang="en-US" sz="1000" dirty="0">
              <a:latin typeface="Franklin Gothic Book" panose="020B0503020102020204" pitchFamily="34" charset="0"/>
            </a:endParaRPr>
          </a:p>
          <a:p>
            <a:pPr algn="ctr"/>
            <a:r>
              <a:rPr lang="en-US" sz="2400" dirty="0">
                <a:solidFill>
                  <a:schemeClr val="bg1"/>
                </a:solidFill>
                <a:latin typeface="Impact" panose="020B0806030902050204" pitchFamily="34" charset="0"/>
              </a:rPr>
              <a:t>$22,223</a:t>
            </a:r>
          </a:p>
          <a:p>
            <a:pPr algn="ctr"/>
            <a:r>
              <a:rPr lang="en-US" sz="1400" dirty="0">
                <a:latin typeface="Franklin Gothic Book" panose="020B0503020102020204" pitchFamily="34" charset="0"/>
              </a:rPr>
              <a:t>Total Credits to Customers</a:t>
            </a:r>
          </a:p>
          <a:p>
            <a:pPr algn="ctr"/>
            <a:endParaRPr lang="en-US" sz="1000" dirty="0">
              <a:latin typeface="Franklin Gothic Book" panose="020B0503020102020204" pitchFamily="34" charset="0"/>
            </a:endParaRPr>
          </a:p>
          <a:p>
            <a:pPr algn="ctr"/>
            <a:r>
              <a:rPr lang="en-US" sz="2400" dirty="0">
                <a:solidFill>
                  <a:schemeClr val="bg1"/>
                </a:solidFill>
                <a:latin typeface="Impact" panose="020B0806030902050204" pitchFamily="34" charset="0"/>
              </a:rPr>
              <a:t>21</a:t>
            </a:r>
          </a:p>
          <a:p>
            <a:pPr algn="ctr"/>
            <a:r>
              <a:rPr lang="en-US" sz="1400" dirty="0">
                <a:latin typeface="Franklin Gothic Book" panose="020B0503020102020204" pitchFamily="34" charset="0"/>
              </a:rPr>
              <a:t>Total Resolved Utilizing Leak Policy</a:t>
            </a:r>
          </a:p>
        </p:txBody>
      </p:sp>
      <p:sp>
        <p:nvSpPr>
          <p:cNvPr id="22" name="TextBox 21"/>
          <p:cNvSpPr txBox="1"/>
          <p:nvPr/>
        </p:nvSpPr>
        <p:spPr>
          <a:xfrm>
            <a:off x="429616" y="758949"/>
            <a:ext cx="2286000" cy="4286786"/>
          </a:xfrm>
          <a:prstGeom prst="foldedCorner">
            <a:avLst/>
          </a:prstGeom>
          <a:solidFill>
            <a:srgbClr val="B7CDC2"/>
          </a:solidFill>
        </p:spPr>
        <p:txBody>
          <a:bodyPr wrap="square" rtlCol="0">
            <a:spAutoFit/>
          </a:bodyPr>
          <a:lstStyle/>
          <a:p>
            <a:pPr algn="ctr"/>
            <a:r>
              <a:rPr lang="en-US" sz="3000" dirty="0">
                <a:solidFill>
                  <a:schemeClr val="bg1"/>
                </a:solidFill>
                <a:latin typeface="Impact" panose="020B0806030902050204" pitchFamily="34" charset="0"/>
              </a:rPr>
              <a:t>30</a:t>
            </a:r>
          </a:p>
          <a:p>
            <a:pPr algn="ctr"/>
            <a:r>
              <a:rPr lang="en-US" sz="1400" dirty="0">
                <a:latin typeface="Franklin Gothic Book" panose="020B0503020102020204" pitchFamily="34" charset="0"/>
              </a:rPr>
              <a:t>Cases handled by</a:t>
            </a:r>
            <a:br>
              <a:rPr lang="en-US" sz="1400" dirty="0">
                <a:latin typeface="Franklin Gothic Book" panose="020B0503020102020204" pitchFamily="34" charset="0"/>
              </a:rPr>
            </a:br>
            <a:r>
              <a:rPr lang="en-US" sz="1400" dirty="0">
                <a:latin typeface="Franklin Gothic Book" panose="020B0503020102020204" pitchFamily="34" charset="0"/>
              </a:rPr>
              <a:t>in-house staff</a:t>
            </a:r>
          </a:p>
          <a:p>
            <a:pPr algn="ctr"/>
            <a:endParaRPr lang="en-US" sz="1000" dirty="0">
              <a:latin typeface="Franklin Gothic Book" panose="020B0503020102020204" pitchFamily="34" charset="0"/>
            </a:endParaRPr>
          </a:p>
          <a:p>
            <a:pPr algn="ctr"/>
            <a:r>
              <a:rPr lang="en-US" sz="3000" dirty="0">
                <a:solidFill>
                  <a:schemeClr val="bg1"/>
                </a:solidFill>
                <a:latin typeface="Impact" panose="020B0806030902050204" pitchFamily="34" charset="0"/>
              </a:rPr>
              <a:t>8</a:t>
            </a:r>
          </a:p>
          <a:p>
            <a:pPr algn="ctr"/>
            <a:r>
              <a:rPr lang="en-US" sz="1400" dirty="0">
                <a:latin typeface="Franklin Gothic Book" panose="020B0503020102020204" pitchFamily="34" charset="0"/>
              </a:rPr>
              <a:t>Cases handled by</a:t>
            </a:r>
            <a:br>
              <a:rPr lang="en-US" sz="1400" dirty="0">
                <a:latin typeface="Franklin Gothic Book" panose="020B0503020102020204" pitchFamily="34" charset="0"/>
              </a:rPr>
            </a:br>
            <a:r>
              <a:rPr lang="en-US" sz="1400" dirty="0">
                <a:latin typeface="Franklin Gothic Book" panose="020B0503020102020204" pitchFamily="34" charset="0"/>
              </a:rPr>
              <a:t>outside counsel</a:t>
            </a:r>
          </a:p>
          <a:p>
            <a:pPr algn="ctr"/>
            <a:endParaRPr lang="en-US" sz="1000" dirty="0">
              <a:latin typeface="Franklin Gothic Book" panose="020B0503020102020204" pitchFamily="34" charset="0"/>
            </a:endParaRPr>
          </a:p>
          <a:p>
            <a:pPr algn="ctr"/>
            <a:r>
              <a:rPr lang="en-US" sz="3000" dirty="0">
                <a:solidFill>
                  <a:schemeClr val="bg1"/>
                </a:solidFill>
                <a:latin typeface="Impact" panose="020B0806030902050204" pitchFamily="34" charset="0"/>
              </a:rPr>
              <a:t>0</a:t>
            </a:r>
          </a:p>
          <a:p>
            <a:pPr algn="ctr"/>
            <a:r>
              <a:rPr lang="en-US" sz="1400" dirty="0">
                <a:latin typeface="Franklin Gothic Book" panose="020B0503020102020204" pitchFamily="34" charset="0"/>
              </a:rPr>
              <a:t>Lawsuits dismissed</a:t>
            </a:r>
          </a:p>
          <a:p>
            <a:pPr algn="ctr"/>
            <a:endParaRPr lang="en-US" sz="1000" dirty="0">
              <a:latin typeface="Franklin Gothic Book" panose="020B0503020102020204" pitchFamily="34" charset="0"/>
            </a:endParaRPr>
          </a:p>
          <a:p>
            <a:pPr algn="ctr"/>
            <a:r>
              <a:rPr lang="en-US" sz="3000" dirty="0">
                <a:solidFill>
                  <a:schemeClr val="bg1"/>
                </a:solidFill>
                <a:latin typeface="Impact" panose="020B0806030902050204" pitchFamily="34" charset="0"/>
              </a:rPr>
              <a:t>7</a:t>
            </a:r>
          </a:p>
          <a:p>
            <a:pPr algn="ctr"/>
            <a:r>
              <a:rPr lang="en-US" sz="1400" dirty="0">
                <a:latin typeface="Franklin Gothic Book" panose="020B0503020102020204" pitchFamily="34" charset="0"/>
              </a:rPr>
              <a:t>Lawsuits dismissed in calendar year 2021</a:t>
            </a:r>
          </a:p>
        </p:txBody>
      </p:sp>
      <p:sp>
        <p:nvSpPr>
          <p:cNvPr id="11" name="TextBox 10"/>
          <p:cNvSpPr txBox="1"/>
          <p:nvPr/>
        </p:nvSpPr>
        <p:spPr>
          <a:xfrm>
            <a:off x="457199" y="5780586"/>
            <a:ext cx="8250866" cy="815608"/>
          </a:xfrm>
          <a:prstGeom prst="rect">
            <a:avLst/>
          </a:prstGeom>
          <a:noFill/>
        </p:spPr>
        <p:txBody>
          <a:bodyPr wrap="square" rtlCol="0">
            <a:spAutoFit/>
          </a:bodyPr>
          <a:lstStyle/>
          <a:p>
            <a:r>
              <a:rPr lang="en-US" sz="1400" dirty="0">
                <a:solidFill>
                  <a:schemeClr val="tx1">
                    <a:lumMod val="65000"/>
                    <a:lumOff val="35000"/>
                  </a:schemeClr>
                </a:solidFill>
                <a:latin typeface="Franklin Gothic Book" panose="020B0503020102020204" pitchFamily="34" charset="0"/>
                <a:cs typeface="Arial" panose="020B0604020202020204" pitchFamily="34" charset="0"/>
              </a:rPr>
              <a:t>DWSD uses a mix of in-house and contracted legal counsel to handle damage claims, civil action for commercial delinquencies and lawsuits filed against the department.</a:t>
            </a:r>
          </a:p>
          <a:p>
            <a:endParaRPr lang="en-US" sz="500" dirty="0">
              <a:solidFill>
                <a:schemeClr val="tx1">
                  <a:lumMod val="65000"/>
                  <a:lumOff val="35000"/>
                </a:schemeClr>
              </a:solidFill>
              <a:latin typeface="Franklin Gothic Book" panose="020B0503020102020204" pitchFamily="34" charset="0"/>
              <a:cs typeface="Arial" panose="020B0604020202020204" pitchFamily="34" charset="0"/>
            </a:endParaRPr>
          </a:p>
          <a:p>
            <a:r>
              <a:rPr lang="en-US" sz="1400" dirty="0">
                <a:solidFill>
                  <a:schemeClr val="tx1">
                    <a:lumMod val="65000"/>
                    <a:lumOff val="35000"/>
                  </a:schemeClr>
                </a:solidFill>
                <a:latin typeface="Franklin Gothic Book" panose="020B0503020102020204" pitchFamily="34" charset="0"/>
                <a:cs typeface="Arial" panose="020B0604020202020204" pitchFamily="34" charset="0"/>
              </a:rPr>
              <a:t>Damage claims data is for July 2021 and August 2021. </a:t>
            </a:r>
          </a:p>
        </p:txBody>
      </p:sp>
      <p:cxnSp>
        <p:nvCxnSpPr>
          <p:cNvPr id="13" name="Straight Connector 12"/>
          <p:cNvCxnSpPr/>
          <p:nvPr/>
        </p:nvCxnSpPr>
        <p:spPr>
          <a:xfrm flipH="1" flipV="1">
            <a:off x="0" y="5740279"/>
            <a:ext cx="9250326" cy="0"/>
          </a:xfrm>
          <a:prstGeom prst="line">
            <a:avLst/>
          </a:prstGeom>
          <a:ln w="28575">
            <a:solidFill>
              <a:srgbClr val="27998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20735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1"/>
          <p:cNvSpPr>
            <a:spLocks noGrp="1"/>
          </p:cNvSpPr>
          <p:nvPr>
            <p:ph type="sldNum" sz="quarter" idx="12"/>
          </p:nvPr>
        </p:nvSpPr>
        <p:spPr>
          <a:xfrm>
            <a:off x="1855304" y="6625395"/>
            <a:ext cx="2743200" cy="365125"/>
          </a:xfrm>
        </p:spPr>
        <p:txBody>
          <a:bodyPr/>
          <a:lstStyle/>
          <a:p>
            <a:r>
              <a:rPr lang="en-US" dirty="0"/>
              <a:t>16</a:t>
            </a:r>
          </a:p>
        </p:txBody>
      </p:sp>
      <p:pic>
        <p:nvPicPr>
          <p:cNvPr id="4" name="Picture 3">
            <a:extLst>
              <a:ext uri="{FF2B5EF4-FFF2-40B4-BE49-F238E27FC236}">
                <a16:creationId xmlns:a16="http://schemas.microsoft.com/office/drawing/2014/main" id="{EEC7817B-92C9-F64A-8E97-19558D3846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a:extLst>
              <a:ext uri="{FF2B5EF4-FFF2-40B4-BE49-F238E27FC236}">
                <a16:creationId xmlns:a16="http://schemas.microsoft.com/office/drawing/2014/main" id="{022D3748-B75F-8F4E-90B2-C24885156728}"/>
              </a:ext>
            </a:extLst>
          </p:cNvPr>
          <p:cNvSpPr txBox="1">
            <a:spLocks/>
          </p:cNvSpPr>
          <p:nvPr/>
        </p:nvSpPr>
        <p:spPr>
          <a:xfrm>
            <a:off x="1828801" y="2843781"/>
            <a:ext cx="7315200" cy="95857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b="1" dirty="0">
                <a:solidFill>
                  <a:schemeClr val="bg1"/>
                </a:solidFill>
                <a:latin typeface="Franklin Gothic Book" panose="020B0503020102020204" pitchFamily="34" charset="0"/>
              </a:rPr>
              <a:t>Investigations</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012423"/>
            <a:ext cx="2072644" cy="2621285"/>
          </a:xfrm>
          <a:prstGeom prst="rect">
            <a:avLst/>
          </a:prstGeom>
        </p:spPr>
      </p:pic>
    </p:spTree>
    <p:extLst>
      <p:ext uri="{BB962C8B-B14F-4D97-AF65-F5344CB8AC3E}">
        <p14:creationId xmlns:p14="http://schemas.microsoft.com/office/powerpoint/2010/main" val="28291560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1"/>
          <p:cNvSpPr>
            <a:spLocks noGrp="1"/>
          </p:cNvSpPr>
          <p:nvPr>
            <p:ph type="sldNum" sz="quarter" idx="12"/>
          </p:nvPr>
        </p:nvSpPr>
        <p:spPr>
          <a:xfrm>
            <a:off x="1855304" y="6625395"/>
            <a:ext cx="2743200" cy="365125"/>
          </a:xfrm>
        </p:spPr>
        <p:txBody>
          <a:bodyPr/>
          <a:lstStyle/>
          <a:p>
            <a:r>
              <a:rPr lang="en-US" dirty="0"/>
              <a:t>18</a:t>
            </a:r>
          </a:p>
        </p:txBody>
      </p:sp>
      <p:sp>
        <p:nvSpPr>
          <p:cNvPr id="27" name="TextBox 26"/>
          <p:cNvSpPr txBox="1"/>
          <p:nvPr/>
        </p:nvSpPr>
        <p:spPr>
          <a:xfrm>
            <a:off x="341793" y="775301"/>
            <a:ext cx="2743200" cy="2020193"/>
          </a:xfrm>
          <a:prstGeom prst="foldedCorner">
            <a:avLst/>
          </a:prstGeom>
          <a:solidFill>
            <a:srgbClr val="B7CDC2"/>
          </a:solidFill>
        </p:spPr>
        <p:txBody>
          <a:bodyPr wrap="square" rtlCol="0">
            <a:spAutoFit/>
          </a:bodyPr>
          <a:lstStyle/>
          <a:p>
            <a:pPr algn="ctr"/>
            <a:r>
              <a:rPr lang="en-US" sz="4000" dirty="0">
                <a:solidFill>
                  <a:schemeClr val="bg1"/>
                </a:solidFill>
                <a:latin typeface="Impact" panose="020B0806030902050204" pitchFamily="34" charset="0"/>
              </a:rPr>
              <a:t>146</a:t>
            </a:r>
          </a:p>
          <a:p>
            <a:pPr algn="ctr"/>
            <a:r>
              <a:rPr lang="en-US" sz="1600" dirty="0">
                <a:latin typeface="Franklin Gothic Book" panose="020B0503020102020204" pitchFamily="34" charset="0"/>
              </a:rPr>
              <a:t>Parcels investigated for delinquency, possible meter tampering and no meter since July 1, 2021</a:t>
            </a:r>
          </a:p>
        </p:txBody>
      </p:sp>
      <p:sp>
        <p:nvSpPr>
          <p:cNvPr id="29" name="TextBox 28"/>
          <p:cNvSpPr txBox="1"/>
          <p:nvPr/>
        </p:nvSpPr>
        <p:spPr>
          <a:xfrm>
            <a:off x="90128" y="5522301"/>
            <a:ext cx="9053871" cy="954107"/>
          </a:xfrm>
          <a:prstGeom prst="rect">
            <a:avLst/>
          </a:prstGeom>
          <a:noFill/>
        </p:spPr>
        <p:txBody>
          <a:bodyPr wrap="square" rtlCol="0">
            <a:spAutoFit/>
          </a:bodyPr>
          <a:lstStyle/>
          <a:p>
            <a:r>
              <a:rPr lang="en-US" sz="1400" dirty="0">
                <a:solidFill>
                  <a:schemeClr val="tx1">
                    <a:lumMod val="65000"/>
                    <a:lumOff val="35000"/>
                  </a:schemeClr>
                </a:solidFill>
                <a:latin typeface="Franklin Gothic Book" panose="020B0503020102020204" pitchFamily="34" charset="0"/>
                <a:cs typeface="Arial" panose="020B0604020202020204" pitchFamily="34" charset="0"/>
              </a:rPr>
              <a:t>Since August 2017, the unit, in collaboration with customer service/billing, has identified more than $20 million in services owed by primarily commercial customers. They uncover severe delinquencies, non-working meters, unauthorized use of fire hydrants, meter tampering, or connected to the city’s water main without a meter and/or permit. The unit works closely with the Finance/Collections and Legal Groups.</a:t>
            </a:r>
          </a:p>
        </p:txBody>
      </p:sp>
      <p:cxnSp>
        <p:nvCxnSpPr>
          <p:cNvPr id="30" name="Straight Connector 29"/>
          <p:cNvCxnSpPr/>
          <p:nvPr/>
        </p:nvCxnSpPr>
        <p:spPr>
          <a:xfrm flipH="1">
            <a:off x="0" y="5497318"/>
            <a:ext cx="9144000" cy="0"/>
          </a:xfrm>
          <a:prstGeom prst="line">
            <a:avLst/>
          </a:prstGeom>
          <a:ln w="28575">
            <a:solidFill>
              <a:srgbClr val="279989"/>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A4551F2D-87A5-4144-B73E-642850CDE87C}"/>
              </a:ext>
            </a:extLst>
          </p:cNvPr>
          <p:cNvSpPr txBox="1">
            <a:spLocks/>
          </p:cNvSpPr>
          <p:nvPr/>
        </p:nvSpPr>
        <p:spPr>
          <a:xfrm>
            <a:off x="0" y="3555"/>
            <a:ext cx="6938682" cy="701044"/>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2500" b="1" dirty="0">
                <a:solidFill>
                  <a:srgbClr val="138F7E"/>
                </a:solidFill>
                <a:latin typeface="Franklin Gothic Book" panose="020B0503020102020204" pitchFamily="34" charset="0"/>
              </a:rPr>
              <a:t>INVESTIGATIONS: Results</a:t>
            </a:r>
          </a:p>
        </p:txBody>
      </p:sp>
      <p:sp>
        <p:nvSpPr>
          <p:cNvPr id="12" name="TextBox 11"/>
          <p:cNvSpPr txBox="1"/>
          <p:nvPr/>
        </p:nvSpPr>
        <p:spPr>
          <a:xfrm>
            <a:off x="4100595" y="290333"/>
            <a:ext cx="2384871" cy="4973836"/>
          </a:xfrm>
          <a:prstGeom prst="foldedCorner">
            <a:avLst/>
          </a:prstGeom>
          <a:solidFill>
            <a:srgbClr val="27999D"/>
          </a:solidFill>
        </p:spPr>
        <p:txBody>
          <a:bodyPr wrap="square" rtlCol="0">
            <a:spAutoFit/>
          </a:bodyPr>
          <a:lstStyle/>
          <a:p>
            <a:pPr algn="ctr"/>
            <a:r>
              <a:rPr lang="en-US" b="1" dirty="0">
                <a:solidFill>
                  <a:schemeClr val="bg1"/>
                </a:solidFill>
                <a:latin typeface="Franklin Gothic Book" panose="020B0503020102020204" pitchFamily="34" charset="0"/>
              </a:rPr>
              <a:t>Money Owed to DWSD identified by Investigators</a:t>
            </a:r>
          </a:p>
          <a:p>
            <a:pPr algn="ctr"/>
            <a:endParaRPr lang="en-US" sz="1000" b="1" dirty="0">
              <a:solidFill>
                <a:schemeClr val="bg1"/>
              </a:solidFill>
              <a:latin typeface="Franklin Gothic Book" panose="020B0503020102020204" pitchFamily="34" charset="0"/>
            </a:endParaRPr>
          </a:p>
          <a:p>
            <a:pPr algn="ctr"/>
            <a:r>
              <a:rPr lang="en-US" sz="3600" dirty="0">
                <a:solidFill>
                  <a:schemeClr val="bg1"/>
                </a:solidFill>
                <a:latin typeface="Impact" panose="020B0806030902050204" pitchFamily="34" charset="0"/>
              </a:rPr>
              <a:t>$910,985</a:t>
            </a:r>
          </a:p>
          <a:p>
            <a:pPr algn="ctr"/>
            <a:r>
              <a:rPr lang="en-US" sz="1600" dirty="0">
                <a:latin typeface="Franklin Gothic Book" panose="020B0503020102020204" pitchFamily="34" charset="0"/>
              </a:rPr>
              <a:t>Total since July 1, 2021</a:t>
            </a:r>
          </a:p>
          <a:p>
            <a:pPr algn="ctr"/>
            <a:endParaRPr lang="en-US" sz="1000" dirty="0">
              <a:latin typeface="Franklin Gothic Book" panose="020B0503020102020204" pitchFamily="34" charset="0"/>
            </a:endParaRPr>
          </a:p>
          <a:p>
            <a:pPr algn="ctr"/>
            <a:endParaRPr lang="en-US" sz="1000" dirty="0">
              <a:latin typeface="Franklin Gothic Book" panose="020B0503020102020204" pitchFamily="34" charset="0"/>
            </a:endParaRPr>
          </a:p>
          <a:p>
            <a:pPr algn="ctr"/>
            <a:r>
              <a:rPr lang="en-US" sz="3000" dirty="0">
                <a:solidFill>
                  <a:schemeClr val="bg1"/>
                </a:solidFill>
                <a:latin typeface="Impact" panose="020B0806030902050204" pitchFamily="34" charset="0"/>
              </a:rPr>
              <a:t>$136,405</a:t>
            </a:r>
          </a:p>
          <a:p>
            <a:pPr algn="ctr"/>
            <a:r>
              <a:rPr lang="en-US" sz="1400" dirty="0">
                <a:latin typeface="Franklin Gothic Book" panose="020B0503020102020204" pitchFamily="34" charset="0"/>
              </a:rPr>
              <a:t>Back billed</a:t>
            </a:r>
          </a:p>
          <a:p>
            <a:pPr algn="ctr"/>
            <a:endParaRPr lang="en-US" sz="1000" dirty="0">
              <a:latin typeface="Franklin Gothic Book" panose="020B0503020102020204" pitchFamily="34" charset="0"/>
            </a:endParaRPr>
          </a:p>
          <a:p>
            <a:pPr algn="ctr"/>
            <a:r>
              <a:rPr lang="en-US" sz="3000" dirty="0">
                <a:solidFill>
                  <a:schemeClr val="bg1"/>
                </a:solidFill>
                <a:latin typeface="Impact" panose="020B0806030902050204" pitchFamily="34" charset="0"/>
              </a:rPr>
              <a:t>$221,689</a:t>
            </a:r>
          </a:p>
          <a:p>
            <a:pPr algn="ctr"/>
            <a:r>
              <a:rPr lang="en-US" sz="1400" dirty="0">
                <a:latin typeface="Franklin Gothic Book" panose="020B0503020102020204" pitchFamily="34" charset="0"/>
              </a:rPr>
              <a:t>Future owed in 12 months</a:t>
            </a:r>
          </a:p>
          <a:p>
            <a:pPr algn="ctr"/>
            <a:r>
              <a:rPr lang="en-US" sz="1600" dirty="0">
                <a:latin typeface="Franklin Gothic Book" panose="020B0503020102020204" pitchFamily="34" charset="0"/>
              </a:rPr>
              <a:t>  </a:t>
            </a:r>
            <a:endParaRPr lang="en-US" sz="1050" dirty="0">
              <a:latin typeface="Franklin Gothic Book" panose="020B0503020102020204" pitchFamily="34" charset="0"/>
            </a:endParaRPr>
          </a:p>
          <a:p>
            <a:pPr algn="ctr"/>
            <a:r>
              <a:rPr lang="en-US" sz="3000" dirty="0">
                <a:solidFill>
                  <a:schemeClr val="bg1"/>
                </a:solidFill>
                <a:latin typeface="Impact" panose="020B0806030902050204" pitchFamily="34" charset="0"/>
              </a:rPr>
              <a:t>$552,891</a:t>
            </a:r>
          </a:p>
          <a:p>
            <a:pPr algn="ctr"/>
            <a:r>
              <a:rPr lang="en-US" sz="1400" dirty="0">
                <a:latin typeface="Franklin Gothic Book" panose="020B0503020102020204" pitchFamily="34" charset="0"/>
              </a:rPr>
              <a:t>Water loss</a:t>
            </a:r>
          </a:p>
        </p:txBody>
      </p:sp>
      <p:pic>
        <p:nvPicPr>
          <p:cNvPr id="14" name="Picture 13"/>
          <p:cNvPicPr>
            <a:picLocks noChangeAspect="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15230" y="3123311"/>
            <a:ext cx="3527037" cy="2116222"/>
          </a:xfrm>
          <a:prstGeom prst="rect">
            <a:avLst/>
          </a:prstGeom>
        </p:spPr>
      </p:pic>
      <p:sp>
        <p:nvSpPr>
          <p:cNvPr id="9" name="TextBox 8"/>
          <p:cNvSpPr txBox="1"/>
          <p:nvPr/>
        </p:nvSpPr>
        <p:spPr>
          <a:xfrm>
            <a:off x="6650426" y="3493016"/>
            <a:ext cx="2384871" cy="1652885"/>
          </a:xfrm>
          <a:prstGeom prst="foldedCorner">
            <a:avLst/>
          </a:prstGeom>
          <a:solidFill>
            <a:srgbClr val="279989"/>
          </a:solidFill>
        </p:spPr>
        <p:txBody>
          <a:bodyPr wrap="square" rtlCol="0">
            <a:spAutoFit/>
          </a:bodyPr>
          <a:lstStyle/>
          <a:p>
            <a:pPr algn="ctr"/>
            <a:r>
              <a:rPr lang="en-US" sz="1500" b="1" dirty="0">
                <a:solidFill>
                  <a:schemeClr val="bg1"/>
                </a:solidFill>
                <a:latin typeface="Franklin Gothic Book" panose="020B0503020102020204" pitchFamily="34" charset="0"/>
              </a:rPr>
              <a:t>Revenue Identified Since Investigation Unit Began</a:t>
            </a:r>
          </a:p>
          <a:p>
            <a:pPr algn="ctr"/>
            <a:endParaRPr lang="en-US" sz="1000" b="1" dirty="0">
              <a:solidFill>
                <a:schemeClr val="bg1"/>
              </a:solidFill>
              <a:latin typeface="Franklin Gothic Book" panose="020B0503020102020204" pitchFamily="34" charset="0"/>
            </a:endParaRPr>
          </a:p>
          <a:p>
            <a:pPr algn="ctr"/>
            <a:r>
              <a:rPr lang="en-US" sz="3000" dirty="0">
                <a:solidFill>
                  <a:schemeClr val="bg1"/>
                </a:solidFill>
                <a:latin typeface="Impact" panose="020B0806030902050204" pitchFamily="34" charset="0"/>
              </a:rPr>
              <a:t>$20,119,425</a:t>
            </a:r>
          </a:p>
          <a:p>
            <a:pPr algn="ctr"/>
            <a:r>
              <a:rPr lang="en-US" sz="1400" dirty="0">
                <a:latin typeface="Franklin Gothic Book" panose="020B0503020102020204" pitchFamily="34" charset="0"/>
              </a:rPr>
              <a:t>Total since August 14, 2017</a:t>
            </a:r>
          </a:p>
        </p:txBody>
      </p:sp>
    </p:spTree>
    <p:extLst>
      <p:ext uri="{BB962C8B-B14F-4D97-AF65-F5344CB8AC3E}">
        <p14:creationId xmlns:p14="http://schemas.microsoft.com/office/powerpoint/2010/main" val="29655558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1"/>
          <p:cNvSpPr>
            <a:spLocks noGrp="1"/>
          </p:cNvSpPr>
          <p:nvPr>
            <p:ph type="sldNum" sz="quarter" idx="12"/>
          </p:nvPr>
        </p:nvSpPr>
        <p:spPr>
          <a:xfrm>
            <a:off x="1855304" y="6625395"/>
            <a:ext cx="2743200" cy="365125"/>
          </a:xfrm>
        </p:spPr>
        <p:txBody>
          <a:bodyPr/>
          <a:lstStyle/>
          <a:p>
            <a:r>
              <a:rPr lang="en-US" dirty="0"/>
              <a:t>18</a:t>
            </a:r>
          </a:p>
        </p:txBody>
      </p:sp>
      <p:pic>
        <p:nvPicPr>
          <p:cNvPr id="5" name="Picture 4">
            <a:extLst>
              <a:ext uri="{FF2B5EF4-FFF2-40B4-BE49-F238E27FC236}">
                <a16:creationId xmlns:a16="http://schemas.microsoft.com/office/drawing/2014/main" id="{EEC7817B-92C9-F64A-8E97-19558D3846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a:extLst>
              <a:ext uri="{FF2B5EF4-FFF2-40B4-BE49-F238E27FC236}">
                <a16:creationId xmlns:a16="http://schemas.microsoft.com/office/drawing/2014/main" id="{022D3748-B75F-8F4E-90B2-C24885156728}"/>
              </a:ext>
            </a:extLst>
          </p:cNvPr>
          <p:cNvSpPr txBox="1">
            <a:spLocks/>
          </p:cNvSpPr>
          <p:nvPr/>
        </p:nvSpPr>
        <p:spPr>
          <a:xfrm>
            <a:off x="1828801" y="2843781"/>
            <a:ext cx="7315200" cy="95857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b="1" dirty="0">
                <a:solidFill>
                  <a:schemeClr val="bg1"/>
                </a:solidFill>
                <a:latin typeface="Franklin Gothic Book" panose="020B0503020102020204" pitchFamily="34" charset="0"/>
              </a:rPr>
              <a:t>Human Resources</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012423"/>
            <a:ext cx="2072644" cy="2621285"/>
          </a:xfrm>
          <a:prstGeom prst="rect">
            <a:avLst/>
          </a:prstGeom>
        </p:spPr>
      </p:pic>
    </p:spTree>
    <p:extLst>
      <p:ext uri="{BB962C8B-B14F-4D97-AF65-F5344CB8AC3E}">
        <p14:creationId xmlns:p14="http://schemas.microsoft.com/office/powerpoint/2010/main" val="38562821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r>
              <a:rPr lang="en-US" dirty="0"/>
              <a:t>2</a:t>
            </a:r>
          </a:p>
        </p:txBody>
      </p:sp>
      <p:sp>
        <p:nvSpPr>
          <p:cNvPr id="6" name="Title 1">
            <a:extLst>
              <a:ext uri="{FF2B5EF4-FFF2-40B4-BE49-F238E27FC236}">
                <a16:creationId xmlns:a16="http://schemas.microsoft.com/office/drawing/2014/main" id="{32C66A90-534E-D742-AF07-D854DD0D5121}"/>
              </a:ext>
            </a:extLst>
          </p:cNvPr>
          <p:cNvSpPr txBox="1">
            <a:spLocks/>
          </p:cNvSpPr>
          <p:nvPr/>
        </p:nvSpPr>
        <p:spPr>
          <a:xfrm>
            <a:off x="1644314" y="1086225"/>
            <a:ext cx="5438469" cy="701044"/>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3000" b="1" dirty="0">
                <a:solidFill>
                  <a:srgbClr val="138F7E"/>
                </a:solidFill>
                <a:latin typeface="Franklin Gothic Book" panose="020B0503020102020204" pitchFamily="34" charset="0"/>
              </a:rPr>
              <a:t>CONTENTS*</a:t>
            </a:r>
          </a:p>
        </p:txBody>
      </p:sp>
      <p:sp>
        <p:nvSpPr>
          <p:cNvPr id="7" name="Rectangle 2">
            <a:extLst>
              <a:ext uri="{FF2B5EF4-FFF2-40B4-BE49-F238E27FC236}">
                <a16:creationId xmlns:a16="http://schemas.microsoft.com/office/drawing/2014/main" id="{6801FDE5-A0AB-7C48-B0D1-69AA77A66497}"/>
              </a:ext>
            </a:extLst>
          </p:cNvPr>
          <p:cNvSpPr txBox="1">
            <a:spLocks noChangeArrowheads="1"/>
          </p:cNvSpPr>
          <p:nvPr/>
        </p:nvSpPr>
        <p:spPr bwMode="auto">
          <a:xfrm>
            <a:off x="1644314" y="2038044"/>
            <a:ext cx="5697779" cy="3739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solidFill>
                  <a:schemeClr val="tx1">
                    <a:lumMod val="65000"/>
                    <a:lumOff val="35000"/>
                  </a:schemeClr>
                </a:solidFill>
                <a:latin typeface="Franklin Gothic Book" panose="020B0503020102020204" pitchFamily="34" charset="0"/>
                <a:cs typeface="Arial" panose="020B0604020202020204" pitchFamily="34" charset="0"/>
              </a:rPr>
              <a:t>Metrics by Function: </a:t>
            </a:r>
          </a:p>
          <a:p>
            <a:pPr marL="0" indent="0">
              <a:buNone/>
            </a:pPr>
            <a:r>
              <a:rPr lang="en-US" sz="1800" dirty="0">
                <a:solidFill>
                  <a:srgbClr val="138F7E"/>
                </a:solidFill>
                <a:latin typeface="Franklin Gothic Book" panose="020B0503020102020204" pitchFamily="34" charset="0"/>
                <a:cs typeface="Arial" panose="020B0604020202020204" pitchFamily="34" charset="0"/>
              </a:rPr>
              <a:t>• </a:t>
            </a:r>
            <a:r>
              <a:rPr lang="en-US" sz="1800" dirty="0">
                <a:solidFill>
                  <a:schemeClr val="tx1">
                    <a:lumMod val="65000"/>
                    <a:lumOff val="35000"/>
                  </a:schemeClr>
                </a:solidFill>
                <a:latin typeface="Franklin Gothic Book" panose="020B0503020102020204" pitchFamily="34" charset="0"/>
                <a:cs typeface="Arial" panose="020B0604020202020204" pitchFamily="34" charset="0"/>
              </a:rPr>
              <a:t>Director’s Message                                              </a:t>
            </a:r>
            <a:r>
              <a:rPr lang="en-US" sz="1800" dirty="0">
                <a:solidFill>
                  <a:srgbClr val="138F7E"/>
                </a:solidFill>
                <a:latin typeface="Franklin Gothic Book" panose="020B0503020102020204" pitchFamily="34" charset="0"/>
                <a:cs typeface="Arial" panose="020B0604020202020204" pitchFamily="34" charset="0"/>
              </a:rPr>
              <a:t>3</a:t>
            </a:r>
            <a:r>
              <a:rPr lang="en-US" sz="1800" dirty="0">
                <a:solidFill>
                  <a:schemeClr val="tx1">
                    <a:lumMod val="65000"/>
                    <a:lumOff val="35000"/>
                  </a:schemeClr>
                </a:solidFill>
                <a:latin typeface="Franklin Gothic Book" panose="020B0503020102020204" pitchFamily="34" charset="0"/>
                <a:cs typeface="Arial" panose="020B0604020202020204" pitchFamily="34" charset="0"/>
              </a:rPr>
              <a:t> </a:t>
            </a:r>
          </a:p>
          <a:p>
            <a:pPr marL="0" indent="0">
              <a:buNone/>
            </a:pPr>
            <a:r>
              <a:rPr lang="en-US" sz="1800" dirty="0">
                <a:solidFill>
                  <a:srgbClr val="138F7E"/>
                </a:solidFill>
                <a:latin typeface="Franklin Gothic Book" panose="020B0503020102020204" pitchFamily="34" charset="0"/>
                <a:cs typeface="Arial" panose="020B0604020202020204" pitchFamily="34" charset="0"/>
              </a:rPr>
              <a:t>• </a:t>
            </a:r>
            <a:r>
              <a:rPr lang="en-US" sz="1800" dirty="0">
                <a:solidFill>
                  <a:schemeClr val="tx1">
                    <a:lumMod val="65000"/>
                    <a:lumOff val="35000"/>
                  </a:schemeClr>
                </a:solidFill>
                <a:latin typeface="Franklin Gothic Book" panose="020B0503020102020204" pitchFamily="34" charset="0"/>
                <a:cs typeface="Arial" panose="020B0604020202020204" pitchFamily="34" charset="0"/>
              </a:rPr>
              <a:t>Customer Care                                                     </a:t>
            </a:r>
            <a:r>
              <a:rPr lang="en-US" sz="1800" dirty="0">
                <a:solidFill>
                  <a:srgbClr val="138F7E"/>
                </a:solidFill>
                <a:latin typeface="Franklin Gothic Book" panose="020B0503020102020204" pitchFamily="34" charset="0"/>
                <a:cs typeface="Arial" panose="020B0604020202020204" pitchFamily="34" charset="0"/>
              </a:rPr>
              <a:t>4</a:t>
            </a:r>
            <a:r>
              <a:rPr lang="en-US" sz="1800" dirty="0">
                <a:solidFill>
                  <a:schemeClr val="tx1">
                    <a:lumMod val="65000"/>
                    <a:lumOff val="35000"/>
                  </a:schemeClr>
                </a:solidFill>
                <a:latin typeface="Franklin Gothic Book" panose="020B0503020102020204" pitchFamily="34" charset="0"/>
                <a:cs typeface="Arial" panose="020B0604020202020204" pitchFamily="34" charset="0"/>
              </a:rPr>
              <a:t> </a:t>
            </a:r>
          </a:p>
          <a:p>
            <a:pPr marL="0" indent="0">
              <a:buNone/>
            </a:pPr>
            <a:r>
              <a:rPr lang="en-US" sz="1800" dirty="0">
                <a:solidFill>
                  <a:srgbClr val="138F7E"/>
                </a:solidFill>
                <a:latin typeface="Franklin Gothic Book" panose="020B0503020102020204" pitchFamily="34" charset="0"/>
                <a:cs typeface="Arial" panose="020B0604020202020204" pitchFamily="34" charset="0"/>
              </a:rPr>
              <a:t>• </a:t>
            </a:r>
            <a:r>
              <a:rPr lang="en-US" sz="1800" dirty="0">
                <a:solidFill>
                  <a:schemeClr val="tx1">
                    <a:lumMod val="65000"/>
                    <a:lumOff val="35000"/>
                  </a:schemeClr>
                </a:solidFill>
                <a:latin typeface="Franklin Gothic Book" panose="020B0503020102020204" pitchFamily="34" charset="0"/>
                <a:cs typeface="Arial" panose="020B0604020202020204" pitchFamily="34" charset="0"/>
              </a:rPr>
              <a:t>Field Services 			                  </a:t>
            </a:r>
            <a:r>
              <a:rPr lang="en-US" sz="1800" dirty="0">
                <a:solidFill>
                  <a:srgbClr val="138F7E"/>
                </a:solidFill>
                <a:latin typeface="Franklin Gothic Book" panose="020B0503020102020204" pitchFamily="34" charset="0"/>
                <a:cs typeface="Arial" panose="020B0604020202020204" pitchFamily="34" charset="0"/>
              </a:rPr>
              <a:t>7</a:t>
            </a:r>
            <a:r>
              <a:rPr lang="en-US" sz="1800" dirty="0">
                <a:solidFill>
                  <a:schemeClr val="tx1">
                    <a:lumMod val="65000"/>
                    <a:lumOff val="35000"/>
                  </a:schemeClr>
                </a:solidFill>
                <a:latin typeface="Franklin Gothic Book" panose="020B0503020102020204" pitchFamily="34" charset="0"/>
                <a:cs typeface="Arial" panose="020B0604020202020204" pitchFamily="34" charset="0"/>
              </a:rPr>
              <a:t> </a:t>
            </a:r>
          </a:p>
          <a:p>
            <a:pPr marL="0" indent="0">
              <a:buNone/>
            </a:pPr>
            <a:r>
              <a:rPr lang="en-US" sz="1800" dirty="0">
                <a:solidFill>
                  <a:srgbClr val="138F7E"/>
                </a:solidFill>
                <a:latin typeface="Franklin Gothic Book" panose="020B0503020102020204" pitchFamily="34" charset="0"/>
                <a:cs typeface="Arial" panose="020B0604020202020204" pitchFamily="34" charset="0"/>
              </a:rPr>
              <a:t>• </a:t>
            </a:r>
            <a:r>
              <a:rPr lang="en-US" sz="1800" dirty="0">
                <a:solidFill>
                  <a:schemeClr val="tx1">
                    <a:lumMod val="65000"/>
                    <a:lumOff val="35000"/>
                  </a:schemeClr>
                </a:solidFill>
                <a:latin typeface="Franklin Gothic Book" panose="020B0503020102020204" pitchFamily="34" charset="0"/>
                <a:cs typeface="Arial" panose="020B0604020202020204" pitchFamily="34" charset="0"/>
              </a:rPr>
              <a:t>Finance 		       	                </a:t>
            </a:r>
            <a:r>
              <a:rPr lang="en-US" sz="1800" dirty="0">
                <a:solidFill>
                  <a:srgbClr val="138F7E"/>
                </a:solidFill>
                <a:latin typeface="Franklin Gothic Book" panose="020B0503020102020204" pitchFamily="34" charset="0"/>
                <a:cs typeface="Arial" panose="020B0604020202020204" pitchFamily="34" charset="0"/>
              </a:rPr>
              <a:t>12</a:t>
            </a:r>
            <a:r>
              <a:rPr lang="en-US" sz="1800" dirty="0">
                <a:solidFill>
                  <a:schemeClr val="tx1">
                    <a:lumMod val="65000"/>
                    <a:lumOff val="35000"/>
                  </a:schemeClr>
                </a:solidFill>
                <a:latin typeface="Franklin Gothic Book" panose="020B0503020102020204" pitchFamily="34" charset="0"/>
                <a:cs typeface="Arial" panose="020B0604020202020204" pitchFamily="34" charset="0"/>
              </a:rPr>
              <a:t> </a:t>
            </a:r>
          </a:p>
          <a:p>
            <a:pPr marL="0" indent="0">
              <a:buNone/>
            </a:pPr>
            <a:r>
              <a:rPr lang="en-US" sz="1800" dirty="0">
                <a:solidFill>
                  <a:srgbClr val="138F7E"/>
                </a:solidFill>
                <a:latin typeface="Franklin Gothic Book" panose="020B0503020102020204" pitchFamily="34" charset="0"/>
                <a:cs typeface="Arial" panose="020B0604020202020204" pitchFamily="34" charset="0"/>
              </a:rPr>
              <a:t>• </a:t>
            </a:r>
            <a:r>
              <a:rPr lang="en-US" sz="1800" dirty="0">
                <a:solidFill>
                  <a:schemeClr val="tx1">
                    <a:lumMod val="65000"/>
                    <a:lumOff val="35000"/>
                  </a:schemeClr>
                </a:solidFill>
                <a:latin typeface="Franklin Gothic Book" panose="020B0503020102020204" pitchFamily="34" charset="0"/>
                <a:cs typeface="Arial" panose="020B0604020202020204" pitchFamily="34" charset="0"/>
              </a:rPr>
              <a:t>Legal Services 		                	</a:t>
            </a:r>
            <a:r>
              <a:rPr lang="en-US" sz="1800" dirty="0">
                <a:solidFill>
                  <a:srgbClr val="138F7E"/>
                </a:solidFill>
                <a:latin typeface="Franklin Gothic Book" panose="020B0503020102020204" pitchFamily="34" charset="0"/>
                <a:cs typeface="Arial" panose="020B0604020202020204" pitchFamily="34" charset="0"/>
              </a:rPr>
              <a:t>15</a:t>
            </a:r>
            <a:r>
              <a:rPr lang="en-US" sz="1800" dirty="0">
                <a:solidFill>
                  <a:schemeClr val="tx1">
                    <a:lumMod val="65000"/>
                    <a:lumOff val="35000"/>
                  </a:schemeClr>
                </a:solidFill>
                <a:latin typeface="Franklin Gothic Book" panose="020B0503020102020204" pitchFamily="34" charset="0"/>
                <a:cs typeface="Arial" panose="020B0604020202020204" pitchFamily="34" charset="0"/>
              </a:rPr>
              <a:t> </a:t>
            </a:r>
          </a:p>
          <a:p>
            <a:pPr marL="0" indent="0">
              <a:buNone/>
            </a:pPr>
            <a:r>
              <a:rPr lang="en-US" sz="1800" dirty="0">
                <a:solidFill>
                  <a:srgbClr val="138F7E"/>
                </a:solidFill>
                <a:latin typeface="Franklin Gothic Book" panose="020B0503020102020204" pitchFamily="34" charset="0"/>
                <a:cs typeface="Arial" panose="020B0604020202020204" pitchFamily="34" charset="0"/>
              </a:rPr>
              <a:t>• </a:t>
            </a:r>
            <a:r>
              <a:rPr lang="en-US" sz="1800" dirty="0">
                <a:solidFill>
                  <a:schemeClr val="tx1">
                    <a:lumMod val="65000"/>
                    <a:lumOff val="35000"/>
                  </a:schemeClr>
                </a:solidFill>
                <a:latin typeface="Franklin Gothic Book" panose="020B0503020102020204" pitchFamily="34" charset="0"/>
                <a:cs typeface="Arial" panose="020B0604020202020204" pitchFamily="34" charset="0"/>
              </a:rPr>
              <a:t>Investigations 		 	                </a:t>
            </a:r>
            <a:r>
              <a:rPr lang="en-US" sz="1800" dirty="0">
                <a:solidFill>
                  <a:srgbClr val="138F7E"/>
                </a:solidFill>
                <a:latin typeface="Franklin Gothic Book" panose="020B0503020102020204" pitchFamily="34" charset="0"/>
                <a:cs typeface="Arial" panose="020B0604020202020204" pitchFamily="34" charset="0"/>
              </a:rPr>
              <a:t>17</a:t>
            </a:r>
            <a:r>
              <a:rPr lang="en-US" sz="1800" dirty="0">
                <a:solidFill>
                  <a:schemeClr val="tx1">
                    <a:lumMod val="65000"/>
                    <a:lumOff val="35000"/>
                  </a:schemeClr>
                </a:solidFill>
                <a:latin typeface="Franklin Gothic Book" panose="020B0503020102020204" pitchFamily="34" charset="0"/>
                <a:cs typeface="Arial" panose="020B0604020202020204" pitchFamily="34" charset="0"/>
              </a:rPr>
              <a:t> </a:t>
            </a:r>
          </a:p>
          <a:p>
            <a:pPr marL="0" indent="0">
              <a:buNone/>
            </a:pPr>
            <a:r>
              <a:rPr lang="en-US" sz="1800" dirty="0">
                <a:solidFill>
                  <a:srgbClr val="138F7E"/>
                </a:solidFill>
                <a:latin typeface="Franklin Gothic Book" panose="020B0503020102020204" pitchFamily="34" charset="0"/>
                <a:cs typeface="Arial" panose="020B0604020202020204" pitchFamily="34" charset="0"/>
              </a:rPr>
              <a:t>• </a:t>
            </a:r>
            <a:r>
              <a:rPr lang="en-US" sz="1800" dirty="0">
                <a:solidFill>
                  <a:schemeClr val="tx1">
                    <a:lumMod val="65000"/>
                    <a:lumOff val="35000"/>
                  </a:schemeClr>
                </a:solidFill>
                <a:latin typeface="Franklin Gothic Book" panose="020B0503020102020204" pitchFamily="34" charset="0"/>
                <a:cs typeface="Arial" panose="020B0604020202020204" pitchFamily="34" charset="0"/>
              </a:rPr>
              <a:t>Human Resources 		                </a:t>
            </a:r>
            <a:r>
              <a:rPr lang="en-US" sz="1800" dirty="0">
                <a:solidFill>
                  <a:srgbClr val="138F7E"/>
                </a:solidFill>
                <a:latin typeface="Franklin Gothic Book" panose="020B0503020102020204" pitchFamily="34" charset="0"/>
                <a:cs typeface="Arial" panose="020B0604020202020204" pitchFamily="34" charset="0"/>
              </a:rPr>
              <a:t>19</a:t>
            </a:r>
            <a:r>
              <a:rPr lang="en-US" sz="1800" dirty="0">
                <a:solidFill>
                  <a:schemeClr val="tx1">
                    <a:lumMod val="65000"/>
                    <a:lumOff val="35000"/>
                  </a:schemeClr>
                </a:solidFill>
                <a:latin typeface="Franklin Gothic Book" panose="020B0503020102020204" pitchFamily="34" charset="0"/>
                <a:cs typeface="Arial" panose="020B0604020202020204" pitchFamily="34" charset="0"/>
              </a:rPr>
              <a:t> </a:t>
            </a:r>
          </a:p>
          <a:p>
            <a:pPr marL="0" indent="0">
              <a:buNone/>
            </a:pPr>
            <a:r>
              <a:rPr lang="en-US" sz="1800" dirty="0">
                <a:solidFill>
                  <a:srgbClr val="138F7E"/>
                </a:solidFill>
                <a:latin typeface="Franklin Gothic Book" panose="020B0503020102020204" pitchFamily="34" charset="0"/>
                <a:cs typeface="Arial" panose="020B0604020202020204" pitchFamily="34" charset="0"/>
              </a:rPr>
              <a:t>• </a:t>
            </a:r>
            <a:r>
              <a:rPr lang="en-US" sz="1800" dirty="0">
                <a:solidFill>
                  <a:schemeClr val="tx1">
                    <a:lumMod val="65000"/>
                    <a:lumOff val="35000"/>
                  </a:schemeClr>
                </a:solidFill>
                <a:latin typeface="Franklin Gothic Book" panose="020B0503020102020204" pitchFamily="34" charset="0"/>
                <a:cs typeface="Arial" panose="020B0604020202020204" pitchFamily="34" charset="0"/>
              </a:rPr>
              <a:t>Public Affairs 			                </a:t>
            </a:r>
            <a:r>
              <a:rPr lang="en-US" sz="1800" dirty="0">
                <a:solidFill>
                  <a:srgbClr val="138F7E"/>
                </a:solidFill>
                <a:latin typeface="Franklin Gothic Book" panose="020B0503020102020204" pitchFamily="34" charset="0"/>
                <a:cs typeface="Arial" panose="020B0604020202020204" pitchFamily="34" charset="0"/>
              </a:rPr>
              <a:t>22</a:t>
            </a:r>
            <a:r>
              <a:rPr lang="en-US" sz="1800" dirty="0">
                <a:solidFill>
                  <a:schemeClr val="tx1">
                    <a:lumMod val="65000"/>
                    <a:lumOff val="35000"/>
                  </a:schemeClr>
                </a:solidFill>
                <a:latin typeface="Franklin Gothic Book" panose="020B0503020102020204" pitchFamily="34" charset="0"/>
                <a:cs typeface="Arial" panose="020B0604020202020204" pitchFamily="34" charset="0"/>
              </a:rPr>
              <a:t> </a:t>
            </a:r>
          </a:p>
          <a:p>
            <a:pPr marL="0" indent="0">
              <a:buNone/>
            </a:pPr>
            <a:r>
              <a:rPr lang="en-US" sz="1800" dirty="0">
                <a:solidFill>
                  <a:srgbClr val="138F7E"/>
                </a:solidFill>
                <a:latin typeface="Franklin Gothic Book" panose="020B0503020102020204" pitchFamily="34" charset="0"/>
                <a:cs typeface="Arial" panose="020B0604020202020204" pitchFamily="34" charset="0"/>
              </a:rPr>
              <a:t>• </a:t>
            </a:r>
            <a:r>
              <a:rPr lang="en-US" sz="1800" dirty="0">
                <a:solidFill>
                  <a:schemeClr val="tx1">
                    <a:lumMod val="65000"/>
                    <a:lumOff val="35000"/>
                  </a:schemeClr>
                </a:solidFill>
                <a:latin typeface="Franklin Gothic Book" panose="020B0503020102020204" pitchFamily="34" charset="0"/>
                <a:cs typeface="Arial" panose="020B0604020202020204" pitchFamily="34" charset="0"/>
              </a:rPr>
              <a:t>Information Technology 		                </a:t>
            </a:r>
            <a:r>
              <a:rPr lang="en-US" sz="1800" dirty="0">
                <a:solidFill>
                  <a:srgbClr val="138F7E"/>
                </a:solidFill>
                <a:latin typeface="Franklin Gothic Book" panose="020B0503020102020204" pitchFamily="34" charset="0"/>
                <a:cs typeface="Arial" panose="020B0604020202020204" pitchFamily="34" charset="0"/>
              </a:rPr>
              <a:t>25</a:t>
            </a:r>
          </a:p>
        </p:txBody>
      </p:sp>
    </p:spTree>
    <p:extLst>
      <p:ext uri="{BB962C8B-B14F-4D97-AF65-F5344CB8AC3E}">
        <p14:creationId xmlns:p14="http://schemas.microsoft.com/office/powerpoint/2010/main" val="17100005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1"/>
          <p:cNvSpPr>
            <a:spLocks noGrp="1"/>
          </p:cNvSpPr>
          <p:nvPr>
            <p:ph type="sldNum" sz="quarter" idx="12"/>
          </p:nvPr>
        </p:nvSpPr>
        <p:spPr>
          <a:xfrm>
            <a:off x="1855304" y="6625395"/>
            <a:ext cx="2743200" cy="365125"/>
          </a:xfrm>
        </p:spPr>
        <p:txBody>
          <a:bodyPr/>
          <a:lstStyle/>
          <a:p>
            <a:r>
              <a:rPr lang="en-US" dirty="0"/>
              <a:t>20</a:t>
            </a:r>
          </a:p>
        </p:txBody>
      </p:sp>
      <p:sp>
        <p:nvSpPr>
          <p:cNvPr id="5" name="Title 1">
            <a:extLst>
              <a:ext uri="{FF2B5EF4-FFF2-40B4-BE49-F238E27FC236}">
                <a16:creationId xmlns:a16="http://schemas.microsoft.com/office/drawing/2014/main" id="{A4551F2D-87A5-4144-B73E-642850CDE87C}"/>
              </a:ext>
            </a:extLst>
          </p:cNvPr>
          <p:cNvSpPr txBox="1">
            <a:spLocks/>
          </p:cNvSpPr>
          <p:nvPr/>
        </p:nvSpPr>
        <p:spPr>
          <a:xfrm>
            <a:off x="0" y="3555"/>
            <a:ext cx="6938682" cy="701044"/>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2500" b="1" dirty="0">
                <a:solidFill>
                  <a:srgbClr val="138F7E"/>
                </a:solidFill>
                <a:latin typeface="Franklin Gothic Book" panose="020B0503020102020204" pitchFamily="34" charset="0"/>
              </a:rPr>
              <a:t>HUMAN RESOURCES: </a:t>
            </a:r>
            <a:r>
              <a:rPr lang="en-US" sz="2400" b="1" dirty="0">
                <a:solidFill>
                  <a:srgbClr val="138F7E"/>
                </a:solidFill>
                <a:latin typeface="Franklin Gothic Book" panose="020B0503020102020204" pitchFamily="34" charset="0"/>
              </a:rPr>
              <a:t>Detroit Residents and Hiring</a:t>
            </a:r>
          </a:p>
        </p:txBody>
      </p:sp>
      <p:sp>
        <p:nvSpPr>
          <p:cNvPr id="6" name="TextBox 5"/>
          <p:cNvSpPr txBox="1"/>
          <p:nvPr/>
        </p:nvSpPr>
        <p:spPr>
          <a:xfrm>
            <a:off x="90128" y="5565932"/>
            <a:ext cx="9053871" cy="307777"/>
          </a:xfrm>
          <a:prstGeom prst="rect">
            <a:avLst/>
          </a:prstGeom>
          <a:noFill/>
        </p:spPr>
        <p:txBody>
          <a:bodyPr wrap="square" rtlCol="0">
            <a:spAutoFit/>
          </a:bodyPr>
          <a:lstStyle/>
          <a:p>
            <a:r>
              <a:rPr lang="en-US" sz="1400" dirty="0">
                <a:solidFill>
                  <a:schemeClr val="tx1">
                    <a:lumMod val="65000"/>
                    <a:lumOff val="35000"/>
                  </a:schemeClr>
                </a:solidFill>
                <a:latin typeface="Franklin Gothic Book" panose="020B0503020102020204" pitchFamily="34" charset="0"/>
                <a:cs typeface="Arial" panose="020B0604020202020204" pitchFamily="34" charset="0"/>
              </a:rPr>
              <a:t>Total of 542 DWSD employees, 54% of which live in Detroit.*</a:t>
            </a:r>
          </a:p>
        </p:txBody>
      </p:sp>
      <p:cxnSp>
        <p:nvCxnSpPr>
          <p:cNvPr id="8" name="Straight Connector 7"/>
          <p:cNvCxnSpPr/>
          <p:nvPr/>
        </p:nvCxnSpPr>
        <p:spPr>
          <a:xfrm flipH="1">
            <a:off x="0" y="5559881"/>
            <a:ext cx="9144000" cy="0"/>
          </a:xfrm>
          <a:prstGeom prst="line">
            <a:avLst/>
          </a:prstGeom>
          <a:ln w="28575">
            <a:solidFill>
              <a:srgbClr val="279989"/>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598505" y="6134136"/>
            <a:ext cx="4545496" cy="230832"/>
          </a:xfrm>
          <a:prstGeom prst="rect">
            <a:avLst/>
          </a:prstGeom>
          <a:noFill/>
        </p:spPr>
        <p:txBody>
          <a:bodyPr wrap="square" rtlCol="0">
            <a:spAutoFit/>
          </a:bodyPr>
          <a:lstStyle/>
          <a:p>
            <a:pPr algn="r"/>
            <a:r>
              <a:rPr lang="en-US" sz="900" dirty="0">
                <a:latin typeface="Franklin Gothic Book" panose="020B0503020102020204" pitchFamily="34" charset="0"/>
              </a:rPr>
              <a:t>*DWSD and the City of Detroit do not require residency to be employed, per Michigan law.</a:t>
            </a:r>
          </a:p>
        </p:txBody>
      </p:sp>
      <p:graphicFrame>
        <p:nvGraphicFramePr>
          <p:cNvPr id="11" name="Chart 10"/>
          <p:cNvGraphicFramePr/>
          <p:nvPr>
            <p:extLst>
              <p:ext uri="{D42A27DB-BD31-4B8C-83A1-F6EECF244321}">
                <p14:modId xmlns:p14="http://schemas.microsoft.com/office/powerpoint/2010/main" val="1791867967"/>
              </p:ext>
            </p:extLst>
          </p:nvPr>
        </p:nvGraphicFramePr>
        <p:xfrm>
          <a:off x="1165412" y="1278853"/>
          <a:ext cx="6813175" cy="406421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932451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1"/>
          <p:cNvSpPr>
            <a:spLocks noGrp="1"/>
          </p:cNvSpPr>
          <p:nvPr>
            <p:ph type="sldNum" sz="quarter" idx="12"/>
          </p:nvPr>
        </p:nvSpPr>
        <p:spPr>
          <a:xfrm>
            <a:off x="1855304" y="6625395"/>
            <a:ext cx="2743200" cy="365125"/>
          </a:xfrm>
        </p:spPr>
        <p:txBody>
          <a:bodyPr/>
          <a:lstStyle/>
          <a:p>
            <a:r>
              <a:rPr lang="en-US" dirty="0"/>
              <a:t>21</a:t>
            </a:r>
          </a:p>
        </p:txBody>
      </p:sp>
      <p:sp>
        <p:nvSpPr>
          <p:cNvPr id="5" name="Title 1">
            <a:extLst>
              <a:ext uri="{FF2B5EF4-FFF2-40B4-BE49-F238E27FC236}">
                <a16:creationId xmlns:a16="http://schemas.microsoft.com/office/drawing/2014/main" id="{A4551F2D-87A5-4144-B73E-642850CDE87C}"/>
              </a:ext>
            </a:extLst>
          </p:cNvPr>
          <p:cNvSpPr txBox="1">
            <a:spLocks/>
          </p:cNvSpPr>
          <p:nvPr/>
        </p:nvSpPr>
        <p:spPr>
          <a:xfrm>
            <a:off x="0" y="3555"/>
            <a:ext cx="6938682" cy="701044"/>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2500" b="1" dirty="0">
                <a:solidFill>
                  <a:srgbClr val="138F7E"/>
                </a:solidFill>
                <a:latin typeface="Franklin Gothic Book" panose="020B0503020102020204" pitchFamily="34" charset="0"/>
              </a:rPr>
              <a:t>HUMAN RESOURCES: </a:t>
            </a:r>
            <a:r>
              <a:rPr lang="en-US" sz="2400" b="1" dirty="0">
                <a:solidFill>
                  <a:srgbClr val="138F7E"/>
                </a:solidFill>
                <a:latin typeface="Franklin Gothic Book" panose="020B0503020102020204" pitchFamily="34" charset="0"/>
              </a:rPr>
              <a:t>Retirement Eligible</a:t>
            </a:r>
          </a:p>
        </p:txBody>
      </p:sp>
      <p:sp>
        <p:nvSpPr>
          <p:cNvPr id="10" name="TextBox 9">
            <a:extLst>
              <a:ext uri="{FF2B5EF4-FFF2-40B4-BE49-F238E27FC236}">
                <a16:creationId xmlns:a16="http://schemas.microsoft.com/office/drawing/2014/main" id="{A98E303D-84B5-40C0-A558-71571C03D9BD}"/>
              </a:ext>
            </a:extLst>
          </p:cNvPr>
          <p:cNvSpPr txBox="1"/>
          <p:nvPr/>
        </p:nvSpPr>
        <p:spPr>
          <a:xfrm>
            <a:off x="90128" y="5874283"/>
            <a:ext cx="9053871" cy="307777"/>
          </a:xfrm>
          <a:prstGeom prst="rect">
            <a:avLst/>
          </a:prstGeom>
          <a:noFill/>
        </p:spPr>
        <p:txBody>
          <a:bodyPr wrap="square" rtlCol="0">
            <a:spAutoFit/>
          </a:bodyPr>
          <a:lstStyle/>
          <a:p>
            <a:r>
              <a:rPr lang="en-US" sz="1400" dirty="0">
                <a:solidFill>
                  <a:schemeClr val="tx1">
                    <a:lumMod val="65000"/>
                    <a:lumOff val="35000"/>
                  </a:schemeClr>
                </a:solidFill>
                <a:latin typeface="Franklin Gothic Book" panose="020B0503020102020204" pitchFamily="34" charset="0"/>
                <a:cs typeface="Arial" panose="020B0604020202020204" pitchFamily="34" charset="0"/>
              </a:rPr>
              <a:t>With a current population of </a:t>
            </a:r>
            <a:r>
              <a:rPr lang="en-US" sz="1400" b="1" dirty="0">
                <a:solidFill>
                  <a:schemeClr val="tx1">
                    <a:lumMod val="65000"/>
                    <a:lumOff val="35000"/>
                  </a:schemeClr>
                </a:solidFill>
                <a:latin typeface="Franklin Gothic Book" panose="020B0503020102020204" pitchFamily="34" charset="0"/>
                <a:cs typeface="Arial" panose="020B0604020202020204" pitchFamily="34" charset="0"/>
              </a:rPr>
              <a:t>547 </a:t>
            </a:r>
            <a:r>
              <a:rPr lang="en-US" sz="1400" dirty="0">
                <a:solidFill>
                  <a:schemeClr val="tx1">
                    <a:lumMod val="65000"/>
                    <a:lumOff val="35000"/>
                  </a:schemeClr>
                </a:solidFill>
                <a:latin typeface="Franklin Gothic Book" panose="020B0503020102020204" pitchFamily="34" charset="0"/>
                <a:cs typeface="Arial" panose="020B0604020202020204" pitchFamily="34" charset="0"/>
              </a:rPr>
              <a:t>employees, there are </a:t>
            </a:r>
            <a:r>
              <a:rPr lang="en-US" sz="1400" b="1" dirty="0">
                <a:solidFill>
                  <a:schemeClr val="tx1">
                    <a:lumMod val="65000"/>
                    <a:lumOff val="35000"/>
                  </a:schemeClr>
                </a:solidFill>
                <a:latin typeface="Franklin Gothic Book" panose="020B0503020102020204" pitchFamily="34" charset="0"/>
                <a:cs typeface="Arial" panose="020B0604020202020204" pitchFamily="34" charset="0"/>
              </a:rPr>
              <a:t>97</a:t>
            </a:r>
            <a:r>
              <a:rPr lang="en-US" sz="1400" dirty="0">
                <a:solidFill>
                  <a:schemeClr val="tx1">
                    <a:lumMod val="65000"/>
                    <a:lumOff val="35000"/>
                  </a:schemeClr>
                </a:solidFill>
                <a:latin typeface="Franklin Gothic Book" panose="020B0503020102020204" pitchFamily="34" charset="0"/>
                <a:cs typeface="Arial" panose="020B0604020202020204" pitchFamily="34" charset="0"/>
              </a:rPr>
              <a:t> DWSD employees eligible for retirement.</a:t>
            </a:r>
          </a:p>
        </p:txBody>
      </p:sp>
      <p:cxnSp>
        <p:nvCxnSpPr>
          <p:cNvPr id="12" name="Straight Connector 11">
            <a:extLst>
              <a:ext uri="{FF2B5EF4-FFF2-40B4-BE49-F238E27FC236}">
                <a16:creationId xmlns:a16="http://schemas.microsoft.com/office/drawing/2014/main" id="{29FF5333-C9A7-4BBD-89CA-0946CD2D97BC}"/>
              </a:ext>
            </a:extLst>
          </p:cNvPr>
          <p:cNvCxnSpPr/>
          <p:nvPr/>
        </p:nvCxnSpPr>
        <p:spPr>
          <a:xfrm flipH="1">
            <a:off x="-1" y="5874283"/>
            <a:ext cx="9144000" cy="0"/>
          </a:xfrm>
          <a:prstGeom prst="line">
            <a:avLst/>
          </a:prstGeom>
          <a:ln w="28575">
            <a:solidFill>
              <a:srgbClr val="279989"/>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6DDD0EEA-1729-4486-912F-85568394FDE8}"/>
              </a:ext>
            </a:extLst>
          </p:cNvPr>
          <p:cNvPicPr>
            <a:picLocks noChangeAspect="1"/>
          </p:cNvPicPr>
          <p:nvPr/>
        </p:nvPicPr>
        <p:blipFill rotWithShape="1">
          <a:blip r:embed="rId2"/>
          <a:srcRect l="35334" t="37428" r="39428" b="13302"/>
          <a:stretch/>
        </p:blipFill>
        <p:spPr>
          <a:xfrm>
            <a:off x="-1" y="1755474"/>
            <a:ext cx="9144000" cy="3347052"/>
          </a:xfrm>
          <a:prstGeom prst="rect">
            <a:avLst/>
          </a:prstGeom>
        </p:spPr>
      </p:pic>
    </p:spTree>
    <p:extLst>
      <p:ext uri="{BB962C8B-B14F-4D97-AF65-F5344CB8AC3E}">
        <p14:creationId xmlns:p14="http://schemas.microsoft.com/office/powerpoint/2010/main" val="30133015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1"/>
          <p:cNvSpPr>
            <a:spLocks noGrp="1"/>
          </p:cNvSpPr>
          <p:nvPr>
            <p:ph type="sldNum" sz="quarter" idx="12"/>
          </p:nvPr>
        </p:nvSpPr>
        <p:spPr>
          <a:xfrm>
            <a:off x="1855304" y="6625395"/>
            <a:ext cx="2743200" cy="365125"/>
          </a:xfrm>
        </p:spPr>
        <p:txBody>
          <a:bodyPr/>
          <a:lstStyle/>
          <a:p>
            <a:r>
              <a:rPr lang="en-US" dirty="0"/>
              <a:t>21</a:t>
            </a:r>
          </a:p>
        </p:txBody>
      </p:sp>
      <p:pic>
        <p:nvPicPr>
          <p:cNvPr id="5" name="Picture 4">
            <a:extLst>
              <a:ext uri="{FF2B5EF4-FFF2-40B4-BE49-F238E27FC236}">
                <a16:creationId xmlns:a16="http://schemas.microsoft.com/office/drawing/2014/main" id="{EEC7817B-92C9-F64A-8E97-19558D3846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a:extLst>
              <a:ext uri="{FF2B5EF4-FFF2-40B4-BE49-F238E27FC236}">
                <a16:creationId xmlns:a16="http://schemas.microsoft.com/office/drawing/2014/main" id="{022D3748-B75F-8F4E-90B2-C24885156728}"/>
              </a:ext>
            </a:extLst>
          </p:cNvPr>
          <p:cNvSpPr txBox="1">
            <a:spLocks/>
          </p:cNvSpPr>
          <p:nvPr/>
        </p:nvSpPr>
        <p:spPr>
          <a:xfrm>
            <a:off x="1828801" y="2843781"/>
            <a:ext cx="7315200" cy="95857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b="1" dirty="0">
                <a:solidFill>
                  <a:schemeClr val="bg1"/>
                </a:solidFill>
                <a:latin typeface="Franklin Gothic Book" panose="020B0503020102020204" pitchFamily="34" charset="0"/>
              </a:rPr>
              <a:t>Public Affairs</a:t>
            </a:r>
          </a:p>
        </p:txBody>
      </p:sp>
      <p:pic>
        <p:nvPicPr>
          <p:cNvPr id="8" name="Picture 7">
            <a:extLst>
              <a:ext uri="{FF2B5EF4-FFF2-40B4-BE49-F238E27FC236}">
                <a16:creationId xmlns:a16="http://schemas.microsoft.com/office/drawing/2014/main" id="{BECA5617-9203-478B-A7CE-59F4957FFB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012423"/>
            <a:ext cx="2072644" cy="2621285"/>
          </a:xfrm>
          <a:prstGeom prst="rect">
            <a:avLst/>
          </a:prstGeom>
        </p:spPr>
      </p:pic>
    </p:spTree>
    <p:extLst>
      <p:ext uri="{BB962C8B-B14F-4D97-AF65-F5344CB8AC3E}">
        <p14:creationId xmlns:p14="http://schemas.microsoft.com/office/powerpoint/2010/main" val="21620692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1"/>
          <p:cNvSpPr>
            <a:spLocks noGrp="1"/>
          </p:cNvSpPr>
          <p:nvPr>
            <p:ph type="sldNum" sz="quarter" idx="12"/>
          </p:nvPr>
        </p:nvSpPr>
        <p:spPr/>
        <p:txBody>
          <a:bodyPr/>
          <a:lstStyle/>
          <a:p>
            <a:r>
              <a:rPr lang="en-US" dirty="0"/>
              <a:t>23</a:t>
            </a:r>
          </a:p>
        </p:txBody>
      </p:sp>
      <p:sp>
        <p:nvSpPr>
          <p:cNvPr id="9" name="TextBox 8"/>
          <p:cNvSpPr txBox="1"/>
          <p:nvPr/>
        </p:nvSpPr>
        <p:spPr>
          <a:xfrm>
            <a:off x="-2" y="4347185"/>
            <a:ext cx="5092120" cy="1908215"/>
          </a:xfrm>
          <a:prstGeom prst="rect">
            <a:avLst/>
          </a:prstGeom>
          <a:noFill/>
        </p:spPr>
        <p:txBody>
          <a:bodyPr wrap="square" rtlCol="0">
            <a:spAutoFit/>
          </a:bodyPr>
          <a:lstStyle/>
          <a:p>
            <a:r>
              <a:rPr lang="en-US" sz="1475" dirty="0">
                <a:solidFill>
                  <a:schemeClr val="tx1">
                    <a:lumMod val="75000"/>
                    <a:lumOff val="25000"/>
                  </a:schemeClr>
                </a:solidFill>
                <a:latin typeface="Franklin Gothic Book" panose="020B0503020102020204" pitchFamily="34" charset="0"/>
                <a:cs typeface="Arial" panose="020B0604020202020204" pitchFamily="34" charset="0"/>
              </a:rPr>
              <a:t>In September, the DWSD Public Affairs team saw a total of </a:t>
            </a:r>
            <a:r>
              <a:rPr lang="en-US" sz="1475" b="1" dirty="0">
                <a:solidFill>
                  <a:schemeClr val="tx1">
                    <a:lumMod val="75000"/>
                    <a:lumOff val="25000"/>
                  </a:schemeClr>
                </a:solidFill>
                <a:latin typeface="Franklin Gothic Book" panose="020B0503020102020204" pitchFamily="34" charset="0"/>
                <a:cs typeface="Arial" panose="020B0604020202020204" pitchFamily="34" charset="0"/>
              </a:rPr>
              <a:t>60 </a:t>
            </a:r>
            <a:r>
              <a:rPr lang="en-US" sz="1475" dirty="0">
                <a:solidFill>
                  <a:schemeClr val="tx1">
                    <a:lumMod val="75000"/>
                    <a:lumOff val="25000"/>
                  </a:schemeClr>
                </a:solidFill>
                <a:latin typeface="Franklin Gothic Book" panose="020B0503020102020204" pitchFamily="34" charset="0"/>
                <a:cs typeface="Arial" panose="020B0604020202020204" pitchFamily="34" charset="0"/>
              </a:rPr>
              <a:t>media stories. The one positive story covered Director Brown’s EPA appointment to the Local Government Advisory Committee. The most popular neutral story was an interview with Deputy Director and Chief Engineer Palencia Mobley, P.E. on NPR radio’s “All Things Considered” regarding the June flooding. The majority of the other neutral stories focused on weather reports, rain predictions and flood reduction tips.</a:t>
            </a:r>
          </a:p>
        </p:txBody>
      </p:sp>
      <p:cxnSp>
        <p:nvCxnSpPr>
          <p:cNvPr id="10" name="Straight Connector 9"/>
          <p:cNvCxnSpPr/>
          <p:nvPr/>
        </p:nvCxnSpPr>
        <p:spPr>
          <a:xfrm flipH="1" flipV="1">
            <a:off x="-40681" y="4309489"/>
            <a:ext cx="9184681" cy="11406"/>
          </a:xfrm>
          <a:prstGeom prst="line">
            <a:avLst/>
          </a:prstGeom>
          <a:ln w="28575">
            <a:solidFill>
              <a:srgbClr val="279989"/>
            </a:solidFill>
          </a:ln>
        </p:spPr>
        <p:style>
          <a:lnRef idx="1">
            <a:schemeClr val="accent1"/>
          </a:lnRef>
          <a:fillRef idx="0">
            <a:schemeClr val="accent1"/>
          </a:fillRef>
          <a:effectRef idx="0">
            <a:schemeClr val="accent1"/>
          </a:effectRef>
          <a:fontRef idx="minor">
            <a:schemeClr val="tx1"/>
          </a:fontRef>
        </p:style>
      </p:cxnSp>
      <p:graphicFrame>
        <p:nvGraphicFramePr>
          <p:cNvPr id="11" name="Content Placeholder 4"/>
          <p:cNvGraphicFramePr>
            <a:graphicFrameLocks/>
          </p:cNvGraphicFramePr>
          <p:nvPr/>
        </p:nvGraphicFramePr>
        <p:xfrm>
          <a:off x="128261" y="826041"/>
          <a:ext cx="7756126" cy="3608215"/>
        </p:xfrm>
        <a:graphic>
          <a:graphicData uri="http://schemas.openxmlformats.org/drawingml/2006/chart">
            <c:chart xmlns:c="http://schemas.openxmlformats.org/drawingml/2006/chart" xmlns:r="http://schemas.openxmlformats.org/officeDocument/2006/relationships" r:id="rId2"/>
          </a:graphicData>
        </a:graphic>
      </p:graphicFrame>
      <p:sp>
        <p:nvSpPr>
          <p:cNvPr id="16" name="Title 1">
            <a:extLst>
              <a:ext uri="{FF2B5EF4-FFF2-40B4-BE49-F238E27FC236}">
                <a16:creationId xmlns:a16="http://schemas.microsoft.com/office/drawing/2014/main" id="{A4551F2D-87A5-4144-B73E-642850CDE87C}"/>
              </a:ext>
            </a:extLst>
          </p:cNvPr>
          <p:cNvSpPr txBox="1">
            <a:spLocks/>
          </p:cNvSpPr>
          <p:nvPr/>
        </p:nvSpPr>
        <p:spPr>
          <a:xfrm>
            <a:off x="0" y="22027"/>
            <a:ext cx="7398906" cy="701044"/>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2500" b="1" dirty="0">
                <a:solidFill>
                  <a:srgbClr val="138F7E"/>
                </a:solidFill>
                <a:latin typeface="Franklin Gothic Book" panose="020B0503020102020204" pitchFamily="34" charset="0"/>
              </a:rPr>
              <a:t>PUBLIC AFFAIRS: Positive vs. Negative News Stories</a:t>
            </a:r>
          </a:p>
        </p:txBody>
      </p:sp>
      <p:sp>
        <p:nvSpPr>
          <p:cNvPr id="2" name="TextBox 1"/>
          <p:cNvSpPr txBox="1"/>
          <p:nvPr/>
        </p:nvSpPr>
        <p:spPr>
          <a:xfrm>
            <a:off x="128261" y="411509"/>
            <a:ext cx="6034024" cy="369332"/>
          </a:xfrm>
          <a:prstGeom prst="rect">
            <a:avLst/>
          </a:prstGeom>
          <a:noFill/>
        </p:spPr>
        <p:txBody>
          <a:bodyPr wrap="none" rtlCol="0">
            <a:spAutoFit/>
          </a:bodyPr>
          <a:lstStyle/>
          <a:p>
            <a:r>
              <a:rPr lang="en-US" b="1" dirty="0">
                <a:solidFill>
                  <a:schemeClr val="tx1">
                    <a:lumMod val="65000"/>
                    <a:lumOff val="35000"/>
                  </a:schemeClr>
                </a:solidFill>
                <a:latin typeface="Franklin Gothic Book" panose="020B0503020102020204" pitchFamily="34" charset="0"/>
              </a:rPr>
              <a:t>DWSD News Coverage: September 1 – September 30, 2021</a:t>
            </a:r>
          </a:p>
        </p:txBody>
      </p:sp>
      <p:sp>
        <p:nvSpPr>
          <p:cNvPr id="4" name="TextBox 3"/>
          <p:cNvSpPr txBox="1"/>
          <p:nvPr/>
        </p:nvSpPr>
        <p:spPr>
          <a:xfrm>
            <a:off x="-40681" y="6317602"/>
            <a:ext cx="6412605" cy="307777"/>
          </a:xfrm>
          <a:prstGeom prst="rect">
            <a:avLst/>
          </a:prstGeom>
          <a:noFill/>
        </p:spPr>
        <p:txBody>
          <a:bodyPr wrap="square" rtlCol="0">
            <a:spAutoFit/>
          </a:bodyPr>
          <a:lstStyle/>
          <a:p>
            <a:r>
              <a:rPr lang="en-US" sz="1400" b="1" dirty="0">
                <a:solidFill>
                  <a:schemeClr val="tx1">
                    <a:lumMod val="75000"/>
                    <a:lumOff val="25000"/>
                  </a:schemeClr>
                </a:solidFill>
                <a:latin typeface="Franklin Gothic Book" panose="020B0503020102020204" pitchFamily="34" charset="0"/>
                <a:cs typeface="Arial" panose="020B0604020202020204" pitchFamily="34" charset="0"/>
              </a:rPr>
              <a:t>PLEASE NOTE: For this metric, each story/interview published or aired is counted.</a:t>
            </a:r>
            <a:endParaRPr lang="en-US" sz="1400" dirty="0">
              <a:solidFill>
                <a:schemeClr val="tx1">
                  <a:lumMod val="75000"/>
                  <a:lumOff val="25000"/>
                </a:schemeClr>
              </a:solidFill>
              <a:latin typeface="Franklin Gothic Book" panose="020B05030201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A375937C-6722-4ADE-A47A-8E6F3DAD404D}"/>
              </a:ext>
            </a:extLst>
          </p:cNvPr>
          <p:cNvSpPr/>
          <p:nvPr/>
        </p:nvSpPr>
        <p:spPr>
          <a:xfrm>
            <a:off x="7325347" y="2394162"/>
            <a:ext cx="559040" cy="3396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84C51724-1860-4627-9808-8BBDC8DEB2D4}"/>
              </a:ext>
            </a:extLst>
          </p:cNvPr>
          <p:cNvSpPr/>
          <p:nvPr/>
        </p:nvSpPr>
        <p:spPr>
          <a:xfrm>
            <a:off x="8584960" y="4177336"/>
            <a:ext cx="559040" cy="3396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Picture 25">
            <a:extLst>
              <a:ext uri="{FF2B5EF4-FFF2-40B4-BE49-F238E27FC236}">
                <a16:creationId xmlns:a16="http://schemas.microsoft.com/office/drawing/2014/main" id="{4AA8D001-614C-4F17-B74B-BDCA30EC251A}"/>
              </a:ext>
            </a:extLst>
          </p:cNvPr>
          <p:cNvPicPr>
            <a:picLocks noChangeAspect="1"/>
          </p:cNvPicPr>
          <p:nvPr/>
        </p:nvPicPr>
        <p:blipFill>
          <a:blip r:embed="rId3"/>
          <a:stretch>
            <a:fillRect/>
          </a:stretch>
        </p:blipFill>
        <p:spPr>
          <a:xfrm>
            <a:off x="5460019" y="2015762"/>
            <a:ext cx="3244493" cy="3073339"/>
          </a:xfrm>
          <a:prstGeom prst="rect">
            <a:avLst/>
          </a:prstGeom>
          <a:solidFill>
            <a:srgbClr val="FFFFFF">
              <a:shade val="85000"/>
            </a:srgbClr>
          </a:solidFill>
          <a:ln w="31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918323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1"/>
          <p:cNvSpPr>
            <a:spLocks noGrp="1"/>
          </p:cNvSpPr>
          <p:nvPr>
            <p:ph type="sldNum" sz="quarter" idx="12"/>
          </p:nvPr>
        </p:nvSpPr>
        <p:spPr/>
        <p:txBody>
          <a:bodyPr/>
          <a:lstStyle/>
          <a:p>
            <a:r>
              <a:rPr lang="en-US" dirty="0"/>
              <a:t>24</a:t>
            </a:r>
          </a:p>
        </p:txBody>
      </p:sp>
      <p:sp>
        <p:nvSpPr>
          <p:cNvPr id="9" name="TextBox 8"/>
          <p:cNvSpPr txBox="1"/>
          <p:nvPr/>
        </p:nvSpPr>
        <p:spPr>
          <a:xfrm>
            <a:off x="-50496" y="5168415"/>
            <a:ext cx="9290749" cy="1092607"/>
          </a:xfrm>
          <a:prstGeom prst="rect">
            <a:avLst/>
          </a:prstGeom>
          <a:noFill/>
        </p:spPr>
        <p:txBody>
          <a:bodyPr wrap="square" rtlCol="0">
            <a:spAutoFit/>
          </a:bodyPr>
          <a:lstStyle/>
          <a:p>
            <a:r>
              <a:rPr lang="en-US" sz="1300" dirty="0">
                <a:solidFill>
                  <a:schemeClr val="tx1">
                    <a:lumMod val="75000"/>
                    <a:lumOff val="25000"/>
                  </a:schemeClr>
                </a:solidFill>
                <a:latin typeface="Franklin Gothic Book" panose="020B0503020102020204" pitchFamily="34" charset="0"/>
                <a:cs typeface="Arial" panose="020B0604020202020204" pitchFamily="34" charset="0"/>
              </a:rPr>
              <a:t>The DWSD Public Affairs team gained 42 new followers on social media in September 2021, bringing the total number of followers to </a:t>
            </a:r>
            <a:r>
              <a:rPr lang="en-US" sz="1300" b="1" dirty="0">
                <a:solidFill>
                  <a:schemeClr val="tx1">
                    <a:lumMod val="75000"/>
                    <a:lumOff val="25000"/>
                  </a:schemeClr>
                </a:solidFill>
                <a:latin typeface="Franklin Gothic Book" panose="020B0503020102020204" pitchFamily="34" charset="0"/>
                <a:cs typeface="Arial" panose="020B0604020202020204" pitchFamily="34" charset="0"/>
              </a:rPr>
              <a:t>12,325</a:t>
            </a:r>
            <a:r>
              <a:rPr lang="en-US" sz="1300" dirty="0">
                <a:solidFill>
                  <a:schemeClr val="tx1">
                    <a:lumMod val="75000"/>
                    <a:lumOff val="25000"/>
                  </a:schemeClr>
                </a:solidFill>
                <a:latin typeface="Franklin Gothic Book" panose="020B0503020102020204" pitchFamily="34" charset="0"/>
                <a:cs typeface="Arial" panose="020B0604020202020204" pitchFamily="34" charset="0"/>
              </a:rPr>
              <a:t>. In addition to the metrics above, Facebook saw a total of </a:t>
            </a:r>
            <a:r>
              <a:rPr lang="en-US" sz="1300" b="1" dirty="0">
                <a:solidFill>
                  <a:schemeClr val="tx1">
                    <a:lumMod val="75000"/>
                    <a:lumOff val="25000"/>
                  </a:schemeClr>
                </a:solidFill>
                <a:latin typeface="Franklin Gothic Book" panose="020B0503020102020204" pitchFamily="34" charset="0"/>
                <a:cs typeface="Arial" panose="020B0604020202020204" pitchFamily="34" charset="0"/>
              </a:rPr>
              <a:t>15,507</a:t>
            </a:r>
            <a:r>
              <a:rPr lang="en-US" sz="1300" dirty="0">
                <a:solidFill>
                  <a:schemeClr val="tx1">
                    <a:lumMod val="75000"/>
                    <a:lumOff val="25000"/>
                  </a:schemeClr>
                </a:solidFill>
                <a:latin typeface="Franklin Gothic Book" panose="020B0503020102020204" pitchFamily="34" charset="0"/>
                <a:cs typeface="Arial" panose="020B0604020202020204" pitchFamily="34" charset="0"/>
              </a:rPr>
              <a:t> impressions and 48 link clicks for the month. The top performing Facebook post was on September 20 when DWSD posted tips on preparation for heavy rain over the week of September 19. The post had 75 total engagements and 15 reactions. September 21 was the top performing Twitter post sharing a flood watch for that evening. </a:t>
            </a:r>
          </a:p>
        </p:txBody>
      </p:sp>
      <p:cxnSp>
        <p:nvCxnSpPr>
          <p:cNvPr id="10" name="Straight Connector 9"/>
          <p:cNvCxnSpPr/>
          <p:nvPr/>
        </p:nvCxnSpPr>
        <p:spPr>
          <a:xfrm flipH="1">
            <a:off x="-16290" y="5183713"/>
            <a:ext cx="9144000" cy="0"/>
          </a:xfrm>
          <a:prstGeom prst="line">
            <a:avLst/>
          </a:prstGeom>
          <a:ln w="28575">
            <a:solidFill>
              <a:srgbClr val="279989"/>
            </a:solidFill>
          </a:ln>
        </p:spPr>
        <p:style>
          <a:lnRef idx="1">
            <a:schemeClr val="accent1"/>
          </a:lnRef>
          <a:fillRef idx="0">
            <a:schemeClr val="accent1"/>
          </a:fillRef>
          <a:effectRef idx="0">
            <a:schemeClr val="accent1"/>
          </a:effectRef>
          <a:fontRef idx="minor">
            <a:schemeClr val="tx1"/>
          </a:fontRef>
        </p:style>
      </p:cxnSp>
      <p:sp>
        <p:nvSpPr>
          <p:cNvPr id="17" name="Title 1">
            <a:extLst>
              <a:ext uri="{FF2B5EF4-FFF2-40B4-BE49-F238E27FC236}">
                <a16:creationId xmlns:a16="http://schemas.microsoft.com/office/drawing/2014/main" id="{A4551F2D-87A5-4144-B73E-642850CDE87C}"/>
              </a:ext>
            </a:extLst>
          </p:cNvPr>
          <p:cNvSpPr txBox="1">
            <a:spLocks/>
          </p:cNvSpPr>
          <p:nvPr/>
        </p:nvSpPr>
        <p:spPr>
          <a:xfrm>
            <a:off x="0" y="233926"/>
            <a:ext cx="6938682" cy="701044"/>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2500" b="1" dirty="0">
                <a:solidFill>
                  <a:srgbClr val="138F7E"/>
                </a:solidFill>
                <a:latin typeface="Franklin Gothic Book" panose="020B0503020102020204" pitchFamily="34" charset="0"/>
              </a:rPr>
              <a:t>PUBLIC AFFAIRS: Social Media Activity</a:t>
            </a:r>
          </a:p>
        </p:txBody>
      </p:sp>
      <p:grpSp>
        <p:nvGrpSpPr>
          <p:cNvPr id="2" name="Group 1"/>
          <p:cNvGrpSpPr/>
          <p:nvPr/>
        </p:nvGrpSpPr>
        <p:grpSpPr>
          <a:xfrm>
            <a:off x="203629" y="1326002"/>
            <a:ext cx="8736739" cy="3775581"/>
            <a:chOff x="219550" y="1508882"/>
            <a:chExt cx="8736739" cy="3775581"/>
          </a:xfrm>
        </p:grpSpPr>
        <p:sp>
          <p:nvSpPr>
            <p:cNvPr id="7" name="TextBox 6"/>
            <p:cNvSpPr txBox="1"/>
            <p:nvPr/>
          </p:nvSpPr>
          <p:spPr>
            <a:xfrm>
              <a:off x="2807982" y="1525079"/>
              <a:ext cx="2641473" cy="1139626"/>
            </a:xfrm>
            <a:prstGeom prst="foldedCorner">
              <a:avLst/>
            </a:prstGeom>
            <a:solidFill>
              <a:schemeClr val="accent5">
                <a:lumMod val="75000"/>
              </a:schemeClr>
            </a:solidFill>
          </p:spPr>
          <p:txBody>
            <a:bodyPr wrap="square" rtlCol="0">
              <a:spAutoFit/>
            </a:bodyPr>
            <a:lstStyle/>
            <a:p>
              <a:pPr algn="ctr"/>
              <a:r>
                <a:rPr lang="en-US" sz="4000" dirty="0">
                  <a:solidFill>
                    <a:schemeClr val="bg1"/>
                  </a:solidFill>
                  <a:latin typeface="Impact" panose="020B0806030902050204" pitchFamily="34" charset="0"/>
                </a:rPr>
                <a:t>8,867</a:t>
              </a:r>
            </a:p>
            <a:p>
              <a:pPr algn="ctr"/>
              <a:r>
                <a:rPr lang="en-US" sz="1600" b="1" dirty="0">
                  <a:solidFill>
                    <a:schemeClr val="bg1"/>
                  </a:solidFill>
                  <a:latin typeface="Franklin Gothic Book" panose="020B0503020102020204" pitchFamily="34" charset="0"/>
                </a:rPr>
                <a:t>Total Followers on Facebook</a:t>
              </a:r>
            </a:p>
          </p:txBody>
        </p:sp>
        <p:sp>
          <p:nvSpPr>
            <p:cNvPr id="8" name="TextBox 7"/>
            <p:cNvSpPr txBox="1"/>
            <p:nvPr/>
          </p:nvSpPr>
          <p:spPr>
            <a:xfrm>
              <a:off x="2807982" y="2802354"/>
              <a:ext cx="2641473" cy="1175385"/>
            </a:xfrm>
            <a:prstGeom prst="foldedCorner">
              <a:avLst/>
            </a:prstGeom>
            <a:solidFill>
              <a:srgbClr val="00B0F0"/>
            </a:solidFill>
          </p:spPr>
          <p:txBody>
            <a:bodyPr wrap="square" rtlCol="0">
              <a:spAutoFit/>
            </a:bodyPr>
            <a:lstStyle/>
            <a:p>
              <a:pPr algn="ctr"/>
              <a:r>
                <a:rPr lang="en-US" sz="4000" dirty="0">
                  <a:solidFill>
                    <a:schemeClr val="bg1"/>
                  </a:solidFill>
                  <a:latin typeface="Impact" panose="020B0806030902050204" pitchFamily="34" charset="0"/>
                </a:rPr>
                <a:t>1,821</a:t>
              </a:r>
            </a:p>
            <a:p>
              <a:pPr algn="ctr"/>
              <a:r>
                <a:rPr lang="en-US" sz="1600" b="1" dirty="0">
                  <a:solidFill>
                    <a:schemeClr val="bg1"/>
                  </a:solidFill>
                  <a:latin typeface="Franklin Gothic Book" panose="020B0503020102020204" pitchFamily="34" charset="0"/>
                </a:rPr>
                <a:t>Total Followers on Twitter</a:t>
              </a:r>
            </a:p>
          </p:txBody>
        </p:sp>
        <p:sp>
          <p:nvSpPr>
            <p:cNvPr id="11" name="TextBox 10"/>
            <p:cNvSpPr txBox="1"/>
            <p:nvPr/>
          </p:nvSpPr>
          <p:spPr>
            <a:xfrm>
              <a:off x="2807982" y="4097508"/>
              <a:ext cx="2641473" cy="1175385"/>
            </a:xfrm>
            <a:prstGeom prst="foldedCorner">
              <a:avLst/>
            </a:prstGeom>
            <a:solidFill>
              <a:srgbClr val="FFC000"/>
            </a:solidFill>
          </p:spPr>
          <p:txBody>
            <a:bodyPr wrap="square" rtlCol="0">
              <a:spAutoFit/>
            </a:bodyPr>
            <a:lstStyle/>
            <a:p>
              <a:pPr algn="ctr"/>
              <a:r>
                <a:rPr lang="en-US" sz="4000" dirty="0">
                  <a:solidFill>
                    <a:schemeClr val="bg1"/>
                  </a:solidFill>
                  <a:latin typeface="Impact" panose="020B0806030902050204" pitchFamily="34" charset="0"/>
                </a:rPr>
                <a:t>1,637</a:t>
              </a:r>
            </a:p>
            <a:p>
              <a:pPr algn="ctr"/>
              <a:r>
                <a:rPr lang="en-US" sz="1600" b="1" dirty="0">
                  <a:solidFill>
                    <a:schemeClr val="bg1"/>
                  </a:solidFill>
                  <a:latin typeface="Franklin Gothic Book" panose="020B0503020102020204" pitchFamily="34" charset="0"/>
                </a:rPr>
                <a:t>Total Followers on Instagram</a:t>
              </a:r>
            </a:p>
          </p:txBody>
        </p:sp>
        <p:sp>
          <p:nvSpPr>
            <p:cNvPr id="12" name="TextBox 11"/>
            <p:cNvSpPr txBox="1"/>
            <p:nvPr/>
          </p:nvSpPr>
          <p:spPr>
            <a:xfrm>
              <a:off x="219550" y="1530128"/>
              <a:ext cx="2375868" cy="1138654"/>
            </a:xfrm>
            <a:prstGeom prst="foldedCorner">
              <a:avLst/>
            </a:prstGeom>
            <a:solidFill>
              <a:schemeClr val="accent5">
                <a:lumMod val="75000"/>
              </a:schemeClr>
            </a:solidFill>
          </p:spPr>
          <p:txBody>
            <a:bodyPr wrap="square" rtlCol="0">
              <a:spAutoFit/>
            </a:bodyPr>
            <a:lstStyle/>
            <a:p>
              <a:pPr algn="ctr"/>
              <a:r>
                <a:rPr lang="en-US" sz="4000" dirty="0">
                  <a:solidFill>
                    <a:schemeClr val="bg1"/>
                  </a:solidFill>
                  <a:latin typeface="Impact" panose="020B0806030902050204" pitchFamily="34" charset="0"/>
                </a:rPr>
                <a:t>25</a:t>
              </a:r>
            </a:p>
            <a:p>
              <a:pPr algn="ctr"/>
              <a:r>
                <a:rPr lang="en-US" sz="1600" b="1" dirty="0">
                  <a:solidFill>
                    <a:schemeClr val="bg1"/>
                  </a:solidFill>
                  <a:latin typeface="Franklin Gothic Book" panose="020B0503020102020204" pitchFamily="34" charset="0"/>
                </a:rPr>
                <a:t>New Facebook Followers</a:t>
              </a:r>
            </a:p>
          </p:txBody>
        </p:sp>
        <p:sp>
          <p:nvSpPr>
            <p:cNvPr id="13" name="TextBox 12"/>
            <p:cNvSpPr txBox="1"/>
            <p:nvPr/>
          </p:nvSpPr>
          <p:spPr>
            <a:xfrm>
              <a:off x="219550" y="2806917"/>
              <a:ext cx="2375868" cy="1184957"/>
            </a:xfrm>
            <a:prstGeom prst="foldedCorner">
              <a:avLst/>
            </a:prstGeom>
            <a:solidFill>
              <a:srgbClr val="00B0F0"/>
            </a:solidFill>
          </p:spPr>
          <p:txBody>
            <a:bodyPr wrap="square" rtlCol="0">
              <a:spAutoFit/>
            </a:bodyPr>
            <a:lstStyle/>
            <a:p>
              <a:pPr algn="ctr"/>
              <a:r>
                <a:rPr lang="en-US" sz="4000" dirty="0">
                  <a:solidFill>
                    <a:schemeClr val="bg1"/>
                  </a:solidFill>
                  <a:latin typeface="Impact" panose="020B0806030902050204" pitchFamily="34" charset="0"/>
                </a:rPr>
                <a:t>8</a:t>
              </a:r>
            </a:p>
            <a:p>
              <a:pPr algn="ctr"/>
              <a:r>
                <a:rPr lang="en-US" sz="1600" b="1" dirty="0">
                  <a:solidFill>
                    <a:schemeClr val="bg1"/>
                  </a:solidFill>
                  <a:latin typeface="Franklin Gothic Book" panose="020B0503020102020204" pitchFamily="34" charset="0"/>
                </a:rPr>
                <a:t>New Twitter Followers</a:t>
              </a:r>
            </a:p>
          </p:txBody>
        </p:sp>
        <p:sp>
          <p:nvSpPr>
            <p:cNvPr id="14" name="TextBox 13"/>
            <p:cNvSpPr txBox="1"/>
            <p:nvPr/>
          </p:nvSpPr>
          <p:spPr>
            <a:xfrm>
              <a:off x="219550" y="4112555"/>
              <a:ext cx="2375868" cy="1160338"/>
            </a:xfrm>
            <a:prstGeom prst="foldedCorner">
              <a:avLst/>
            </a:prstGeom>
            <a:solidFill>
              <a:srgbClr val="FFC000"/>
            </a:solidFill>
          </p:spPr>
          <p:txBody>
            <a:bodyPr wrap="square" rtlCol="0">
              <a:spAutoFit/>
            </a:bodyPr>
            <a:lstStyle/>
            <a:p>
              <a:pPr algn="ctr"/>
              <a:r>
                <a:rPr lang="en-US" sz="4000" dirty="0">
                  <a:solidFill>
                    <a:schemeClr val="bg1"/>
                  </a:solidFill>
                  <a:latin typeface="Impact" panose="020B0806030902050204" pitchFamily="34" charset="0"/>
                </a:rPr>
                <a:t>9</a:t>
              </a:r>
            </a:p>
            <a:p>
              <a:pPr algn="ctr"/>
              <a:r>
                <a:rPr lang="en-US" sz="1600" b="1" dirty="0">
                  <a:solidFill>
                    <a:schemeClr val="bg1"/>
                  </a:solidFill>
                  <a:latin typeface="Franklin Gothic Book" panose="020B0503020102020204" pitchFamily="34" charset="0"/>
                </a:rPr>
                <a:t>New Instagram Followers</a:t>
              </a:r>
            </a:p>
          </p:txBody>
        </p:sp>
        <p:pic>
          <p:nvPicPr>
            <p:cNvPr id="19" name="Picture 18" descr="Image result for twitte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22091" y="3118535"/>
              <a:ext cx="634198" cy="514519"/>
            </a:xfrm>
            <a:prstGeom prst="rect">
              <a:avLst/>
            </a:prstGeom>
            <a:noFill/>
            <a:ln>
              <a:noFill/>
            </a:ln>
          </p:spPr>
        </p:pic>
        <p:pic>
          <p:nvPicPr>
            <p:cNvPr id="20" name="Picture 19" descr="Related image"/>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13859" y="1701443"/>
              <a:ext cx="742430" cy="556595"/>
            </a:xfrm>
            <a:prstGeom prst="rect">
              <a:avLst/>
            </a:prstGeom>
            <a:noFill/>
            <a:ln>
              <a:noFill/>
            </a:ln>
          </p:spPr>
        </p:pic>
        <p:pic>
          <p:nvPicPr>
            <p:cNvPr id="21" name="Picture 20" descr="Image result for instagram"/>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85828" y="4222195"/>
              <a:ext cx="770461" cy="764379"/>
            </a:xfrm>
            <a:prstGeom prst="rect">
              <a:avLst/>
            </a:prstGeom>
            <a:noFill/>
            <a:ln>
              <a:noFill/>
            </a:ln>
          </p:spPr>
        </p:pic>
        <p:sp>
          <p:nvSpPr>
            <p:cNvPr id="16" name="TextBox 15"/>
            <p:cNvSpPr txBox="1"/>
            <p:nvPr/>
          </p:nvSpPr>
          <p:spPr>
            <a:xfrm>
              <a:off x="5662019" y="1508882"/>
              <a:ext cx="2447508" cy="1138654"/>
            </a:xfrm>
            <a:prstGeom prst="foldedCorner">
              <a:avLst/>
            </a:prstGeom>
            <a:solidFill>
              <a:schemeClr val="accent5">
                <a:lumMod val="75000"/>
              </a:schemeClr>
            </a:solidFill>
          </p:spPr>
          <p:txBody>
            <a:bodyPr wrap="square" rtlCol="0">
              <a:spAutoFit/>
            </a:bodyPr>
            <a:lstStyle/>
            <a:p>
              <a:pPr algn="ctr"/>
              <a:r>
                <a:rPr lang="en-US" sz="4000" dirty="0">
                  <a:solidFill>
                    <a:schemeClr val="bg1"/>
                  </a:solidFill>
                  <a:latin typeface="Impact" panose="020B0806030902050204" pitchFamily="34" charset="0"/>
                </a:rPr>
                <a:t>434</a:t>
              </a:r>
            </a:p>
            <a:p>
              <a:pPr algn="ctr"/>
              <a:r>
                <a:rPr lang="en-US" sz="1600" b="1" dirty="0">
                  <a:solidFill>
                    <a:schemeClr val="bg1"/>
                  </a:solidFill>
                  <a:latin typeface="Franklin Gothic Book" panose="020B0503020102020204" pitchFamily="34" charset="0"/>
                </a:rPr>
                <a:t>Engagement on Facebook</a:t>
              </a:r>
            </a:p>
          </p:txBody>
        </p:sp>
        <p:sp>
          <p:nvSpPr>
            <p:cNvPr id="18" name="TextBox 17"/>
            <p:cNvSpPr txBox="1"/>
            <p:nvPr/>
          </p:nvSpPr>
          <p:spPr>
            <a:xfrm>
              <a:off x="5662019" y="4124125"/>
              <a:ext cx="2447508" cy="1160338"/>
            </a:xfrm>
            <a:prstGeom prst="foldedCorner">
              <a:avLst/>
            </a:prstGeom>
            <a:solidFill>
              <a:srgbClr val="FFC000"/>
            </a:solidFill>
          </p:spPr>
          <p:txBody>
            <a:bodyPr wrap="square" rtlCol="0">
              <a:spAutoFit/>
            </a:bodyPr>
            <a:lstStyle/>
            <a:p>
              <a:pPr algn="ctr"/>
              <a:r>
                <a:rPr lang="en-US" sz="4000" dirty="0">
                  <a:solidFill>
                    <a:schemeClr val="bg1"/>
                  </a:solidFill>
                  <a:latin typeface="Impact" panose="020B0806030902050204" pitchFamily="34" charset="0"/>
                </a:rPr>
                <a:t>49</a:t>
              </a:r>
            </a:p>
            <a:p>
              <a:pPr algn="ctr"/>
              <a:r>
                <a:rPr lang="en-US" sz="1600" b="1" dirty="0">
                  <a:solidFill>
                    <a:schemeClr val="bg1"/>
                  </a:solidFill>
                  <a:latin typeface="Franklin Gothic Book" panose="020B0503020102020204" pitchFamily="34" charset="0"/>
                </a:rPr>
                <a:t>Engagement on Instagram</a:t>
              </a:r>
            </a:p>
          </p:txBody>
        </p:sp>
        <p:sp>
          <p:nvSpPr>
            <p:cNvPr id="22" name="TextBox 21"/>
            <p:cNvSpPr txBox="1"/>
            <p:nvPr/>
          </p:nvSpPr>
          <p:spPr>
            <a:xfrm>
              <a:off x="5662019" y="2802354"/>
              <a:ext cx="2447508" cy="1169712"/>
            </a:xfrm>
            <a:prstGeom prst="foldedCorner">
              <a:avLst/>
            </a:prstGeom>
            <a:solidFill>
              <a:srgbClr val="00B0F0"/>
            </a:solidFill>
          </p:spPr>
          <p:txBody>
            <a:bodyPr wrap="square" rtlCol="0">
              <a:spAutoFit/>
            </a:bodyPr>
            <a:lstStyle/>
            <a:p>
              <a:pPr algn="ctr"/>
              <a:r>
                <a:rPr lang="en-US" sz="4000" dirty="0">
                  <a:solidFill>
                    <a:schemeClr val="bg1"/>
                  </a:solidFill>
                  <a:latin typeface="Impact" panose="020B0806030902050204" pitchFamily="34" charset="0"/>
                </a:rPr>
                <a:t>297</a:t>
              </a:r>
            </a:p>
            <a:p>
              <a:pPr algn="ctr"/>
              <a:r>
                <a:rPr lang="en-US" sz="1600" b="1" dirty="0">
                  <a:solidFill>
                    <a:schemeClr val="bg1"/>
                  </a:solidFill>
                  <a:latin typeface="Franklin Gothic Book" panose="020B0503020102020204" pitchFamily="34" charset="0"/>
                </a:rPr>
                <a:t>Engagement on Twitter</a:t>
              </a:r>
            </a:p>
          </p:txBody>
        </p:sp>
      </p:grpSp>
    </p:spTree>
    <p:extLst>
      <p:ext uri="{BB962C8B-B14F-4D97-AF65-F5344CB8AC3E}">
        <p14:creationId xmlns:p14="http://schemas.microsoft.com/office/powerpoint/2010/main" val="24656746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1"/>
          <p:cNvSpPr>
            <a:spLocks noGrp="1"/>
          </p:cNvSpPr>
          <p:nvPr>
            <p:ph type="sldNum" sz="quarter" idx="12"/>
          </p:nvPr>
        </p:nvSpPr>
        <p:spPr>
          <a:xfrm>
            <a:off x="1855304" y="6625395"/>
            <a:ext cx="2743200" cy="365125"/>
          </a:xfrm>
        </p:spPr>
        <p:txBody>
          <a:bodyPr/>
          <a:lstStyle/>
          <a:p>
            <a:r>
              <a:rPr lang="en-US" dirty="0"/>
              <a:t>21</a:t>
            </a:r>
          </a:p>
        </p:txBody>
      </p:sp>
      <p:pic>
        <p:nvPicPr>
          <p:cNvPr id="5" name="Picture 4">
            <a:extLst>
              <a:ext uri="{FF2B5EF4-FFF2-40B4-BE49-F238E27FC236}">
                <a16:creationId xmlns:a16="http://schemas.microsoft.com/office/drawing/2014/main" id="{EEC7817B-92C9-F64A-8E97-19558D3846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a:extLst>
              <a:ext uri="{FF2B5EF4-FFF2-40B4-BE49-F238E27FC236}">
                <a16:creationId xmlns:a16="http://schemas.microsoft.com/office/drawing/2014/main" id="{022D3748-B75F-8F4E-90B2-C24885156728}"/>
              </a:ext>
            </a:extLst>
          </p:cNvPr>
          <p:cNvSpPr txBox="1">
            <a:spLocks/>
          </p:cNvSpPr>
          <p:nvPr/>
        </p:nvSpPr>
        <p:spPr>
          <a:xfrm>
            <a:off x="1828800" y="2413391"/>
            <a:ext cx="7315200" cy="181935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b="1" dirty="0">
                <a:solidFill>
                  <a:schemeClr val="bg1"/>
                </a:solidFill>
                <a:latin typeface="Franklin Gothic Book" panose="020B0503020102020204" pitchFamily="34" charset="0"/>
              </a:rPr>
              <a:t>Information Technology</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012423"/>
            <a:ext cx="2072644" cy="2621285"/>
          </a:xfrm>
          <a:prstGeom prst="rect">
            <a:avLst/>
          </a:prstGeom>
        </p:spPr>
      </p:pic>
    </p:spTree>
    <p:extLst>
      <p:ext uri="{BB962C8B-B14F-4D97-AF65-F5344CB8AC3E}">
        <p14:creationId xmlns:p14="http://schemas.microsoft.com/office/powerpoint/2010/main" val="5243441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1"/>
          <p:cNvSpPr>
            <a:spLocks noGrp="1"/>
          </p:cNvSpPr>
          <p:nvPr>
            <p:ph type="sldNum" sz="quarter" idx="12"/>
          </p:nvPr>
        </p:nvSpPr>
        <p:spPr>
          <a:xfrm>
            <a:off x="1855304" y="6625395"/>
            <a:ext cx="2743200" cy="365125"/>
          </a:xfrm>
        </p:spPr>
        <p:txBody>
          <a:bodyPr/>
          <a:lstStyle/>
          <a:p>
            <a:r>
              <a:rPr lang="en-US" dirty="0"/>
              <a:t>26</a:t>
            </a:r>
          </a:p>
        </p:txBody>
      </p:sp>
      <p:sp>
        <p:nvSpPr>
          <p:cNvPr id="33" name="Rectangle 32"/>
          <p:cNvSpPr/>
          <p:nvPr/>
        </p:nvSpPr>
        <p:spPr>
          <a:xfrm>
            <a:off x="9350625" y="8429709"/>
            <a:ext cx="887760" cy="830997"/>
          </a:xfrm>
          <a:prstGeom prst="rect">
            <a:avLst/>
          </a:prstGeom>
        </p:spPr>
        <p:txBody>
          <a:bodyPr wrap="square">
            <a:spAutoFit/>
          </a:bodyPr>
          <a:lstStyle/>
          <a:p>
            <a:pPr algn="ctr"/>
            <a:r>
              <a:rPr lang="en-US" sz="4800" b="1" spc="50" dirty="0">
                <a:ln w="9525" cmpd="sng">
                  <a:solidFill>
                    <a:schemeClr val="accent1"/>
                  </a:solidFill>
                  <a:prstDash val="solid"/>
                </a:ln>
                <a:solidFill>
                  <a:srgbClr val="70AD47">
                    <a:tint val="1000"/>
                  </a:srgbClr>
                </a:solidFill>
                <a:effectLst>
                  <a:glow rad="38100">
                    <a:schemeClr val="accent1">
                      <a:alpha val="40000"/>
                    </a:schemeClr>
                  </a:glow>
                </a:effectLst>
              </a:rPr>
              <a:t>A+</a:t>
            </a:r>
          </a:p>
        </p:txBody>
      </p:sp>
      <p:sp>
        <p:nvSpPr>
          <p:cNvPr id="12" name="Title 1">
            <a:extLst>
              <a:ext uri="{FF2B5EF4-FFF2-40B4-BE49-F238E27FC236}">
                <a16:creationId xmlns:a16="http://schemas.microsoft.com/office/drawing/2014/main" id="{A4551F2D-87A5-4144-B73E-642850CDE87C}"/>
              </a:ext>
            </a:extLst>
          </p:cNvPr>
          <p:cNvSpPr txBox="1">
            <a:spLocks/>
          </p:cNvSpPr>
          <p:nvPr/>
        </p:nvSpPr>
        <p:spPr>
          <a:xfrm>
            <a:off x="0" y="233926"/>
            <a:ext cx="6938682" cy="701044"/>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2500" b="1" dirty="0">
                <a:solidFill>
                  <a:srgbClr val="138F7E"/>
                </a:solidFill>
                <a:latin typeface="Franklin Gothic Book" panose="020B0503020102020204" pitchFamily="34" charset="0"/>
              </a:rPr>
              <a:t>TECHNOLOGY: Top Ten Projects Scorecard</a:t>
            </a:r>
          </a:p>
        </p:txBody>
      </p:sp>
      <p:graphicFrame>
        <p:nvGraphicFramePr>
          <p:cNvPr id="8" name="Table 7">
            <a:extLst>
              <a:ext uri="{FF2B5EF4-FFF2-40B4-BE49-F238E27FC236}">
                <a16:creationId xmlns:a16="http://schemas.microsoft.com/office/drawing/2014/main" id="{69B99998-4CF4-415C-9383-A4EA865E5533}"/>
              </a:ext>
            </a:extLst>
          </p:cNvPr>
          <p:cNvGraphicFramePr>
            <a:graphicFrameLocks noGrp="1"/>
          </p:cNvGraphicFramePr>
          <p:nvPr>
            <p:extLst>
              <p:ext uri="{D42A27DB-BD31-4B8C-83A1-F6EECF244321}">
                <p14:modId xmlns:p14="http://schemas.microsoft.com/office/powerpoint/2010/main" val="2977197469"/>
              </p:ext>
            </p:extLst>
          </p:nvPr>
        </p:nvGraphicFramePr>
        <p:xfrm>
          <a:off x="228600" y="1691392"/>
          <a:ext cx="8686800" cy="3738784"/>
        </p:xfrm>
        <a:graphic>
          <a:graphicData uri="http://schemas.openxmlformats.org/drawingml/2006/table">
            <a:tbl>
              <a:tblPr/>
              <a:tblGrid>
                <a:gridCol w="517071">
                  <a:extLst>
                    <a:ext uri="{9D8B030D-6E8A-4147-A177-3AD203B41FA5}">
                      <a16:colId xmlns:a16="http://schemas.microsoft.com/office/drawing/2014/main" val="2611656143"/>
                    </a:ext>
                  </a:extLst>
                </a:gridCol>
                <a:gridCol w="2188936">
                  <a:extLst>
                    <a:ext uri="{9D8B030D-6E8A-4147-A177-3AD203B41FA5}">
                      <a16:colId xmlns:a16="http://schemas.microsoft.com/office/drawing/2014/main" val="836660173"/>
                    </a:ext>
                  </a:extLst>
                </a:gridCol>
                <a:gridCol w="551543">
                  <a:extLst>
                    <a:ext uri="{9D8B030D-6E8A-4147-A177-3AD203B41FA5}">
                      <a16:colId xmlns:a16="http://schemas.microsoft.com/office/drawing/2014/main" val="1355638671"/>
                    </a:ext>
                  </a:extLst>
                </a:gridCol>
                <a:gridCol w="624296">
                  <a:extLst>
                    <a:ext uri="{9D8B030D-6E8A-4147-A177-3AD203B41FA5}">
                      <a16:colId xmlns:a16="http://schemas.microsoft.com/office/drawing/2014/main" val="751172216"/>
                    </a:ext>
                  </a:extLst>
                </a:gridCol>
                <a:gridCol w="720089">
                  <a:extLst>
                    <a:ext uri="{9D8B030D-6E8A-4147-A177-3AD203B41FA5}">
                      <a16:colId xmlns:a16="http://schemas.microsoft.com/office/drawing/2014/main" val="3294333198"/>
                    </a:ext>
                  </a:extLst>
                </a:gridCol>
                <a:gridCol w="3111047">
                  <a:extLst>
                    <a:ext uri="{9D8B030D-6E8A-4147-A177-3AD203B41FA5}">
                      <a16:colId xmlns:a16="http://schemas.microsoft.com/office/drawing/2014/main" val="1669574505"/>
                    </a:ext>
                  </a:extLst>
                </a:gridCol>
                <a:gridCol w="973818">
                  <a:extLst>
                    <a:ext uri="{9D8B030D-6E8A-4147-A177-3AD203B41FA5}">
                      <a16:colId xmlns:a16="http://schemas.microsoft.com/office/drawing/2014/main" val="1744188343"/>
                    </a:ext>
                  </a:extLst>
                </a:gridCol>
              </a:tblGrid>
              <a:tr h="430344">
                <a:tc>
                  <a:txBody>
                    <a:bodyPr/>
                    <a:lstStyle/>
                    <a:p>
                      <a:pPr algn="l" fontAlgn="b"/>
                      <a:r>
                        <a:rPr lang="en-US" sz="800" b="1" i="0" u="none" strike="noStrike" dirty="0">
                          <a:solidFill>
                            <a:schemeClr val="bg1"/>
                          </a:solidFill>
                          <a:effectLst/>
                          <a:latin typeface="Franklin Gothic Book" panose="020B0503020102020204" pitchFamily="34" charset="0"/>
                        </a:rPr>
                        <a:t>Exec. Priority Score</a:t>
                      </a:r>
                    </a:p>
                  </a:txBody>
                  <a:tcPr marL="4814" marR="4814" marT="481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004445"/>
                    </a:solidFill>
                  </a:tcPr>
                </a:tc>
                <a:tc>
                  <a:txBody>
                    <a:bodyPr/>
                    <a:lstStyle/>
                    <a:p>
                      <a:pPr algn="l" fontAlgn="b"/>
                      <a:r>
                        <a:rPr lang="en-US" sz="800" b="1" i="0" u="none" strike="noStrike" dirty="0">
                          <a:solidFill>
                            <a:schemeClr val="bg1"/>
                          </a:solidFill>
                          <a:effectLst/>
                          <a:latin typeface="Franklin Gothic Book" panose="020B0503020102020204" pitchFamily="34" charset="0"/>
                        </a:rPr>
                        <a:t>Sorted by Adjusted Priority Score</a:t>
                      </a:r>
                    </a:p>
                  </a:txBody>
                  <a:tcPr marL="4814" marR="4814" marT="48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004445"/>
                    </a:solidFill>
                  </a:tcPr>
                </a:tc>
                <a:tc>
                  <a:txBody>
                    <a:bodyPr/>
                    <a:lstStyle/>
                    <a:p>
                      <a:pPr algn="l" fontAlgn="b"/>
                      <a:r>
                        <a:rPr lang="en-US" sz="800" b="1" i="0" u="none" strike="noStrike" dirty="0">
                          <a:solidFill>
                            <a:schemeClr val="bg1"/>
                          </a:solidFill>
                          <a:effectLst/>
                          <a:latin typeface="Franklin Gothic Book" panose="020B0503020102020204" pitchFamily="34" charset="0"/>
                        </a:rPr>
                        <a:t>PM</a:t>
                      </a:r>
                    </a:p>
                  </a:txBody>
                  <a:tcPr marL="4814" marR="4814" marT="48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004445"/>
                    </a:solidFill>
                  </a:tcPr>
                </a:tc>
                <a:tc>
                  <a:txBody>
                    <a:bodyPr/>
                    <a:lstStyle/>
                    <a:p>
                      <a:pPr algn="l" fontAlgn="b"/>
                      <a:r>
                        <a:rPr lang="en-US" sz="800" b="1" i="0" u="none" strike="noStrike" dirty="0">
                          <a:solidFill>
                            <a:schemeClr val="bg1"/>
                          </a:solidFill>
                          <a:effectLst/>
                          <a:latin typeface="Franklin Gothic Book" panose="020B0503020102020204" pitchFamily="34" charset="0"/>
                        </a:rPr>
                        <a:t>Total Investment</a:t>
                      </a:r>
                    </a:p>
                  </a:txBody>
                  <a:tcPr marL="4814" marR="4814" marT="48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004445"/>
                    </a:solidFill>
                  </a:tcPr>
                </a:tc>
                <a:tc>
                  <a:txBody>
                    <a:bodyPr/>
                    <a:lstStyle/>
                    <a:p>
                      <a:pPr algn="l" fontAlgn="b"/>
                      <a:r>
                        <a:rPr lang="en-US" sz="800" b="1" i="0" u="none" strike="noStrike" dirty="0">
                          <a:solidFill>
                            <a:schemeClr val="bg1"/>
                          </a:solidFill>
                          <a:effectLst/>
                          <a:latin typeface="Franklin Gothic Book" panose="020B0503020102020204" pitchFamily="34" charset="0"/>
                        </a:rPr>
                        <a:t>Revised Target Date</a:t>
                      </a:r>
                    </a:p>
                  </a:txBody>
                  <a:tcPr marL="4814" marR="4814" marT="48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004445"/>
                    </a:solidFill>
                  </a:tcPr>
                </a:tc>
                <a:tc>
                  <a:txBody>
                    <a:bodyPr/>
                    <a:lstStyle/>
                    <a:p>
                      <a:pPr algn="l" fontAlgn="b"/>
                      <a:r>
                        <a:rPr lang="en-US" sz="800" b="1" i="0" u="none" strike="noStrike" dirty="0">
                          <a:solidFill>
                            <a:schemeClr val="bg1"/>
                          </a:solidFill>
                          <a:effectLst/>
                          <a:latin typeface="Franklin Gothic Book" panose="020B0503020102020204" pitchFamily="34" charset="0"/>
                        </a:rPr>
                        <a:t>Status/ Issues</a:t>
                      </a:r>
                    </a:p>
                  </a:txBody>
                  <a:tcPr marL="4814" marR="4814" marT="48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004445"/>
                    </a:solidFill>
                  </a:tcPr>
                </a:tc>
                <a:tc>
                  <a:txBody>
                    <a:bodyPr/>
                    <a:lstStyle/>
                    <a:p>
                      <a:pPr algn="l" fontAlgn="b"/>
                      <a:r>
                        <a:rPr lang="en-US" sz="800" b="1" i="0" u="none" strike="noStrike" dirty="0">
                          <a:solidFill>
                            <a:schemeClr val="bg1"/>
                          </a:solidFill>
                          <a:effectLst/>
                          <a:latin typeface="Franklin Gothic Book" panose="020B0503020102020204" pitchFamily="34" charset="0"/>
                        </a:rPr>
                        <a:t>Current Phase</a:t>
                      </a:r>
                    </a:p>
                  </a:txBody>
                  <a:tcPr marL="4814" marR="4814" marT="481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004445"/>
                    </a:solidFill>
                  </a:tcPr>
                </a:tc>
                <a:extLst>
                  <a:ext uri="{0D108BD9-81ED-4DB2-BD59-A6C34878D82A}">
                    <a16:rowId xmlns:a16="http://schemas.microsoft.com/office/drawing/2014/main" val="2482198875"/>
                  </a:ext>
                </a:extLst>
              </a:tr>
              <a:tr h="402278">
                <a:tc>
                  <a:txBody>
                    <a:bodyPr/>
                    <a:lstStyle/>
                    <a:p>
                      <a:pPr algn="ctr" fontAlgn="b"/>
                      <a:r>
                        <a:rPr lang="en-US" sz="800" b="0" i="0" u="none" strike="noStrike" dirty="0">
                          <a:solidFill>
                            <a:srgbClr val="595959"/>
                          </a:solidFill>
                          <a:effectLst/>
                          <a:latin typeface="Franklin Gothic Book" panose="020B0503020102020204" pitchFamily="34" charset="0"/>
                        </a:rPr>
                        <a:t>1</a:t>
                      </a:r>
                    </a:p>
                  </a:txBody>
                  <a:tcPr marL="4814" marR="4814" marT="481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CDC2"/>
                    </a:solidFill>
                  </a:tcPr>
                </a:tc>
                <a:tc>
                  <a:txBody>
                    <a:bodyPr/>
                    <a:lstStyle/>
                    <a:p>
                      <a:pPr algn="l" fontAlgn="b"/>
                      <a:r>
                        <a:rPr lang="en-US" sz="800" b="0" i="0" u="none" strike="noStrike" dirty="0">
                          <a:solidFill>
                            <a:srgbClr val="595959"/>
                          </a:solidFill>
                          <a:effectLst/>
                          <a:latin typeface="Franklin Gothic Book" panose="020B0503020102020204" pitchFamily="34" charset="0"/>
                        </a:rPr>
                        <a:t>Customer Service-2:enQuesta 6.0 Upgrade</a:t>
                      </a:r>
                    </a:p>
                  </a:txBody>
                  <a:tcPr marL="4814" marR="4814" marT="48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CDC2"/>
                    </a:solidFill>
                  </a:tcPr>
                </a:tc>
                <a:tc>
                  <a:txBody>
                    <a:bodyPr/>
                    <a:lstStyle/>
                    <a:p>
                      <a:pPr algn="l" fontAlgn="b"/>
                      <a:r>
                        <a:rPr lang="en-US" sz="800" b="0" i="0" u="none" strike="noStrike" dirty="0">
                          <a:solidFill>
                            <a:srgbClr val="595959"/>
                          </a:solidFill>
                          <a:effectLst/>
                          <a:latin typeface="Franklin Gothic Book" panose="020B0503020102020204" pitchFamily="34" charset="0"/>
                        </a:rPr>
                        <a:t>E Taiariol</a:t>
                      </a:r>
                    </a:p>
                  </a:txBody>
                  <a:tcPr marL="4814" marR="4814" marT="48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CDC2"/>
                    </a:solidFill>
                  </a:tcPr>
                </a:tc>
                <a:tc>
                  <a:txBody>
                    <a:bodyPr/>
                    <a:lstStyle/>
                    <a:p>
                      <a:pPr algn="r" fontAlgn="b"/>
                      <a:r>
                        <a:rPr lang="en-US" sz="800" b="0" i="0" u="none" strike="noStrike" dirty="0">
                          <a:solidFill>
                            <a:srgbClr val="595959"/>
                          </a:solidFill>
                          <a:effectLst/>
                          <a:latin typeface="Franklin Gothic Book" panose="020B0503020102020204" pitchFamily="34" charset="0"/>
                        </a:rPr>
                        <a:t> $  1,400,000 </a:t>
                      </a:r>
                    </a:p>
                  </a:txBody>
                  <a:tcPr marL="4814" marR="4814" marT="48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CDC2"/>
                    </a:solidFill>
                  </a:tcPr>
                </a:tc>
                <a:tc>
                  <a:txBody>
                    <a:bodyPr/>
                    <a:lstStyle/>
                    <a:p>
                      <a:pPr algn="ctr" fontAlgn="b"/>
                      <a:r>
                        <a:rPr lang="en-US" sz="800" b="0" i="0" u="none" strike="noStrike" dirty="0">
                          <a:solidFill>
                            <a:srgbClr val="595959"/>
                          </a:solidFill>
                          <a:effectLst/>
                          <a:latin typeface="Franklin Gothic Book" panose="020B0503020102020204" pitchFamily="34" charset="0"/>
                        </a:rPr>
                        <a:t>5/1/2022</a:t>
                      </a:r>
                    </a:p>
                  </a:txBody>
                  <a:tcPr marL="4814" marR="4814" marT="48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0000"/>
                    </a:solidFill>
                  </a:tcPr>
                </a:tc>
                <a:tc>
                  <a:txBody>
                    <a:bodyPr/>
                    <a:lstStyle/>
                    <a:p>
                      <a:pPr algn="l" fontAlgn="b"/>
                      <a:r>
                        <a:rPr lang="en-US" sz="800" b="0" i="0" u="none" strike="noStrike" dirty="0">
                          <a:solidFill>
                            <a:srgbClr val="595959"/>
                          </a:solidFill>
                          <a:effectLst/>
                          <a:latin typeface="Franklin Gothic Book" panose="020B0503020102020204" pitchFamily="34" charset="0"/>
                        </a:rPr>
                        <a:t>Project Impacted due to Resources</a:t>
                      </a:r>
                      <a:r>
                        <a:rPr lang="en-US" sz="800" b="0" i="0" u="none" strike="noStrike" baseline="0" dirty="0">
                          <a:solidFill>
                            <a:srgbClr val="595959"/>
                          </a:solidFill>
                          <a:effectLst/>
                          <a:latin typeface="Franklin Gothic Book" panose="020B0503020102020204" pitchFamily="34" charset="0"/>
                        </a:rPr>
                        <a:t> being allocated to Flood Response.  Currently preparing for functional testing starting 9/20</a:t>
                      </a:r>
                    </a:p>
                  </a:txBody>
                  <a:tcPr marL="4814" marR="4814" marT="48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CDC2"/>
                    </a:solidFill>
                  </a:tcPr>
                </a:tc>
                <a:tc>
                  <a:txBody>
                    <a:bodyPr/>
                    <a:lstStyle/>
                    <a:p>
                      <a:pPr algn="l" fontAlgn="b"/>
                      <a:r>
                        <a:rPr lang="en-US" sz="800" b="0" i="0" u="none" strike="noStrike" dirty="0">
                          <a:solidFill>
                            <a:srgbClr val="595959"/>
                          </a:solidFill>
                          <a:effectLst/>
                          <a:latin typeface="Franklin Gothic Book" panose="020B0503020102020204" pitchFamily="34" charset="0"/>
                        </a:rPr>
                        <a:t>Active Design</a:t>
                      </a:r>
                    </a:p>
                  </a:txBody>
                  <a:tcPr marL="4814" marR="4814" marT="481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CDC2"/>
                    </a:solidFill>
                  </a:tcPr>
                </a:tc>
                <a:extLst>
                  <a:ext uri="{0D108BD9-81ED-4DB2-BD59-A6C34878D82A}">
                    <a16:rowId xmlns:a16="http://schemas.microsoft.com/office/drawing/2014/main" val="500797975"/>
                  </a:ext>
                </a:extLst>
              </a:tr>
              <a:tr h="402278">
                <a:tc>
                  <a:txBody>
                    <a:bodyPr/>
                    <a:lstStyle/>
                    <a:p>
                      <a:pPr algn="ctr" fontAlgn="b"/>
                      <a:r>
                        <a:rPr lang="en-US" sz="800" b="0" i="0" u="none" strike="noStrike" dirty="0">
                          <a:solidFill>
                            <a:srgbClr val="595959"/>
                          </a:solidFill>
                          <a:effectLst/>
                          <a:latin typeface="Franklin Gothic Book" panose="020B0503020102020204" pitchFamily="34" charset="0"/>
                        </a:rPr>
                        <a:t>2</a:t>
                      </a:r>
                    </a:p>
                  </a:txBody>
                  <a:tcPr marL="4814" marR="4814" marT="481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595959"/>
                          </a:solidFill>
                          <a:effectLst/>
                          <a:latin typeface="Franklin Gothic Book" panose="020B0503020102020204" pitchFamily="34" charset="0"/>
                        </a:rPr>
                        <a:t>Customer Service-7:enQuestaLink (Service Link Replacement)</a:t>
                      </a:r>
                    </a:p>
                  </a:txBody>
                  <a:tcPr marL="4814" marR="4814" marT="48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595959"/>
                          </a:solidFill>
                          <a:effectLst/>
                          <a:latin typeface="Franklin Gothic Book" panose="020B0503020102020204" pitchFamily="34" charset="0"/>
                        </a:rPr>
                        <a:t>C Penoza</a:t>
                      </a:r>
                    </a:p>
                  </a:txBody>
                  <a:tcPr marL="4814" marR="4814" marT="48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595959"/>
                          </a:solidFill>
                          <a:effectLst/>
                          <a:latin typeface="Franklin Gothic Book" panose="020B0503020102020204" pitchFamily="34" charset="0"/>
                        </a:rPr>
                        <a:t> $     619,500 </a:t>
                      </a:r>
                    </a:p>
                  </a:txBody>
                  <a:tcPr marL="4814" marR="4814" marT="48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595959"/>
                          </a:solidFill>
                          <a:effectLst/>
                          <a:latin typeface="Franklin Gothic Book" panose="020B0503020102020204" pitchFamily="34" charset="0"/>
                        </a:rPr>
                        <a:t>3/31/2022</a:t>
                      </a:r>
                    </a:p>
                  </a:txBody>
                  <a:tcPr marL="4814" marR="4814" marT="48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800" b="0" i="0" kern="1200" dirty="0">
                          <a:solidFill>
                            <a:srgbClr val="595959"/>
                          </a:solidFill>
                          <a:effectLst/>
                          <a:latin typeface="Franklin Gothic Book" panose="020B0503020102020204" pitchFamily="34" charset="0"/>
                          <a:ea typeface="+mn-ea"/>
                          <a:cs typeface="Calibri" panose="020F0502020204030204" pitchFamily="34" charset="0"/>
                        </a:rPr>
                        <a:t>Phase II is underway with planning and eQ6 impact analysis being performed by DWSD. S&amp;S, and AECOM. Monthly milestones have been established as detail has been added to the plan.</a:t>
                      </a:r>
                      <a:endParaRPr lang="en-US" sz="800" b="0" i="0" u="none" strike="noStrike" dirty="0">
                        <a:solidFill>
                          <a:srgbClr val="595959"/>
                        </a:solidFill>
                        <a:effectLst/>
                        <a:latin typeface="Franklin Gothic Book" panose="020B0503020102020204" pitchFamily="34" charset="0"/>
                        <a:cs typeface="Calibri" panose="020F0502020204030204" pitchFamily="34" charset="0"/>
                      </a:endParaRPr>
                    </a:p>
                  </a:txBody>
                  <a:tcPr marL="4814" marR="4814" marT="48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595959"/>
                          </a:solidFill>
                          <a:effectLst/>
                          <a:latin typeface="Franklin Gothic Book" panose="020B0503020102020204" pitchFamily="34" charset="0"/>
                        </a:rPr>
                        <a:t>Active Design</a:t>
                      </a:r>
                    </a:p>
                  </a:txBody>
                  <a:tcPr marL="4814" marR="4814" marT="481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9226545"/>
                  </a:ext>
                </a:extLst>
              </a:tr>
              <a:tr h="402278">
                <a:tc>
                  <a:txBody>
                    <a:bodyPr/>
                    <a:lstStyle/>
                    <a:p>
                      <a:pPr algn="ctr" fontAlgn="b"/>
                      <a:r>
                        <a:rPr lang="en-US" sz="800" b="0" i="0" u="none" strike="noStrike" dirty="0">
                          <a:solidFill>
                            <a:srgbClr val="595959"/>
                          </a:solidFill>
                          <a:effectLst/>
                          <a:latin typeface="Franklin Gothic Book" panose="020B0503020102020204" pitchFamily="34" charset="0"/>
                        </a:rPr>
                        <a:t>4</a:t>
                      </a:r>
                    </a:p>
                  </a:txBody>
                  <a:tcPr marL="4814" marR="4814" marT="481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CDC2"/>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800" b="0" i="0" u="none" strike="noStrike" dirty="0">
                          <a:solidFill>
                            <a:srgbClr val="595959"/>
                          </a:solidFill>
                          <a:effectLst/>
                          <a:latin typeface="Franklin Gothic Book" panose="020B0503020102020204" pitchFamily="34" charset="0"/>
                        </a:rPr>
                        <a:t>Office of CFO-1: Oracle Supply Chain</a:t>
                      </a:r>
                    </a:p>
                  </a:txBody>
                  <a:tcPr marL="4814" marR="4814" marT="48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CDC2"/>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800" b="0" i="0" u="none" strike="noStrike" dirty="0">
                          <a:solidFill>
                            <a:srgbClr val="595959"/>
                          </a:solidFill>
                          <a:effectLst/>
                          <a:latin typeface="Franklin Gothic Book" panose="020B0503020102020204" pitchFamily="34" charset="0"/>
                        </a:rPr>
                        <a:t>C. Penoza</a:t>
                      </a:r>
                    </a:p>
                  </a:txBody>
                  <a:tcPr marL="4814" marR="4814" marT="48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CDC2"/>
                    </a:solidFill>
                  </a:tcPr>
                </a:tc>
                <a:tc>
                  <a:txBody>
                    <a:bodyPr/>
                    <a:lstStyle/>
                    <a:p>
                      <a:pPr algn="r" fontAlgn="b"/>
                      <a:r>
                        <a:rPr lang="en-US" sz="800" b="0" i="0" u="none" strike="noStrike" dirty="0">
                          <a:solidFill>
                            <a:srgbClr val="595959"/>
                          </a:solidFill>
                          <a:effectLst/>
                          <a:latin typeface="Franklin Gothic Book" panose="020B0503020102020204" pitchFamily="34" charset="0"/>
                        </a:rPr>
                        <a:t> $     1,000,000 </a:t>
                      </a:r>
                    </a:p>
                  </a:txBody>
                  <a:tcPr marL="4814" marR="4814" marT="48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CDC2"/>
                    </a:solidFill>
                  </a:tcPr>
                </a:tc>
                <a:tc>
                  <a:txBody>
                    <a:bodyPr/>
                    <a:lstStyle/>
                    <a:p>
                      <a:pPr algn="ctr" fontAlgn="b"/>
                      <a:r>
                        <a:rPr lang="en-US" sz="800" b="0" i="0" u="none" strike="noStrike" dirty="0">
                          <a:solidFill>
                            <a:srgbClr val="595959"/>
                          </a:solidFill>
                          <a:effectLst/>
                          <a:latin typeface="Franklin Gothic Book" panose="020B0503020102020204" pitchFamily="34" charset="0"/>
                        </a:rPr>
                        <a:t>6/30/22</a:t>
                      </a:r>
                    </a:p>
                  </a:txBody>
                  <a:tcPr marL="4814" marR="4814" marT="48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800" b="0" i="0" u="none" strike="noStrike" dirty="0">
                          <a:solidFill>
                            <a:srgbClr val="595959"/>
                          </a:solidFill>
                          <a:effectLst/>
                          <a:latin typeface="Franklin Gothic Book" panose="020B0503020102020204" pitchFamily="34" charset="0"/>
                        </a:rPr>
                        <a:t>All contracts have been setup and initial discussions have begun.  Planning discussions with Oracle &amp; AST have begun.  </a:t>
                      </a:r>
                    </a:p>
                  </a:txBody>
                  <a:tcPr marL="4814" marR="4814" marT="48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CDC2"/>
                    </a:solidFill>
                  </a:tcPr>
                </a:tc>
                <a:tc>
                  <a:txBody>
                    <a:bodyPr/>
                    <a:lstStyle/>
                    <a:p>
                      <a:pPr algn="l" fontAlgn="b"/>
                      <a:r>
                        <a:rPr lang="en-US" sz="800" b="0" i="0" u="none" strike="noStrike" dirty="0">
                          <a:solidFill>
                            <a:srgbClr val="595959"/>
                          </a:solidFill>
                          <a:effectLst/>
                          <a:latin typeface="Franklin Gothic Book" panose="020B0503020102020204" pitchFamily="34" charset="0"/>
                        </a:rPr>
                        <a:t>Active Design</a:t>
                      </a:r>
                    </a:p>
                  </a:txBody>
                  <a:tcPr marL="4814" marR="4814" marT="481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CDC2"/>
                    </a:solidFill>
                  </a:tcPr>
                </a:tc>
                <a:extLst>
                  <a:ext uri="{0D108BD9-81ED-4DB2-BD59-A6C34878D82A}">
                    <a16:rowId xmlns:a16="http://schemas.microsoft.com/office/drawing/2014/main" val="2005042691"/>
                  </a:ext>
                </a:extLst>
              </a:tr>
              <a:tr h="402278">
                <a:tc>
                  <a:txBody>
                    <a:bodyPr/>
                    <a:lstStyle/>
                    <a:p>
                      <a:pPr algn="ctr" fontAlgn="b"/>
                      <a:r>
                        <a:rPr lang="en-US" sz="800" b="0" i="0" u="none" strike="noStrike" dirty="0">
                          <a:solidFill>
                            <a:srgbClr val="595959"/>
                          </a:solidFill>
                          <a:effectLst/>
                          <a:latin typeface="Franklin Gothic Book" panose="020B0503020102020204" pitchFamily="34" charset="0"/>
                        </a:rPr>
                        <a:t>4</a:t>
                      </a:r>
                    </a:p>
                  </a:txBody>
                  <a:tcPr marL="4814" marR="4814" marT="481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kern="1200" dirty="0">
                          <a:solidFill>
                            <a:srgbClr val="595959"/>
                          </a:solidFill>
                          <a:effectLst/>
                          <a:latin typeface="Franklin Gothic Book" panose="020B0503020102020204" pitchFamily="34" charset="0"/>
                          <a:ea typeface="+mn-ea"/>
                          <a:cs typeface="Calibri" panose="020F0502020204030204" pitchFamily="34" charset="0"/>
                        </a:rPr>
                        <a:t>Operations (M&amp;R, MTR OPS, Fleet)-2:Itron Meter Replacement</a:t>
                      </a:r>
                      <a:endParaRPr lang="en-US" sz="800" b="0" i="0" u="none" strike="noStrike" dirty="0">
                        <a:solidFill>
                          <a:srgbClr val="595959"/>
                        </a:solidFill>
                        <a:effectLst/>
                        <a:latin typeface="Franklin Gothic Book" panose="020B0503020102020204" pitchFamily="34" charset="0"/>
                        <a:cs typeface="Calibri" panose="020F0502020204030204" pitchFamily="34" charset="0"/>
                      </a:endParaRPr>
                    </a:p>
                  </a:txBody>
                  <a:tcPr marL="4814" marR="4814" marT="48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595959"/>
                          </a:solidFill>
                          <a:effectLst/>
                          <a:latin typeface="Franklin Gothic Book" panose="020B0503020102020204" pitchFamily="34" charset="0"/>
                        </a:rPr>
                        <a:t>C Penoza</a:t>
                      </a:r>
                    </a:p>
                  </a:txBody>
                  <a:tcPr marL="4814" marR="4814" marT="48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595959"/>
                          </a:solidFill>
                          <a:effectLst/>
                          <a:latin typeface="Franklin Gothic Book" panose="020B0503020102020204" pitchFamily="34" charset="0"/>
                        </a:rPr>
                        <a:t> $     1,000,000 </a:t>
                      </a:r>
                    </a:p>
                  </a:txBody>
                  <a:tcPr marL="4814" marR="4814" marT="48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595959"/>
                          </a:solidFill>
                          <a:effectLst/>
                          <a:latin typeface="Franklin Gothic Book" panose="020B0503020102020204" pitchFamily="34" charset="0"/>
                        </a:rPr>
                        <a:t>12/31/2023</a:t>
                      </a:r>
                    </a:p>
                  </a:txBody>
                  <a:tcPr marL="4814" marR="4814" marT="48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800" b="0" i="0" u="none" strike="noStrike" dirty="0">
                          <a:solidFill>
                            <a:srgbClr val="595959"/>
                          </a:solidFill>
                          <a:effectLst/>
                          <a:latin typeface="Franklin Gothic Book" panose="020B0503020102020204" pitchFamily="34" charset="0"/>
                        </a:rPr>
                        <a:t>Development of</a:t>
                      </a:r>
                      <a:r>
                        <a:rPr lang="en-US" sz="800" b="0" i="0" u="none" strike="noStrike" baseline="0" dirty="0">
                          <a:solidFill>
                            <a:srgbClr val="595959"/>
                          </a:solidFill>
                          <a:effectLst/>
                          <a:latin typeface="Franklin Gothic Book" panose="020B0503020102020204" pitchFamily="34" charset="0"/>
                        </a:rPr>
                        <a:t> work force management integration is delayed due to flood response.  However, there is a long lead time due to hardware not being available until Feb 22.  BSRD Discussions with iTron ongoing in order to begin rollout by Feb 22.</a:t>
                      </a:r>
                    </a:p>
                  </a:txBody>
                  <a:tcPr marL="4814" marR="4814" marT="48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595959"/>
                          </a:solidFill>
                          <a:effectLst/>
                          <a:latin typeface="Franklin Gothic Book" panose="020B0503020102020204" pitchFamily="34" charset="0"/>
                        </a:rPr>
                        <a:t>Active Design</a:t>
                      </a:r>
                    </a:p>
                  </a:txBody>
                  <a:tcPr marL="4814" marR="4814" marT="481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01910075"/>
                  </a:ext>
                </a:extLst>
              </a:tr>
              <a:tr h="402278">
                <a:tc>
                  <a:txBody>
                    <a:bodyPr/>
                    <a:lstStyle/>
                    <a:p>
                      <a:pPr algn="ctr" fontAlgn="b"/>
                      <a:r>
                        <a:rPr lang="en-US" sz="800" b="0" i="0" u="none" strike="noStrike" dirty="0">
                          <a:solidFill>
                            <a:srgbClr val="595959"/>
                          </a:solidFill>
                          <a:effectLst/>
                          <a:latin typeface="Franklin Gothic Book" panose="020B0503020102020204" pitchFamily="34" charset="0"/>
                        </a:rPr>
                        <a:t>5</a:t>
                      </a:r>
                    </a:p>
                  </a:txBody>
                  <a:tcPr marL="4814" marR="4814" marT="481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CDC2"/>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800" b="0" i="0" u="none" strike="noStrike" dirty="0">
                          <a:solidFill>
                            <a:srgbClr val="595959"/>
                          </a:solidFill>
                          <a:effectLst/>
                          <a:latin typeface="Franklin Gothic Book" panose="020B0503020102020204" pitchFamily="34" charset="0"/>
                        </a:rPr>
                        <a:t>eSignature Standard for Contracts and Forms</a:t>
                      </a:r>
                    </a:p>
                  </a:txBody>
                  <a:tcPr marL="4814" marR="4814" marT="48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CDC2"/>
                    </a:solidFill>
                  </a:tcPr>
                </a:tc>
                <a:tc>
                  <a:txBody>
                    <a:bodyPr/>
                    <a:lstStyle/>
                    <a:p>
                      <a:pPr algn="l" fontAlgn="b"/>
                      <a:r>
                        <a:rPr lang="en-US" sz="800" b="0" i="0" u="none" strike="noStrike" dirty="0">
                          <a:solidFill>
                            <a:srgbClr val="595959"/>
                          </a:solidFill>
                          <a:effectLst/>
                          <a:latin typeface="Franklin Gothic Book" panose="020B0503020102020204" pitchFamily="34" charset="0"/>
                        </a:rPr>
                        <a:t>G Burrell</a:t>
                      </a:r>
                    </a:p>
                  </a:txBody>
                  <a:tcPr marL="4814" marR="4814" marT="48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CDC2"/>
                    </a:solidFill>
                  </a:tcPr>
                </a:tc>
                <a:tc>
                  <a:txBody>
                    <a:bodyPr/>
                    <a:lstStyle/>
                    <a:p>
                      <a:pPr algn="r" fontAlgn="b"/>
                      <a:r>
                        <a:rPr lang="en-US" sz="800" b="0" i="0" u="none" strike="noStrike" dirty="0">
                          <a:solidFill>
                            <a:srgbClr val="595959"/>
                          </a:solidFill>
                          <a:effectLst/>
                          <a:latin typeface="Franklin Gothic Book" panose="020B0503020102020204" pitchFamily="34" charset="0"/>
                        </a:rPr>
                        <a:t> $     300,000 </a:t>
                      </a:r>
                    </a:p>
                  </a:txBody>
                  <a:tcPr marL="4814" marR="4814" marT="48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CDC2"/>
                    </a:solidFill>
                  </a:tcPr>
                </a:tc>
                <a:tc>
                  <a:txBody>
                    <a:bodyPr/>
                    <a:lstStyle/>
                    <a:p>
                      <a:pPr algn="ctr" fontAlgn="b"/>
                      <a:r>
                        <a:rPr lang="en-US" sz="800" b="0" i="0" u="none" strike="noStrike" dirty="0">
                          <a:solidFill>
                            <a:srgbClr val="595959"/>
                          </a:solidFill>
                          <a:effectLst/>
                          <a:latin typeface="Franklin Gothic Book" panose="020B0503020102020204" pitchFamily="34" charset="0"/>
                        </a:rPr>
                        <a:t>4/30/2021</a:t>
                      </a:r>
                    </a:p>
                  </a:txBody>
                  <a:tcPr marL="4814" marR="4814" marT="48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800" b="0" i="0" u="none" strike="noStrike" dirty="0">
                          <a:solidFill>
                            <a:srgbClr val="595959"/>
                          </a:solidFill>
                          <a:effectLst/>
                          <a:latin typeface="Franklin Gothic Book" panose="020B0503020102020204" pitchFamily="34" charset="0"/>
                        </a:rPr>
                        <a:t>Additional training is currently in progress for additional business</a:t>
                      </a:r>
                      <a:r>
                        <a:rPr lang="en-US" sz="800" b="0" i="0" u="none" strike="noStrike" baseline="0" dirty="0">
                          <a:solidFill>
                            <a:srgbClr val="595959"/>
                          </a:solidFill>
                          <a:effectLst/>
                          <a:latin typeface="Franklin Gothic Book" panose="020B0503020102020204" pitchFamily="34" charset="0"/>
                        </a:rPr>
                        <a:t> units.  </a:t>
                      </a:r>
                      <a:endParaRPr lang="en-US" sz="800" b="0" i="0" u="none" strike="noStrike" dirty="0">
                        <a:solidFill>
                          <a:srgbClr val="595959"/>
                        </a:solidFill>
                        <a:effectLst/>
                        <a:latin typeface="Franklin Gothic Book" panose="020B0503020102020204" pitchFamily="34" charset="0"/>
                      </a:endParaRPr>
                    </a:p>
                  </a:txBody>
                  <a:tcPr marL="4814" marR="4814" marT="48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CDC2"/>
                    </a:solidFill>
                  </a:tcPr>
                </a:tc>
                <a:tc>
                  <a:txBody>
                    <a:bodyPr/>
                    <a:lstStyle/>
                    <a:p>
                      <a:pPr algn="l" fontAlgn="b"/>
                      <a:r>
                        <a:rPr lang="en-US" sz="800" b="0" i="0" u="none" strike="noStrike" dirty="0">
                          <a:solidFill>
                            <a:srgbClr val="595959"/>
                          </a:solidFill>
                          <a:effectLst/>
                          <a:latin typeface="Franklin Gothic Book" panose="020B0503020102020204" pitchFamily="34" charset="0"/>
                        </a:rPr>
                        <a:t>Live</a:t>
                      </a:r>
                    </a:p>
                  </a:txBody>
                  <a:tcPr marL="4814" marR="4814" marT="481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CDC2"/>
                    </a:solidFill>
                  </a:tcPr>
                </a:tc>
                <a:extLst>
                  <a:ext uri="{0D108BD9-81ED-4DB2-BD59-A6C34878D82A}">
                    <a16:rowId xmlns:a16="http://schemas.microsoft.com/office/drawing/2014/main" val="3579191946"/>
                  </a:ext>
                </a:extLst>
              </a:tr>
              <a:tr h="402278">
                <a:tc>
                  <a:txBody>
                    <a:bodyPr/>
                    <a:lstStyle/>
                    <a:p>
                      <a:pPr algn="ctr" fontAlgn="b"/>
                      <a:r>
                        <a:rPr lang="en-US" sz="800" b="0" i="0" u="none" strike="noStrike" dirty="0">
                          <a:solidFill>
                            <a:srgbClr val="595959"/>
                          </a:solidFill>
                          <a:effectLst/>
                          <a:latin typeface="Franklin Gothic Book" panose="020B0503020102020204" pitchFamily="34" charset="0"/>
                        </a:rPr>
                        <a:t>6</a:t>
                      </a:r>
                    </a:p>
                  </a:txBody>
                  <a:tcPr marL="4814" marR="4814" marT="481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800" b="0" i="0" u="none" strike="noStrike" dirty="0">
                          <a:solidFill>
                            <a:srgbClr val="595959"/>
                          </a:solidFill>
                          <a:effectLst/>
                          <a:latin typeface="Franklin Gothic Book" panose="020B0503020102020204" pitchFamily="34" charset="0"/>
                        </a:rPr>
                        <a:t>Engineering-1:eBuilder</a:t>
                      </a:r>
                    </a:p>
                  </a:txBody>
                  <a:tcPr marL="4814" marR="4814" marT="48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595959"/>
                          </a:solidFill>
                          <a:effectLst/>
                          <a:latin typeface="Franklin Gothic Book" panose="020B0503020102020204" pitchFamily="34" charset="0"/>
                        </a:rPr>
                        <a:t>C. Penoza</a:t>
                      </a:r>
                    </a:p>
                  </a:txBody>
                  <a:tcPr marL="4814" marR="4814" marT="48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595959"/>
                          </a:solidFill>
                          <a:effectLst/>
                          <a:latin typeface="Franklin Gothic Book" panose="020B0503020102020204" pitchFamily="34" charset="0"/>
                        </a:rPr>
                        <a:t> $  300,000 </a:t>
                      </a:r>
                    </a:p>
                  </a:txBody>
                  <a:tcPr marL="4814" marR="4814" marT="48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595959"/>
                          </a:solidFill>
                          <a:effectLst/>
                          <a:latin typeface="Franklin Gothic Book" panose="020B0503020102020204" pitchFamily="34" charset="0"/>
                        </a:rPr>
                        <a:t>7/04/21</a:t>
                      </a:r>
                    </a:p>
                  </a:txBody>
                  <a:tcPr marL="4814" marR="4814" marT="48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800" b="0" i="0" u="none" strike="noStrike" dirty="0">
                          <a:solidFill>
                            <a:srgbClr val="595959"/>
                          </a:solidFill>
                          <a:effectLst/>
                          <a:latin typeface="Franklin Gothic Book" panose="020B0503020102020204" pitchFamily="34" charset="0"/>
                        </a:rPr>
                        <a:t>Project</a:t>
                      </a:r>
                      <a:r>
                        <a:rPr lang="en-US" sz="800" b="0" i="0" u="none" strike="noStrike" baseline="0" dirty="0">
                          <a:solidFill>
                            <a:srgbClr val="595959"/>
                          </a:solidFill>
                          <a:effectLst/>
                          <a:latin typeface="Franklin Gothic Book" panose="020B0503020102020204" pitchFamily="34" charset="0"/>
                        </a:rPr>
                        <a:t> impacted due to flood response.  </a:t>
                      </a:r>
                      <a:r>
                        <a:rPr lang="en-US" sz="800" b="0" i="0" u="none" strike="noStrike" dirty="0">
                          <a:solidFill>
                            <a:srgbClr val="595959"/>
                          </a:solidFill>
                          <a:effectLst/>
                          <a:latin typeface="Franklin Gothic Book" panose="020B0503020102020204" pitchFamily="34" charset="0"/>
                        </a:rPr>
                        <a:t>Scope is being reviewed</a:t>
                      </a:r>
                    </a:p>
                  </a:txBody>
                  <a:tcPr marL="4814" marR="4814" marT="48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595959"/>
                          </a:solidFill>
                          <a:effectLst/>
                          <a:latin typeface="Franklin Gothic Book" panose="020B0503020102020204" pitchFamily="34" charset="0"/>
                        </a:rPr>
                        <a:t>Active Design</a:t>
                      </a:r>
                    </a:p>
                  </a:txBody>
                  <a:tcPr marL="4814" marR="4814" marT="481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28317095"/>
                  </a:ext>
                </a:extLst>
              </a:tr>
              <a:tr h="402278">
                <a:tc>
                  <a:txBody>
                    <a:bodyPr/>
                    <a:lstStyle/>
                    <a:p>
                      <a:pPr algn="ctr" fontAlgn="b"/>
                      <a:r>
                        <a:rPr lang="en-US" sz="800" b="0" i="0" u="none" strike="noStrike" dirty="0">
                          <a:solidFill>
                            <a:srgbClr val="595959"/>
                          </a:solidFill>
                          <a:effectLst/>
                          <a:latin typeface="Franklin Gothic Book" panose="020B0503020102020204" pitchFamily="34" charset="0"/>
                        </a:rPr>
                        <a:t>3</a:t>
                      </a:r>
                    </a:p>
                  </a:txBody>
                  <a:tcPr marL="4814" marR="4814" marT="481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CDC2"/>
                    </a:solidFill>
                  </a:tcPr>
                </a:tc>
                <a:tc>
                  <a:txBody>
                    <a:bodyPr/>
                    <a:lstStyle/>
                    <a:p>
                      <a:pPr algn="l" fontAlgn="b"/>
                      <a:r>
                        <a:rPr lang="en-US" sz="800" b="0" i="0" u="none" strike="noStrike" dirty="0">
                          <a:solidFill>
                            <a:srgbClr val="595959"/>
                          </a:solidFill>
                          <a:effectLst/>
                          <a:latin typeface="Franklin Gothic Book" panose="020B0503020102020204" pitchFamily="34" charset="0"/>
                        </a:rPr>
                        <a:t>Customer</a:t>
                      </a:r>
                      <a:r>
                        <a:rPr lang="en-US" sz="800" b="0" i="0" u="none" strike="noStrike" baseline="0" dirty="0">
                          <a:solidFill>
                            <a:srgbClr val="595959"/>
                          </a:solidFill>
                          <a:effectLst/>
                          <a:latin typeface="Franklin Gothic Book" panose="020B0503020102020204" pitchFamily="34" charset="0"/>
                        </a:rPr>
                        <a:t> Service-1:IVR Call Center Replacement</a:t>
                      </a:r>
                      <a:endParaRPr lang="en-US" sz="800" b="0" i="0" u="none" strike="noStrike" dirty="0">
                        <a:solidFill>
                          <a:srgbClr val="595959"/>
                        </a:solidFill>
                        <a:effectLst/>
                        <a:latin typeface="Franklin Gothic Book" panose="020B0503020102020204" pitchFamily="34" charset="0"/>
                      </a:endParaRPr>
                    </a:p>
                  </a:txBody>
                  <a:tcPr marL="4814" marR="4814" marT="48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CDC2"/>
                    </a:solidFill>
                  </a:tcPr>
                </a:tc>
                <a:tc>
                  <a:txBody>
                    <a:bodyPr/>
                    <a:lstStyle/>
                    <a:p>
                      <a:pPr algn="l" fontAlgn="b"/>
                      <a:r>
                        <a:rPr lang="en-US" sz="800" b="0" i="0" u="none" strike="noStrike" dirty="0">
                          <a:solidFill>
                            <a:srgbClr val="595959"/>
                          </a:solidFill>
                          <a:effectLst/>
                          <a:latin typeface="Franklin Gothic Book" panose="020B0503020102020204" pitchFamily="34" charset="0"/>
                        </a:rPr>
                        <a:t>G Burrell</a:t>
                      </a:r>
                    </a:p>
                  </a:txBody>
                  <a:tcPr marL="4814" marR="4814" marT="48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CDC2"/>
                    </a:solidFill>
                  </a:tcPr>
                </a:tc>
                <a:tc>
                  <a:txBody>
                    <a:bodyPr/>
                    <a:lstStyle/>
                    <a:p>
                      <a:pPr algn="r" fontAlgn="b"/>
                      <a:r>
                        <a:rPr lang="en-US" sz="800" b="0" i="0" u="none" strike="noStrike" dirty="0">
                          <a:solidFill>
                            <a:srgbClr val="595959"/>
                          </a:solidFill>
                          <a:effectLst/>
                          <a:latin typeface="Franklin Gothic Book" panose="020B0503020102020204" pitchFamily="34" charset="0"/>
                        </a:rPr>
                        <a:t> $       800,000 </a:t>
                      </a:r>
                    </a:p>
                  </a:txBody>
                  <a:tcPr marL="4814" marR="4814" marT="48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CDC2"/>
                    </a:solidFill>
                  </a:tcPr>
                </a:tc>
                <a:tc>
                  <a:txBody>
                    <a:bodyPr/>
                    <a:lstStyle/>
                    <a:p>
                      <a:pPr algn="ctr" fontAlgn="b"/>
                      <a:r>
                        <a:rPr lang="en-US" sz="800" b="0" i="0" u="none" strike="noStrike" dirty="0">
                          <a:solidFill>
                            <a:srgbClr val="595959"/>
                          </a:solidFill>
                          <a:effectLst/>
                          <a:latin typeface="Franklin Gothic Book" panose="020B0503020102020204" pitchFamily="34" charset="0"/>
                        </a:rPr>
                        <a:t>6/30/2021</a:t>
                      </a:r>
                    </a:p>
                  </a:txBody>
                  <a:tcPr marL="4814" marR="4814" marT="48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800" b="0" i="0" u="none" strike="noStrike" dirty="0">
                          <a:solidFill>
                            <a:srgbClr val="595959"/>
                          </a:solidFill>
                          <a:effectLst/>
                          <a:latin typeface="Franklin Gothic Book" panose="020B0503020102020204" pitchFamily="34" charset="0"/>
                        </a:rPr>
                        <a:t>Outbound Dialing complete.  Work Force Management is the remaining component but due to short staff, this is being rescheduled.  Will require a change order.</a:t>
                      </a:r>
                    </a:p>
                  </a:txBody>
                  <a:tcPr marL="4814" marR="4814" marT="48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CDC2"/>
                    </a:solidFill>
                  </a:tcPr>
                </a:tc>
                <a:tc>
                  <a:txBody>
                    <a:bodyPr/>
                    <a:lstStyle/>
                    <a:p>
                      <a:pPr algn="l" fontAlgn="b"/>
                      <a:r>
                        <a:rPr lang="en-US" sz="800" b="0" i="0" u="none" strike="noStrike" dirty="0">
                          <a:solidFill>
                            <a:srgbClr val="595959"/>
                          </a:solidFill>
                          <a:effectLst/>
                          <a:latin typeface="Franklin Gothic Book" panose="020B0503020102020204" pitchFamily="34" charset="0"/>
                        </a:rPr>
                        <a:t>Active Implementation</a:t>
                      </a:r>
                    </a:p>
                  </a:txBody>
                  <a:tcPr marL="4814" marR="4814" marT="481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CDC2"/>
                    </a:solidFill>
                  </a:tcPr>
                </a:tc>
                <a:extLst>
                  <a:ext uri="{0D108BD9-81ED-4DB2-BD59-A6C34878D82A}">
                    <a16:rowId xmlns:a16="http://schemas.microsoft.com/office/drawing/2014/main" val="2487824502"/>
                  </a:ext>
                </a:extLst>
              </a:tr>
              <a:tr h="402278">
                <a:tc>
                  <a:txBody>
                    <a:bodyPr/>
                    <a:lstStyle/>
                    <a:p>
                      <a:pPr algn="ctr" fontAlgn="b"/>
                      <a:r>
                        <a:rPr lang="en-US" sz="800" b="0" i="0" u="none" strike="noStrike" dirty="0">
                          <a:solidFill>
                            <a:srgbClr val="595959"/>
                          </a:solidFill>
                          <a:effectLst/>
                          <a:latin typeface="Franklin Gothic Book" panose="020B0503020102020204" pitchFamily="34" charset="0"/>
                        </a:rPr>
                        <a:t>8</a:t>
                      </a:r>
                    </a:p>
                  </a:txBody>
                  <a:tcPr marL="4814" marR="4814" marT="481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595959"/>
                          </a:solidFill>
                          <a:effectLst/>
                          <a:latin typeface="Franklin Gothic Book" panose="020B0503020102020204" pitchFamily="34" charset="0"/>
                        </a:rPr>
                        <a:t>Customer Service-3: Customer Service Portal v2.0</a:t>
                      </a:r>
                    </a:p>
                  </a:txBody>
                  <a:tcPr marL="4814" marR="4814" marT="48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US" sz="800" b="0" i="0" u="none" strike="noStrike" dirty="0">
                        <a:solidFill>
                          <a:srgbClr val="595959"/>
                        </a:solidFill>
                        <a:effectLst/>
                        <a:latin typeface="Franklin Gothic Book" panose="020B0503020102020204" pitchFamily="34" charset="0"/>
                      </a:endParaRPr>
                    </a:p>
                    <a:p>
                      <a:pPr marL="0" marR="0" lvl="0" indent="0" algn="l" defTabSz="914400" rtl="0" eaLnBrk="1" fontAlgn="b" latinLnBrk="0" hangingPunct="1">
                        <a:lnSpc>
                          <a:spcPct val="100000"/>
                        </a:lnSpc>
                        <a:spcBef>
                          <a:spcPts val="0"/>
                        </a:spcBef>
                        <a:spcAft>
                          <a:spcPts val="0"/>
                        </a:spcAft>
                        <a:buClrTx/>
                        <a:buSzTx/>
                        <a:buFontTx/>
                        <a:buNone/>
                        <a:tabLst/>
                        <a:defRPr/>
                      </a:pPr>
                      <a:r>
                        <a:rPr lang="en-US" sz="800" b="0" i="0" u="none" strike="noStrike" dirty="0">
                          <a:solidFill>
                            <a:srgbClr val="595959"/>
                          </a:solidFill>
                          <a:effectLst/>
                          <a:latin typeface="Franklin Gothic Book" panose="020B0503020102020204" pitchFamily="34" charset="0"/>
                        </a:rPr>
                        <a:t>C Penoza</a:t>
                      </a:r>
                    </a:p>
                  </a:txBody>
                  <a:tcPr marL="4814" marR="4814" marT="48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595959"/>
                          </a:solidFill>
                          <a:effectLst/>
                          <a:latin typeface="Franklin Gothic Book" panose="020B0503020102020204" pitchFamily="34" charset="0"/>
                        </a:rPr>
                        <a:t> $     455,000 </a:t>
                      </a:r>
                    </a:p>
                  </a:txBody>
                  <a:tcPr marL="4814" marR="4814" marT="48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595959"/>
                          </a:solidFill>
                          <a:effectLst/>
                          <a:latin typeface="Franklin Gothic Book" panose="020B0503020102020204" pitchFamily="34" charset="0"/>
                        </a:rPr>
                        <a:t>10/31/2021</a:t>
                      </a:r>
                    </a:p>
                  </a:txBody>
                  <a:tcPr marL="4814" marR="4814" marT="48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800" b="0" i="0" u="none" strike="noStrike" dirty="0">
                          <a:solidFill>
                            <a:srgbClr val="595959"/>
                          </a:solidFill>
                          <a:effectLst/>
                          <a:latin typeface="Franklin Gothic Book" panose="020B0503020102020204" pitchFamily="34" charset="0"/>
                        </a:rPr>
                        <a:t>Went live October 10</a:t>
                      </a:r>
                      <a:r>
                        <a:rPr lang="en-US" sz="800" b="0" i="0" u="none" strike="noStrike" baseline="30000" dirty="0">
                          <a:solidFill>
                            <a:srgbClr val="595959"/>
                          </a:solidFill>
                          <a:effectLst/>
                          <a:latin typeface="Franklin Gothic Book" panose="020B0503020102020204" pitchFamily="34" charset="0"/>
                        </a:rPr>
                        <a:t>th</a:t>
                      </a:r>
                      <a:r>
                        <a:rPr lang="en-US" sz="800" b="0" i="0" u="none" strike="noStrike" dirty="0">
                          <a:solidFill>
                            <a:srgbClr val="595959"/>
                          </a:solidFill>
                          <a:effectLst/>
                          <a:latin typeface="Franklin Gothic Book" panose="020B0503020102020204" pitchFamily="34" charset="0"/>
                        </a:rPr>
                        <a:t>, 2021.  </a:t>
                      </a:r>
                    </a:p>
                  </a:txBody>
                  <a:tcPr marL="4814" marR="4814" marT="48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595959"/>
                          </a:solidFill>
                          <a:effectLst/>
                          <a:latin typeface="Franklin Gothic Book" panose="020B0503020102020204" pitchFamily="34" charset="0"/>
                        </a:rPr>
                        <a:t>Complete</a:t>
                      </a:r>
                    </a:p>
                  </a:txBody>
                  <a:tcPr marL="4814" marR="4814" marT="481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53018586"/>
                  </a:ext>
                </a:extLst>
              </a:tr>
            </a:tbl>
          </a:graphicData>
        </a:graphic>
      </p:graphicFrame>
    </p:spTree>
    <p:extLst>
      <p:ext uri="{BB962C8B-B14F-4D97-AF65-F5344CB8AC3E}">
        <p14:creationId xmlns:p14="http://schemas.microsoft.com/office/powerpoint/2010/main" val="38255214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a:extLst>
              <a:ext uri="{FF2B5EF4-FFF2-40B4-BE49-F238E27FC236}">
                <a16:creationId xmlns:a16="http://schemas.microsoft.com/office/drawing/2014/main" id="{77C490F2-C530-4900-A58A-1ED919150F1C}"/>
              </a:ext>
            </a:extLst>
          </p:cNvPr>
          <p:cNvGraphicFramePr>
            <a:graphicFrameLocks/>
          </p:cNvGraphicFramePr>
          <p:nvPr>
            <p:extLst>
              <p:ext uri="{D42A27DB-BD31-4B8C-83A1-F6EECF244321}">
                <p14:modId xmlns:p14="http://schemas.microsoft.com/office/powerpoint/2010/main" val="580980479"/>
              </p:ext>
            </p:extLst>
          </p:nvPr>
        </p:nvGraphicFramePr>
        <p:xfrm>
          <a:off x="80551" y="1046988"/>
          <a:ext cx="6080760" cy="4764024"/>
        </p:xfrm>
        <a:graphic>
          <a:graphicData uri="http://schemas.openxmlformats.org/drawingml/2006/chart">
            <c:chart xmlns:c="http://schemas.openxmlformats.org/drawingml/2006/chart" xmlns:r="http://schemas.openxmlformats.org/officeDocument/2006/relationships" r:id="rId2"/>
          </a:graphicData>
        </a:graphic>
      </p:graphicFrame>
      <p:sp>
        <p:nvSpPr>
          <p:cNvPr id="15" name="Slide Number Placeholder 1"/>
          <p:cNvSpPr>
            <a:spLocks noGrp="1"/>
          </p:cNvSpPr>
          <p:nvPr>
            <p:ph type="sldNum" sz="quarter" idx="12"/>
          </p:nvPr>
        </p:nvSpPr>
        <p:spPr>
          <a:xfrm>
            <a:off x="1855304" y="6625395"/>
            <a:ext cx="2743200" cy="365125"/>
          </a:xfrm>
        </p:spPr>
        <p:txBody>
          <a:bodyPr/>
          <a:lstStyle/>
          <a:p>
            <a:r>
              <a:rPr lang="en-US" dirty="0"/>
              <a:t>27</a:t>
            </a:r>
          </a:p>
        </p:txBody>
      </p:sp>
      <p:sp>
        <p:nvSpPr>
          <p:cNvPr id="12" name="Title 1">
            <a:extLst>
              <a:ext uri="{FF2B5EF4-FFF2-40B4-BE49-F238E27FC236}">
                <a16:creationId xmlns:a16="http://schemas.microsoft.com/office/drawing/2014/main" id="{A4551F2D-87A5-4144-B73E-642850CDE87C}"/>
              </a:ext>
            </a:extLst>
          </p:cNvPr>
          <p:cNvSpPr txBox="1">
            <a:spLocks/>
          </p:cNvSpPr>
          <p:nvPr/>
        </p:nvSpPr>
        <p:spPr>
          <a:xfrm>
            <a:off x="0" y="233926"/>
            <a:ext cx="6938682" cy="701044"/>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2500" b="1" dirty="0">
                <a:solidFill>
                  <a:srgbClr val="138F7E"/>
                </a:solidFill>
                <a:latin typeface="Franklin Gothic Book" panose="020B0503020102020204" pitchFamily="34" charset="0"/>
              </a:rPr>
              <a:t>TECHNOLOGY: Application Availability</a:t>
            </a:r>
          </a:p>
        </p:txBody>
      </p:sp>
      <p:sp>
        <p:nvSpPr>
          <p:cNvPr id="22" name="TextBox 21">
            <a:extLst>
              <a:ext uri="{FF2B5EF4-FFF2-40B4-BE49-F238E27FC236}">
                <a16:creationId xmlns:a16="http://schemas.microsoft.com/office/drawing/2014/main" id="{D410302D-BCCF-41E0-B38D-5D17D9942961}"/>
              </a:ext>
            </a:extLst>
          </p:cNvPr>
          <p:cNvSpPr txBox="1"/>
          <p:nvPr/>
        </p:nvSpPr>
        <p:spPr>
          <a:xfrm>
            <a:off x="4572000" y="4729172"/>
            <a:ext cx="1308725" cy="816185"/>
          </a:xfrm>
          <a:prstGeom prst="rect">
            <a:avLst/>
          </a:prstGeom>
          <a:noFill/>
          <a:ln>
            <a:solidFill>
              <a:srgbClr val="4472C4"/>
            </a:solidFill>
          </a:ln>
        </p:spPr>
        <p:txBody>
          <a:bodyPr wrap="square" rtlCol="0">
            <a:spAutoFit/>
          </a:bodyPr>
          <a:lstStyle/>
          <a:p>
            <a:r>
              <a:rPr lang="en-US" sz="1568" dirty="0">
                <a:solidFill>
                  <a:srgbClr val="279989"/>
                </a:solidFill>
                <a:latin typeface="Franklin Gothic Book" panose="020B0503020102020204" pitchFamily="34" charset="0"/>
              </a:rPr>
              <a:t>Systems Availability </a:t>
            </a:r>
          </a:p>
          <a:p>
            <a:r>
              <a:rPr lang="en-US" sz="1568" dirty="0">
                <a:solidFill>
                  <a:srgbClr val="279989"/>
                </a:solidFill>
                <a:latin typeface="Franklin Gothic Book" panose="020B0503020102020204" pitchFamily="34" charset="0"/>
              </a:rPr>
              <a:t>Last 90 Days</a:t>
            </a:r>
          </a:p>
        </p:txBody>
      </p:sp>
      <p:graphicFrame>
        <p:nvGraphicFramePr>
          <p:cNvPr id="20" name="Table 19"/>
          <p:cNvGraphicFramePr>
            <a:graphicFrameLocks noGrp="1"/>
          </p:cNvGraphicFramePr>
          <p:nvPr>
            <p:extLst>
              <p:ext uri="{D42A27DB-BD31-4B8C-83A1-F6EECF244321}">
                <p14:modId xmlns:p14="http://schemas.microsoft.com/office/powerpoint/2010/main" val="136381130"/>
              </p:ext>
            </p:extLst>
          </p:nvPr>
        </p:nvGraphicFramePr>
        <p:xfrm>
          <a:off x="6754123" y="3234015"/>
          <a:ext cx="1742636" cy="1576857"/>
        </p:xfrm>
        <a:graphic>
          <a:graphicData uri="http://schemas.openxmlformats.org/drawingml/2006/table">
            <a:tbl>
              <a:tblPr>
                <a:tableStyleId>{5C22544A-7EE6-4342-B048-85BDC9FD1C3A}</a:tableStyleId>
              </a:tblPr>
              <a:tblGrid>
                <a:gridCol w="1742636">
                  <a:extLst>
                    <a:ext uri="{9D8B030D-6E8A-4147-A177-3AD203B41FA5}">
                      <a16:colId xmlns:a16="http://schemas.microsoft.com/office/drawing/2014/main" val="1207766451"/>
                    </a:ext>
                  </a:extLst>
                </a:gridCol>
              </a:tblGrid>
              <a:tr h="960970">
                <a:tc>
                  <a:txBody>
                    <a:bodyPr/>
                    <a:lstStyle/>
                    <a:p>
                      <a:pPr algn="ctr" fontAlgn="ctr"/>
                      <a:r>
                        <a:rPr lang="en-US" sz="4000" b="1" u="none" strike="noStrike" dirty="0">
                          <a:solidFill>
                            <a:srgbClr val="004445"/>
                          </a:solidFill>
                          <a:effectLst/>
                        </a:rPr>
                        <a:t>99.2%</a:t>
                      </a:r>
                    </a:p>
                    <a:p>
                      <a:pPr algn="ctr" fontAlgn="ctr"/>
                      <a:r>
                        <a:rPr lang="en-US" sz="1400" b="1" u="none" strike="noStrike" dirty="0">
                          <a:solidFill>
                            <a:srgbClr val="004445"/>
                          </a:solidFill>
                          <a:effectLst/>
                        </a:rPr>
                        <a:t>SYSTEMS</a:t>
                      </a:r>
                    </a:p>
                    <a:p>
                      <a:pPr algn="ctr" fontAlgn="ctr"/>
                      <a:r>
                        <a:rPr lang="en-US" sz="1400" b="1" u="none" strike="noStrike" dirty="0">
                          <a:solidFill>
                            <a:srgbClr val="004445"/>
                          </a:solidFill>
                          <a:effectLst/>
                        </a:rPr>
                        <a:t>AVAILABILITY</a:t>
                      </a:r>
                      <a:endParaRPr lang="en-US" sz="1400" b="1" i="0" u="none" strike="noStrike" dirty="0">
                        <a:solidFill>
                          <a:srgbClr val="004445"/>
                        </a:solidFill>
                        <a:effectLst/>
                        <a:latin typeface="Calibri" panose="020F0502020204030204" pitchFamily="34" charset="0"/>
                      </a:endParaRPr>
                    </a:p>
                  </a:txBody>
                  <a:tcPr marL="6350" marR="6350" marT="6350" marB="0" anchor="ctr">
                    <a:solidFill>
                      <a:srgbClr val="FF0000"/>
                    </a:solidFill>
                  </a:tcPr>
                </a:tc>
                <a:extLst>
                  <a:ext uri="{0D108BD9-81ED-4DB2-BD59-A6C34878D82A}">
                    <a16:rowId xmlns:a16="http://schemas.microsoft.com/office/drawing/2014/main" val="513509336"/>
                  </a:ext>
                </a:extLst>
              </a:tr>
              <a:tr h="534187">
                <a:tc>
                  <a:txBody>
                    <a:bodyPr/>
                    <a:lstStyle/>
                    <a:p>
                      <a:pPr algn="ctr" fontAlgn="ctr"/>
                      <a:r>
                        <a:rPr lang="en-US" sz="1600" u="none" strike="noStrike" dirty="0">
                          <a:solidFill>
                            <a:srgbClr val="219784"/>
                          </a:solidFill>
                          <a:effectLst/>
                        </a:rPr>
                        <a:t>99.9% = TARGET</a:t>
                      </a:r>
                      <a:endParaRPr lang="en-US" sz="1600" b="1" i="0" u="none" strike="noStrike" dirty="0">
                        <a:solidFill>
                          <a:srgbClr val="219784"/>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4244950693"/>
                  </a:ext>
                </a:extLst>
              </a:tr>
            </a:tbl>
          </a:graphicData>
        </a:graphic>
      </p:graphicFrame>
      <p:graphicFrame>
        <p:nvGraphicFramePr>
          <p:cNvPr id="14" name="Chart 13">
            <a:extLst>
              <a:ext uri="{FF2B5EF4-FFF2-40B4-BE49-F238E27FC236}">
                <a16:creationId xmlns:a16="http://schemas.microsoft.com/office/drawing/2014/main" id="{ED85F635-BA1C-4245-9150-8FD6F82C909F}"/>
              </a:ext>
            </a:extLst>
          </p:cNvPr>
          <p:cNvGraphicFramePr>
            <a:graphicFrameLocks/>
          </p:cNvGraphicFramePr>
          <p:nvPr>
            <p:extLst>
              <p:ext uri="{D42A27DB-BD31-4B8C-83A1-F6EECF244321}">
                <p14:modId xmlns:p14="http://schemas.microsoft.com/office/powerpoint/2010/main" val="3292307868"/>
              </p:ext>
            </p:extLst>
          </p:nvPr>
        </p:nvGraphicFramePr>
        <p:xfrm>
          <a:off x="5634449" y="1230334"/>
          <a:ext cx="3429000" cy="194767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Table 15">
            <a:extLst>
              <a:ext uri="{FF2B5EF4-FFF2-40B4-BE49-F238E27FC236}">
                <a16:creationId xmlns:a16="http://schemas.microsoft.com/office/drawing/2014/main" id="{899F7284-44C4-40E8-9AA0-5934073476A5}"/>
              </a:ext>
            </a:extLst>
          </p:cNvPr>
          <p:cNvGraphicFramePr>
            <a:graphicFrameLocks noGrp="1"/>
          </p:cNvGraphicFramePr>
          <p:nvPr>
            <p:extLst>
              <p:ext uri="{D42A27DB-BD31-4B8C-83A1-F6EECF244321}">
                <p14:modId xmlns:p14="http://schemas.microsoft.com/office/powerpoint/2010/main" val="797635330"/>
              </p:ext>
            </p:extLst>
          </p:nvPr>
        </p:nvGraphicFramePr>
        <p:xfrm>
          <a:off x="5976219" y="4866881"/>
          <a:ext cx="3087230" cy="1718260"/>
        </p:xfrm>
        <a:graphic>
          <a:graphicData uri="http://schemas.openxmlformats.org/drawingml/2006/table">
            <a:tbl>
              <a:tblPr firstRow="1" firstCol="1" bandRow="1">
                <a:tableStyleId>{5C22544A-7EE6-4342-B048-85BDC9FD1C3A}</a:tableStyleId>
              </a:tblPr>
              <a:tblGrid>
                <a:gridCol w="2193212">
                  <a:extLst>
                    <a:ext uri="{9D8B030D-6E8A-4147-A177-3AD203B41FA5}">
                      <a16:colId xmlns:a16="http://schemas.microsoft.com/office/drawing/2014/main" val="4086984300"/>
                    </a:ext>
                  </a:extLst>
                </a:gridCol>
                <a:gridCol w="894018">
                  <a:extLst>
                    <a:ext uri="{9D8B030D-6E8A-4147-A177-3AD203B41FA5}">
                      <a16:colId xmlns:a16="http://schemas.microsoft.com/office/drawing/2014/main" val="3137737818"/>
                    </a:ext>
                  </a:extLst>
                </a:gridCol>
              </a:tblGrid>
              <a:tr h="219707">
                <a:tc>
                  <a:txBody>
                    <a:bodyPr/>
                    <a:lstStyle/>
                    <a:p>
                      <a:pPr marL="0" marR="0">
                        <a:spcBef>
                          <a:spcPts val="0"/>
                        </a:spcBef>
                        <a:spcAft>
                          <a:spcPts val="0"/>
                        </a:spcAft>
                      </a:pPr>
                      <a:r>
                        <a:rPr lang="en-US" sz="1100" dirty="0">
                          <a:effectLst/>
                          <a:latin typeface="Franklin Gothic Book" panose="020B0503020102020204" pitchFamily="34" charset="0"/>
                        </a:rPr>
                        <a:t>Sept 2021  Cherwell Stats</a:t>
                      </a:r>
                      <a:endParaRPr lang="en-US" sz="1100" dirty="0">
                        <a:effectLst/>
                        <a:latin typeface="Franklin Gothic Book" panose="020B0503020102020204" pitchFamily="34" charset="0"/>
                        <a:ea typeface="Calibri" panose="020F0502020204030204" pitchFamily="34" charset="0"/>
                      </a:endParaRPr>
                    </a:p>
                  </a:txBody>
                  <a:tcPr marL="68580" marR="68580" marT="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004445"/>
                    </a:solidFill>
                  </a:tcPr>
                </a:tc>
                <a:tc>
                  <a:txBody>
                    <a:bodyPr/>
                    <a:lstStyle/>
                    <a:p>
                      <a:pPr marL="0" marR="0">
                        <a:spcBef>
                          <a:spcPts val="0"/>
                        </a:spcBef>
                        <a:spcAft>
                          <a:spcPts val="0"/>
                        </a:spcAft>
                      </a:pPr>
                      <a:r>
                        <a:rPr lang="en-US" sz="1100" dirty="0">
                          <a:effectLst/>
                          <a:latin typeface="Franklin Gothic Book" panose="020B0503020102020204" pitchFamily="34" charset="0"/>
                        </a:rPr>
                        <a:t>Totals</a:t>
                      </a:r>
                      <a:endParaRPr lang="en-US" sz="1100" dirty="0">
                        <a:effectLst/>
                        <a:latin typeface="Franklin Gothic Book" panose="020B0503020102020204" pitchFamily="34" charset="0"/>
                        <a:ea typeface="Calibri" panose="020F0502020204030204" pitchFamily="34" charset="0"/>
                      </a:endParaRPr>
                    </a:p>
                  </a:txBody>
                  <a:tcPr marL="68580" marR="68580" marT="0"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004445"/>
                    </a:solidFill>
                  </a:tcPr>
                </a:tc>
                <a:extLst>
                  <a:ext uri="{0D108BD9-81ED-4DB2-BD59-A6C34878D82A}">
                    <a16:rowId xmlns:a16="http://schemas.microsoft.com/office/drawing/2014/main" val="1282208591"/>
                  </a:ext>
                </a:extLst>
              </a:tr>
              <a:tr h="219707">
                <a:tc>
                  <a:txBody>
                    <a:bodyPr/>
                    <a:lstStyle/>
                    <a:p>
                      <a:pPr marL="0" marR="0">
                        <a:spcBef>
                          <a:spcPts val="0"/>
                        </a:spcBef>
                        <a:spcAft>
                          <a:spcPts val="0"/>
                        </a:spcAft>
                      </a:pPr>
                      <a:r>
                        <a:rPr lang="en-US" sz="1100" dirty="0">
                          <a:effectLst/>
                          <a:latin typeface="Franklin Gothic Book" panose="020B0503020102020204" pitchFamily="34" charset="0"/>
                        </a:rPr>
                        <a:t>Total Tickets</a:t>
                      </a:r>
                      <a:endParaRPr lang="en-US" sz="1100" dirty="0">
                        <a:effectLst/>
                        <a:latin typeface="Franklin Gothic Book" panose="020B0503020102020204" pitchFamily="34" charset="0"/>
                        <a:ea typeface="Calibri" panose="020F0502020204030204" pitchFamily="34" charset="0"/>
                      </a:endParaRPr>
                    </a:p>
                  </a:txBody>
                  <a:tcPr marL="68580" marR="68580" marT="0" marB="0" anchor="b">
                    <a:lnL w="12700" cap="flat" cmpd="sng" algn="ctr">
                      <a:solidFill>
                        <a:schemeClr val="tx1"/>
                      </a:solidFill>
                      <a:prstDash val="solid"/>
                      <a:round/>
                      <a:headEnd type="none" w="med" len="med"/>
                      <a:tailEnd type="none" w="med" len="med"/>
                    </a:lnL>
                    <a:solidFill>
                      <a:srgbClr val="219784"/>
                    </a:solidFill>
                  </a:tcPr>
                </a:tc>
                <a:tc>
                  <a:txBody>
                    <a:bodyPr/>
                    <a:lstStyle/>
                    <a:p>
                      <a:pPr marL="0" marR="0" algn="ctr">
                        <a:spcBef>
                          <a:spcPts val="0"/>
                        </a:spcBef>
                        <a:spcAft>
                          <a:spcPts val="0"/>
                        </a:spcAft>
                      </a:pPr>
                      <a:r>
                        <a:rPr lang="en-US" sz="1100" dirty="0">
                          <a:effectLst/>
                          <a:latin typeface="Franklin Gothic Book" panose="020B0503020102020204" pitchFamily="34" charset="0"/>
                          <a:ea typeface="Calibri" panose="020F0502020204030204" pitchFamily="34" charset="0"/>
                        </a:rPr>
                        <a:t>786</a:t>
                      </a:r>
                    </a:p>
                  </a:txBody>
                  <a:tcPr marL="68580" marR="68580" marT="0" marB="0" anchor="b">
                    <a:lnR w="12700" cap="flat" cmpd="sng" algn="ctr">
                      <a:solidFill>
                        <a:schemeClr val="tx1"/>
                      </a:solidFill>
                      <a:prstDash val="solid"/>
                      <a:round/>
                      <a:headEnd type="none" w="med" len="med"/>
                      <a:tailEnd type="none" w="med" len="med"/>
                    </a:lnR>
                    <a:solidFill>
                      <a:srgbClr val="B7CDC2"/>
                    </a:solidFill>
                  </a:tcPr>
                </a:tc>
                <a:extLst>
                  <a:ext uri="{0D108BD9-81ED-4DB2-BD59-A6C34878D82A}">
                    <a16:rowId xmlns:a16="http://schemas.microsoft.com/office/drawing/2014/main" val="1180925557"/>
                  </a:ext>
                </a:extLst>
              </a:tr>
              <a:tr h="219707">
                <a:tc>
                  <a:txBody>
                    <a:bodyPr/>
                    <a:lstStyle/>
                    <a:p>
                      <a:pPr marL="0" marR="0">
                        <a:spcBef>
                          <a:spcPts val="0"/>
                        </a:spcBef>
                        <a:spcAft>
                          <a:spcPts val="0"/>
                        </a:spcAft>
                      </a:pPr>
                      <a:r>
                        <a:rPr lang="en-US" sz="1100" dirty="0">
                          <a:effectLst/>
                          <a:latin typeface="Franklin Gothic Book" panose="020B0503020102020204" pitchFamily="34" charset="0"/>
                        </a:rPr>
                        <a:t>New Tickets Received</a:t>
                      </a:r>
                      <a:endParaRPr lang="en-US" sz="1100" dirty="0">
                        <a:effectLst/>
                        <a:latin typeface="Franklin Gothic Book" panose="020B0503020102020204" pitchFamily="34" charset="0"/>
                        <a:ea typeface="Calibri" panose="020F0502020204030204" pitchFamily="34" charset="0"/>
                      </a:endParaRPr>
                    </a:p>
                  </a:txBody>
                  <a:tcPr marL="68580" marR="68580" marT="0" marB="0" anchor="b">
                    <a:lnL w="12700" cap="flat" cmpd="sng" algn="ctr">
                      <a:solidFill>
                        <a:schemeClr val="tx1"/>
                      </a:solidFill>
                      <a:prstDash val="solid"/>
                      <a:round/>
                      <a:headEnd type="none" w="med" len="med"/>
                      <a:tailEnd type="none" w="med" len="med"/>
                    </a:lnL>
                    <a:solidFill>
                      <a:srgbClr val="219784"/>
                    </a:solidFill>
                  </a:tcPr>
                </a:tc>
                <a:tc>
                  <a:txBody>
                    <a:bodyPr/>
                    <a:lstStyle/>
                    <a:p>
                      <a:pPr marL="0" marR="0" algn="ctr">
                        <a:spcBef>
                          <a:spcPts val="0"/>
                        </a:spcBef>
                        <a:spcAft>
                          <a:spcPts val="0"/>
                        </a:spcAft>
                      </a:pPr>
                      <a:r>
                        <a:rPr lang="en-US" sz="1100" dirty="0">
                          <a:effectLst/>
                          <a:latin typeface="Franklin Gothic Book" panose="020B0503020102020204" pitchFamily="34" charset="0"/>
                          <a:ea typeface="Calibri" panose="020F0502020204030204" pitchFamily="34" charset="0"/>
                        </a:rPr>
                        <a:t>553</a:t>
                      </a:r>
                    </a:p>
                  </a:txBody>
                  <a:tcPr marL="68580" marR="68580" marT="0" marB="0" anchor="b">
                    <a:lnR w="12700" cap="flat" cmpd="sng" algn="ctr">
                      <a:solidFill>
                        <a:schemeClr val="tx1"/>
                      </a:solidFill>
                      <a:prstDash val="solid"/>
                      <a:round/>
                      <a:headEnd type="none" w="med" len="med"/>
                      <a:tailEnd type="none" w="med" len="med"/>
                    </a:lnR>
                    <a:solidFill>
                      <a:srgbClr val="E8EFED"/>
                    </a:solidFill>
                  </a:tcPr>
                </a:tc>
                <a:extLst>
                  <a:ext uri="{0D108BD9-81ED-4DB2-BD59-A6C34878D82A}">
                    <a16:rowId xmlns:a16="http://schemas.microsoft.com/office/drawing/2014/main" val="570269317"/>
                  </a:ext>
                </a:extLst>
              </a:tr>
              <a:tr h="219707">
                <a:tc>
                  <a:txBody>
                    <a:bodyPr/>
                    <a:lstStyle/>
                    <a:p>
                      <a:pPr marL="0" marR="0">
                        <a:spcBef>
                          <a:spcPts val="0"/>
                        </a:spcBef>
                        <a:spcAft>
                          <a:spcPts val="0"/>
                        </a:spcAft>
                      </a:pPr>
                      <a:r>
                        <a:rPr lang="en-US" sz="1100" dirty="0">
                          <a:effectLst/>
                          <a:latin typeface="Franklin Gothic Book" panose="020B0503020102020204" pitchFamily="34" charset="0"/>
                        </a:rPr>
                        <a:t>Total Tickets Resolved</a:t>
                      </a:r>
                      <a:endParaRPr lang="en-US" sz="1100" dirty="0">
                        <a:effectLst/>
                        <a:latin typeface="Franklin Gothic Book" panose="020B0503020102020204" pitchFamily="34" charset="0"/>
                        <a:ea typeface="Calibri" panose="020F0502020204030204" pitchFamily="34" charset="0"/>
                      </a:endParaRPr>
                    </a:p>
                  </a:txBody>
                  <a:tcPr marL="68580" marR="68580" marT="0" marB="0" anchor="b">
                    <a:lnL w="12700" cap="flat" cmpd="sng" algn="ctr">
                      <a:solidFill>
                        <a:schemeClr val="tx1"/>
                      </a:solidFill>
                      <a:prstDash val="solid"/>
                      <a:round/>
                      <a:headEnd type="none" w="med" len="med"/>
                      <a:tailEnd type="none" w="med" len="med"/>
                    </a:lnL>
                    <a:solidFill>
                      <a:srgbClr val="219784"/>
                    </a:solidFill>
                  </a:tcPr>
                </a:tc>
                <a:tc>
                  <a:txBody>
                    <a:bodyPr/>
                    <a:lstStyle/>
                    <a:p>
                      <a:pPr marL="0" marR="0" algn="ctr">
                        <a:spcBef>
                          <a:spcPts val="0"/>
                        </a:spcBef>
                        <a:spcAft>
                          <a:spcPts val="0"/>
                        </a:spcAft>
                      </a:pPr>
                      <a:r>
                        <a:rPr lang="en-US" sz="1100" dirty="0">
                          <a:effectLst/>
                          <a:latin typeface="Franklin Gothic Book" panose="020B0503020102020204" pitchFamily="34" charset="0"/>
                          <a:ea typeface="Calibri" panose="020F0502020204030204" pitchFamily="34" charset="0"/>
                        </a:rPr>
                        <a:t>582</a:t>
                      </a:r>
                    </a:p>
                  </a:txBody>
                  <a:tcPr marL="68580" marR="68580" marT="0" marB="0" anchor="b">
                    <a:lnR w="12700" cap="flat" cmpd="sng" algn="ctr">
                      <a:solidFill>
                        <a:schemeClr val="tx1"/>
                      </a:solidFill>
                      <a:prstDash val="solid"/>
                      <a:round/>
                      <a:headEnd type="none" w="med" len="med"/>
                      <a:tailEnd type="none" w="med" len="med"/>
                    </a:lnR>
                    <a:solidFill>
                      <a:srgbClr val="B7CDC2"/>
                    </a:solidFill>
                  </a:tcPr>
                </a:tc>
                <a:extLst>
                  <a:ext uri="{0D108BD9-81ED-4DB2-BD59-A6C34878D82A}">
                    <a16:rowId xmlns:a16="http://schemas.microsoft.com/office/drawing/2014/main" val="3128001011"/>
                  </a:ext>
                </a:extLst>
              </a:tr>
              <a:tr h="219707">
                <a:tc>
                  <a:txBody>
                    <a:bodyPr/>
                    <a:lstStyle/>
                    <a:p>
                      <a:pPr marL="0" marR="0">
                        <a:spcBef>
                          <a:spcPts val="0"/>
                        </a:spcBef>
                        <a:spcAft>
                          <a:spcPts val="0"/>
                        </a:spcAft>
                      </a:pPr>
                      <a:r>
                        <a:rPr lang="en-US" sz="1100" dirty="0">
                          <a:effectLst/>
                          <a:latin typeface="Franklin Gothic Book" panose="020B0503020102020204" pitchFamily="34" charset="0"/>
                        </a:rPr>
                        <a:t>Average Time to Resolve in Days</a:t>
                      </a:r>
                      <a:endParaRPr lang="en-US" sz="1100" dirty="0">
                        <a:effectLst/>
                        <a:latin typeface="Franklin Gothic Book" panose="020B0503020102020204" pitchFamily="34" charset="0"/>
                        <a:ea typeface="Calibri" panose="020F0502020204030204" pitchFamily="34" charset="0"/>
                      </a:endParaRPr>
                    </a:p>
                  </a:txBody>
                  <a:tcPr marL="68580" marR="68580" marT="0" marB="0" anchor="b">
                    <a:lnL w="12700" cap="flat" cmpd="sng" algn="ctr">
                      <a:solidFill>
                        <a:schemeClr val="tx1"/>
                      </a:solidFill>
                      <a:prstDash val="solid"/>
                      <a:round/>
                      <a:headEnd type="none" w="med" len="med"/>
                      <a:tailEnd type="none" w="med" len="med"/>
                    </a:lnL>
                    <a:solidFill>
                      <a:srgbClr val="219784"/>
                    </a:solidFill>
                  </a:tcPr>
                </a:tc>
                <a:tc>
                  <a:txBody>
                    <a:bodyPr/>
                    <a:lstStyle/>
                    <a:p>
                      <a:pPr marL="0" marR="0" algn="ctr">
                        <a:spcBef>
                          <a:spcPts val="0"/>
                        </a:spcBef>
                        <a:spcAft>
                          <a:spcPts val="0"/>
                        </a:spcAft>
                      </a:pPr>
                      <a:r>
                        <a:rPr lang="en-US" sz="1100" dirty="0">
                          <a:effectLst/>
                          <a:latin typeface="Franklin Gothic Book" panose="020B0503020102020204" pitchFamily="34" charset="0"/>
                          <a:ea typeface="Calibri" panose="020F0502020204030204" pitchFamily="34" charset="0"/>
                        </a:rPr>
                        <a:t>17</a:t>
                      </a:r>
                    </a:p>
                  </a:txBody>
                  <a:tcPr marL="68580" marR="68580" marT="0" marB="0" anchor="b">
                    <a:lnR w="12700" cap="flat" cmpd="sng" algn="ctr">
                      <a:solidFill>
                        <a:schemeClr val="tx1"/>
                      </a:solidFill>
                      <a:prstDash val="solid"/>
                      <a:round/>
                      <a:headEnd type="none" w="med" len="med"/>
                      <a:tailEnd type="none" w="med" len="med"/>
                    </a:lnR>
                    <a:solidFill>
                      <a:srgbClr val="E8EFED"/>
                    </a:solidFill>
                  </a:tcPr>
                </a:tc>
                <a:extLst>
                  <a:ext uri="{0D108BD9-81ED-4DB2-BD59-A6C34878D82A}">
                    <a16:rowId xmlns:a16="http://schemas.microsoft.com/office/drawing/2014/main" val="223447182"/>
                  </a:ext>
                </a:extLst>
              </a:tr>
              <a:tr h="400018">
                <a:tc>
                  <a:txBody>
                    <a:bodyPr/>
                    <a:lstStyle/>
                    <a:p>
                      <a:pPr marL="0" marR="0">
                        <a:spcBef>
                          <a:spcPts val="0"/>
                        </a:spcBef>
                        <a:spcAft>
                          <a:spcPts val="0"/>
                        </a:spcAft>
                      </a:pPr>
                      <a:r>
                        <a:rPr lang="en-US" sz="1100" dirty="0">
                          <a:effectLst/>
                          <a:latin typeface="Franklin Gothic Book" panose="020B0503020102020204" pitchFamily="34" charset="0"/>
                        </a:rPr>
                        <a:t>Total Tickets Resolved within SLA</a:t>
                      </a:r>
                      <a:endParaRPr lang="en-US" sz="1100" dirty="0">
                        <a:effectLst/>
                        <a:latin typeface="Franklin Gothic Book" panose="020B0503020102020204" pitchFamily="34" charset="0"/>
                        <a:ea typeface="Calibri" panose="020F0502020204030204" pitchFamily="34" charset="0"/>
                      </a:endParaRPr>
                    </a:p>
                  </a:txBody>
                  <a:tcPr marL="68580" marR="68580" marT="0" marB="0" anchor="b">
                    <a:lnL w="12700" cap="flat" cmpd="sng" algn="ctr">
                      <a:solidFill>
                        <a:schemeClr val="tx1"/>
                      </a:solidFill>
                      <a:prstDash val="solid"/>
                      <a:round/>
                      <a:headEnd type="none" w="med" len="med"/>
                      <a:tailEnd type="none" w="med" len="med"/>
                    </a:lnL>
                    <a:solidFill>
                      <a:srgbClr val="219784"/>
                    </a:solidFill>
                  </a:tcPr>
                </a:tc>
                <a:tc>
                  <a:txBody>
                    <a:bodyPr/>
                    <a:lstStyle/>
                    <a:p>
                      <a:pPr marL="0" marR="0" algn="ctr">
                        <a:spcBef>
                          <a:spcPts val="0"/>
                        </a:spcBef>
                        <a:spcAft>
                          <a:spcPts val="0"/>
                        </a:spcAft>
                      </a:pPr>
                      <a:r>
                        <a:rPr lang="en-US" sz="1100" dirty="0">
                          <a:effectLst/>
                          <a:latin typeface="Franklin Gothic Book" panose="020B0503020102020204" pitchFamily="34" charset="0"/>
                          <a:ea typeface="Calibri" panose="020F0502020204030204" pitchFamily="34" charset="0"/>
                        </a:rPr>
                        <a:t>433</a:t>
                      </a:r>
                    </a:p>
                  </a:txBody>
                  <a:tcPr marL="68580" marR="68580" marT="0" marB="0" anchor="b">
                    <a:lnR w="12700" cap="flat" cmpd="sng" algn="ctr">
                      <a:solidFill>
                        <a:schemeClr val="tx1"/>
                      </a:solidFill>
                      <a:prstDash val="solid"/>
                      <a:round/>
                      <a:headEnd type="none" w="med" len="med"/>
                      <a:tailEnd type="none" w="med" len="med"/>
                    </a:lnR>
                    <a:solidFill>
                      <a:srgbClr val="B7CDC2"/>
                    </a:solidFill>
                  </a:tcPr>
                </a:tc>
                <a:extLst>
                  <a:ext uri="{0D108BD9-81ED-4DB2-BD59-A6C34878D82A}">
                    <a16:rowId xmlns:a16="http://schemas.microsoft.com/office/drawing/2014/main" val="4000719006"/>
                  </a:ext>
                </a:extLst>
              </a:tr>
              <a:tr h="219707">
                <a:tc>
                  <a:txBody>
                    <a:bodyPr/>
                    <a:lstStyle/>
                    <a:p>
                      <a:pPr marL="0" marR="0">
                        <a:spcBef>
                          <a:spcPts val="0"/>
                        </a:spcBef>
                        <a:spcAft>
                          <a:spcPts val="0"/>
                        </a:spcAft>
                      </a:pPr>
                      <a:r>
                        <a:rPr lang="en-US" sz="1100" dirty="0">
                          <a:effectLst/>
                          <a:latin typeface="Franklin Gothic Book" panose="020B0503020102020204" pitchFamily="34" charset="0"/>
                        </a:rPr>
                        <a:t>Total Tickets Resolved not in SLA</a:t>
                      </a:r>
                      <a:endParaRPr lang="en-US" sz="1100" dirty="0">
                        <a:effectLst/>
                        <a:latin typeface="Franklin Gothic Book" panose="020B0503020102020204" pitchFamily="34" charset="0"/>
                        <a:ea typeface="Calibri" panose="020F0502020204030204" pitchFamily="34" charset="0"/>
                      </a:endParaRPr>
                    </a:p>
                  </a:txBody>
                  <a:tcPr marL="68580" marR="68580" marT="0" marB="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219784"/>
                    </a:solidFill>
                  </a:tcPr>
                </a:tc>
                <a:tc>
                  <a:txBody>
                    <a:bodyPr/>
                    <a:lstStyle/>
                    <a:p>
                      <a:pPr marL="0" marR="0" algn="ctr">
                        <a:spcBef>
                          <a:spcPts val="0"/>
                        </a:spcBef>
                        <a:spcAft>
                          <a:spcPts val="0"/>
                        </a:spcAft>
                      </a:pPr>
                      <a:r>
                        <a:rPr lang="en-US" sz="1100" dirty="0">
                          <a:effectLst/>
                          <a:latin typeface="Franklin Gothic Book" panose="020B0503020102020204" pitchFamily="34" charset="0"/>
                          <a:ea typeface="Calibri" panose="020F0502020204030204" pitchFamily="34" charset="0"/>
                        </a:rPr>
                        <a:t>149</a:t>
                      </a:r>
                    </a:p>
                  </a:txBody>
                  <a:tcPr marL="68580" marR="68580" marT="0"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95849243"/>
                  </a:ext>
                </a:extLst>
              </a:tr>
            </a:tbl>
          </a:graphicData>
        </a:graphic>
      </p:graphicFrame>
    </p:spTree>
    <p:extLst>
      <p:ext uri="{BB962C8B-B14F-4D97-AF65-F5344CB8AC3E}">
        <p14:creationId xmlns:p14="http://schemas.microsoft.com/office/powerpoint/2010/main" val="8128948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8802046-DC14-4C72-BB47-93BBE49AC918}"/>
              </a:ext>
            </a:extLst>
          </p:cNvPr>
          <p:cNvPicPr>
            <a:picLocks noChangeAspect="1"/>
          </p:cNvPicPr>
          <p:nvPr/>
        </p:nvPicPr>
        <p:blipFill rotWithShape="1">
          <a:blip r:embed="rId3">
            <a:lum bright="70000" contrast="-70000"/>
          </a:blip>
          <a:srcRect l="39618" t="7968" r="39906" b="3333"/>
          <a:stretch/>
        </p:blipFill>
        <p:spPr>
          <a:xfrm rot="20473467">
            <a:off x="982103" y="883297"/>
            <a:ext cx="5629058" cy="4572000"/>
          </a:xfrm>
          <a:prstGeom prst="rect">
            <a:avLst/>
          </a:prstGeom>
          <a:ln w="3175">
            <a:solidFill>
              <a:schemeClr val="tx1"/>
            </a:solidFill>
          </a:ln>
        </p:spPr>
      </p:pic>
      <p:sp>
        <p:nvSpPr>
          <p:cNvPr id="9" name="Slide Number Placeholder 1"/>
          <p:cNvSpPr>
            <a:spLocks noGrp="1"/>
          </p:cNvSpPr>
          <p:nvPr>
            <p:ph type="sldNum" sz="quarter" idx="12"/>
          </p:nvPr>
        </p:nvSpPr>
        <p:spPr>
          <a:xfrm>
            <a:off x="1855304" y="6625395"/>
            <a:ext cx="2743200" cy="365125"/>
          </a:xfrm>
        </p:spPr>
        <p:txBody>
          <a:bodyPr/>
          <a:lstStyle/>
          <a:p>
            <a:r>
              <a:rPr lang="en-US" dirty="0"/>
              <a:t>3</a:t>
            </a:r>
          </a:p>
        </p:txBody>
      </p:sp>
      <p:sp>
        <p:nvSpPr>
          <p:cNvPr id="11" name="Title 1">
            <a:extLst>
              <a:ext uri="{FF2B5EF4-FFF2-40B4-BE49-F238E27FC236}">
                <a16:creationId xmlns:a16="http://schemas.microsoft.com/office/drawing/2014/main" id="{A4551F2D-87A5-4144-B73E-642850CDE87C}"/>
              </a:ext>
            </a:extLst>
          </p:cNvPr>
          <p:cNvSpPr txBox="1">
            <a:spLocks/>
          </p:cNvSpPr>
          <p:nvPr/>
        </p:nvSpPr>
        <p:spPr>
          <a:xfrm>
            <a:off x="0" y="3555"/>
            <a:ext cx="6938682" cy="701044"/>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3000" b="1" dirty="0">
                <a:solidFill>
                  <a:srgbClr val="138F7E"/>
                </a:solidFill>
                <a:latin typeface="Franklin Gothic Book" panose="020B0503020102020204" pitchFamily="34" charset="0"/>
              </a:rPr>
              <a:t>DIRECTOR’S MESSAGE TO THE BOARD</a:t>
            </a:r>
          </a:p>
        </p:txBody>
      </p:sp>
      <p:sp>
        <p:nvSpPr>
          <p:cNvPr id="3" name="TextBox 2"/>
          <p:cNvSpPr txBox="1"/>
          <p:nvPr/>
        </p:nvSpPr>
        <p:spPr>
          <a:xfrm>
            <a:off x="300318" y="1260606"/>
            <a:ext cx="8543364" cy="5309146"/>
          </a:xfrm>
          <a:prstGeom prst="rect">
            <a:avLst/>
          </a:prstGeom>
          <a:noFill/>
        </p:spPr>
        <p:txBody>
          <a:bodyPr wrap="square" rtlCol="0">
            <a:spAutoFit/>
          </a:bodyPr>
          <a:lstStyle/>
          <a:p>
            <a:pPr>
              <a:buClr>
                <a:srgbClr val="279989"/>
              </a:buClr>
            </a:pPr>
            <a:r>
              <a:rPr lang="en-US" sz="1300" b="1" dirty="0">
                <a:solidFill>
                  <a:srgbClr val="004445"/>
                </a:solidFill>
                <a:latin typeface="Franklin Gothic Book" panose="020B0503020102020204" pitchFamily="34" charset="0"/>
              </a:rPr>
              <a:t>In a column with the </a:t>
            </a:r>
            <a:r>
              <a:rPr lang="en-US" sz="1300" b="1" i="1" dirty="0">
                <a:solidFill>
                  <a:srgbClr val="004445"/>
                </a:solidFill>
                <a:latin typeface="Franklin Gothic Book" panose="020B0503020102020204" pitchFamily="34" charset="0"/>
              </a:rPr>
              <a:t>Detroit Free Press</a:t>
            </a:r>
            <a:r>
              <a:rPr lang="en-US" sz="1300" b="1" dirty="0">
                <a:solidFill>
                  <a:srgbClr val="004445"/>
                </a:solidFill>
                <a:latin typeface="Franklin Gothic Book" panose="020B0503020102020204" pitchFamily="34" charset="0"/>
              </a:rPr>
              <a:t> on September 30, I joined with Abdul El-Sayed, MD, Dphil, current University of Michigan Ford School of Public Policy professor and former Detroit Health Department Director, to make a case for keeping three provisions in the Build Back Better Reconciliation Bill. Below is an excerpt. Read the full column</a:t>
            </a:r>
            <a:r>
              <a:rPr lang="en-US" sz="1300" dirty="0">
                <a:solidFill>
                  <a:srgbClr val="004445"/>
                </a:solidFill>
                <a:latin typeface="Franklin Gothic Book" panose="020B0503020102020204" pitchFamily="34" charset="0"/>
              </a:rPr>
              <a:t> </a:t>
            </a:r>
            <a:r>
              <a:rPr lang="en-US" sz="1300" b="1" dirty="0">
                <a:solidFill>
                  <a:srgbClr val="004445"/>
                </a:solidFill>
                <a:latin typeface="Franklin Gothic Book" panose="020B0503020102020204" pitchFamily="34" charset="0"/>
                <a:hlinkClick r:id="rId4"/>
              </a:rPr>
              <a:t>online</a:t>
            </a:r>
            <a:r>
              <a:rPr lang="en-US" sz="1300" b="1" dirty="0">
                <a:solidFill>
                  <a:srgbClr val="004445"/>
                </a:solidFill>
                <a:latin typeface="Franklin Gothic Book" panose="020B0503020102020204" pitchFamily="34" charset="0"/>
              </a:rPr>
              <a:t>.</a:t>
            </a:r>
          </a:p>
          <a:p>
            <a:pPr>
              <a:buClr>
                <a:srgbClr val="279989"/>
              </a:buClr>
            </a:pPr>
            <a:endParaRPr lang="en-US" sz="1200" b="1" dirty="0">
              <a:solidFill>
                <a:srgbClr val="219784"/>
              </a:solidFill>
              <a:latin typeface="Franklin Gothic Book" panose="020B0503020102020204" pitchFamily="34" charset="0"/>
            </a:endParaRPr>
          </a:p>
          <a:p>
            <a:pPr>
              <a:buClr>
                <a:srgbClr val="279989"/>
              </a:buClr>
            </a:pPr>
            <a:r>
              <a:rPr lang="en-US" sz="1600" b="1" dirty="0">
                <a:solidFill>
                  <a:srgbClr val="219784"/>
                </a:solidFill>
                <a:latin typeface="Franklin Gothic Book" panose="020B0503020102020204" pitchFamily="34" charset="0"/>
              </a:rPr>
              <a:t>	</a:t>
            </a:r>
            <a:r>
              <a:rPr lang="en-US" sz="1600" b="1" dirty="0">
                <a:solidFill>
                  <a:srgbClr val="303030"/>
                </a:solidFill>
                <a:effectLst/>
                <a:latin typeface="Unify Sans"/>
              </a:rPr>
              <a:t>Water affordability, infrastructure, must be part of Biden bills | Opinion</a:t>
            </a:r>
          </a:p>
          <a:p>
            <a:pPr marL="0" marR="0">
              <a:spcBef>
                <a:spcPts val="0"/>
              </a:spcBef>
              <a:spcAft>
                <a:spcPts val="0"/>
              </a:spcAft>
            </a:pPr>
            <a:r>
              <a:rPr lang="en-US" sz="1600" b="1" dirty="0">
                <a:solidFill>
                  <a:srgbClr val="219784"/>
                </a:solidFill>
                <a:latin typeface="Franklin Gothic Book" panose="020B0503020102020204" pitchFamily="34" charset="0"/>
              </a:rPr>
              <a:t>	</a:t>
            </a:r>
            <a:r>
              <a:rPr lang="en-US" sz="1200" dirty="0">
                <a:effectLst/>
                <a:latin typeface="Unify Sans"/>
                <a:ea typeface="Calibri" panose="020F0502020204030204" pitchFamily="34" charset="0"/>
                <a:cs typeface="Times New Roman" panose="02020603050405020304" pitchFamily="18" charset="0"/>
              </a:rPr>
              <a:t>The headlines this year speak volumes about what our families are facing.</a:t>
            </a:r>
            <a:r>
              <a:rPr lang="en-US" sz="800" dirty="0">
                <a:effectLst/>
                <a:latin typeface="Unify Sans"/>
                <a:ea typeface="Calibri" panose="020F0502020204030204" pitchFamily="34" charset="0"/>
                <a:cs typeface="Times New Roman" panose="02020603050405020304" pitchFamily="18" charset="0"/>
              </a:rPr>
              <a:t> </a:t>
            </a:r>
          </a:p>
          <a:p>
            <a:pPr marL="0" marR="0">
              <a:spcBef>
                <a:spcPts val="0"/>
              </a:spcBef>
              <a:spcAft>
                <a:spcPts val="0"/>
              </a:spcAft>
            </a:pPr>
            <a:r>
              <a:rPr lang="en-US" sz="800" dirty="0">
                <a:effectLst/>
                <a:latin typeface="Unify Sans"/>
                <a:ea typeface="Calibri" panose="020F0502020204030204" pitchFamily="34" charset="0"/>
                <a:cs typeface="Times New Roman" panose="02020603050405020304" pitchFamily="18" charset="0"/>
              </a:rPr>
              <a:t>	</a:t>
            </a:r>
          </a:p>
          <a:p>
            <a:pPr marL="0" marR="0">
              <a:spcBef>
                <a:spcPts val="0"/>
              </a:spcBef>
              <a:spcAft>
                <a:spcPts val="0"/>
              </a:spcAft>
            </a:pPr>
            <a:r>
              <a:rPr lang="en-US" sz="1200" dirty="0">
                <a:effectLst/>
                <a:latin typeface="Unify Sans"/>
                <a:ea typeface="Calibri" panose="020F0502020204030204" pitchFamily="34" charset="0"/>
                <a:cs typeface="Times New Roman" panose="02020603050405020304" pitchFamily="18" charset="0"/>
              </a:rPr>
              <a:t>	Michigan has the third-highest childhood lead levels in the country. Climate change devastated thousands of families 	with unprecedented rainstorms this summer that backed up sewage lines into basements as the intense rain 	overwhelmed 	a sewer system built more than 100 years ago. Indeed, the first such storm prompted a national disaster 	declaration by 	President Joe Biden.</a:t>
            </a:r>
            <a:endParaRPr lang="en-US" sz="800" dirty="0">
              <a:effectLst/>
              <a:latin typeface="Unify Sans"/>
              <a:ea typeface="Calibri" panose="020F0502020204030204" pitchFamily="34" charset="0"/>
              <a:cs typeface="Times New Roman" panose="02020603050405020304" pitchFamily="18" charset="0"/>
            </a:endParaRPr>
          </a:p>
          <a:p>
            <a:pPr marL="0" marR="0">
              <a:spcBef>
                <a:spcPts val="0"/>
              </a:spcBef>
              <a:spcAft>
                <a:spcPts val="0"/>
              </a:spcAft>
            </a:pPr>
            <a:endParaRPr lang="en-US" sz="800" dirty="0">
              <a:effectLst/>
              <a:latin typeface="Unify Sans"/>
              <a:ea typeface="Calibri" panose="020F0502020204030204" pitchFamily="34" charset="0"/>
              <a:cs typeface="Times New Roman" panose="02020603050405020304" pitchFamily="18" charset="0"/>
            </a:endParaRPr>
          </a:p>
          <a:p>
            <a:pPr marL="0" marR="0">
              <a:spcBef>
                <a:spcPts val="0"/>
              </a:spcBef>
              <a:spcAft>
                <a:spcPts val="0"/>
              </a:spcAft>
            </a:pPr>
            <a:r>
              <a:rPr lang="en-US" sz="800" dirty="0">
                <a:latin typeface="Unify Sans"/>
                <a:ea typeface="Calibri" panose="020F0502020204030204" pitchFamily="34" charset="0"/>
                <a:cs typeface="Times New Roman" panose="02020603050405020304" pitchFamily="18" charset="0"/>
              </a:rPr>
              <a:t>	</a:t>
            </a:r>
            <a:r>
              <a:rPr lang="en-US" sz="1200" dirty="0">
                <a:effectLst/>
                <a:latin typeface="Unify Sans"/>
                <a:ea typeface="Calibri" panose="020F0502020204030204" pitchFamily="34" charset="0"/>
                <a:cs typeface="Times New Roman" panose="02020603050405020304" pitchFamily="18" charset="0"/>
              </a:rPr>
              <a:t>Despite being the Great Lakes state, water issues have emerged as front and center for the wellbeing of Detroit and 	Michigan residents. Across the region, households struggle to afford the water they need to care for their families, let 	alone combat the coronavirus pandemic and other illnesses.</a:t>
            </a:r>
          </a:p>
          <a:p>
            <a:pPr marL="0" marR="0">
              <a:spcBef>
                <a:spcPts val="0"/>
              </a:spcBef>
              <a:spcAft>
                <a:spcPts val="0"/>
              </a:spcAft>
            </a:pPr>
            <a:r>
              <a:rPr lang="en-US" sz="800" dirty="0">
                <a:effectLst/>
                <a:latin typeface="Unify Sans"/>
                <a:ea typeface="Calibri" panose="020F0502020204030204" pitchFamily="34" charset="0"/>
                <a:cs typeface="Times New Roman" panose="02020603050405020304" pitchFamily="18" charset="0"/>
              </a:rPr>
              <a:t>	</a:t>
            </a:r>
          </a:p>
          <a:p>
            <a:pPr marL="0" marR="0">
              <a:spcBef>
                <a:spcPts val="0"/>
              </a:spcBef>
              <a:spcAft>
                <a:spcPts val="0"/>
              </a:spcAft>
            </a:pPr>
            <a:r>
              <a:rPr lang="en-US" sz="800" dirty="0">
                <a:effectLst/>
                <a:latin typeface="Unify Sans"/>
                <a:ea typeface="Calibri" panose="020F0502020204030204" pitchFamily="34" charset="0"/>
                <a:cs typeface="Times New Roman" panose="02020603050405020304" pitchFamily="18" charset="0"/>
              </a:rPr>
              <a:t>	</a:t>
            </a:r>
            <a:r>
              <a:rPr lang="en-US" sz="1200" dirty="0">
                <a:effectLst/>
                <a:latin typeface="Unify Sans"/>
                <a:ea typeface="Calibri" panose="020F0502020204030204" pitchFamily="34" charset="0"/>
                <a:cs typeface="Times New Roman" panose="02020603050405020304" pitchFamily="18" charset="0"/>
              </a:rPr>
              <a:t>The Infrastructure Investment and Jobs Act, a bipartisan bill that contains $55 billion for water infrastructure, would help 	address these issues. With its companion Build Back Better Reconciliation Bill, the bills would invest in broader	solutions for climate change, reinvest in our eroding water infrastructure, and restore our social safety net with 	assistance for low-income water customers. </a:t>
            </a:r>
          </a:p>
          <a:p>
            <a:pPr marL="0" marR="0">
              <a:spcBef>
                <a:spcPts val="0"/>
              </a:spcBef>
              <a:spcAft>
                <a:spcPts val="0"/>
              </a:spcAft>
            </a:pPr>
            <a:endParaRPr lang="en-US" sz="800" dirty="0">
              <a:effectLst/>
              <a:latin typeface="Unify Sans"/>
              <a:ea typeface="Calibri" panose="020F0502020204030204" pitchFamily="34" charset="0"/>
              <a:cs typeface="Times New Roman" panose="02020603050405020304" pitchFamily="18" charset="0"/>
            </a:endParaRPr>
          </a:p>
          <a:p>
            <a:pPr marL="0" marR="0">
              <a:spcBef>
                <a:spcPts val="0"/>
              </a:spcBef>
              <a:spcAft>
                <a:spcPts val="0"/>
              </a:spcAft>
            </a:pPr>
            <a:r>
              <a:rPr lang="en-US" sz="800" dirty="0">
                <a:latin typeface="Unify Sans"/>
                <a:ea typeface="Calibri" panose="020F0502020204030204" pitchFamily="34" charset="0"/>
                <a:cs typeface="Times New Roman" panose="02020603050405020304" pitchFamily="18" charset="0"/>
              </a:rPr>
              <a:t>	</a:t>
            </a:r>
            <a:r>
              <a:rPr lang="en-US" sz="1200" dirty="0">
                <a:effectLst/>
                <a:latin typeface="Unify Sans"/>
                <a:ea typeface="Calibri" panose="020F0502020204030204" pitchFamily="34" charset="0"/>
                <a:cs typeface="Times New Roman" panose="02020603050405020304" pitchFamily="18" charset="0"/>
              </a:rPr>
              <a:t>But we are growing concerned that these key provisions may be casualties of the budget reconciliation process. </a:t>
            </a:r>
          </a:p>
          <a:p>
            <a:pPr marL="0" marR="0">
              <a:spcBef>
                <a:spcPts val="0"/>
              </a:spcBef>
              <a:spcAft>
                <a:spcPts val="0"/>
              </a:spcAft>
            </a:pPr>
            <a:r>
              <a:rPr lang="en-US" sz="1200" dirty="0">
                <a:effectLst/>
                <a:latin typeface="Unify Sans"/>
                <a:ea typeface="Calibri" panose="020F0502020204030204" pitchFamily="34" charset="0"/>
                <a:cs typeface="Times New Roman" panose="02020603050405020304" pitchFamily="18" charset="0"/>
              </a:rPr>
              <a:t>	It would be folly to pass one of these bills without the other.</a:t>
            </a:r>
          </a:p>
          <a:p>
            <a:pPr marL="0" marR="0">
              <a:spcBef>
                <a:spcPts val="0"/>
              </a:spcBef>
              <a:spcAft>
                <a:spcPts val="0"/>
              </a:spcAft>
            </a:pPr>
            <a:endParaRPr lang="en-US" sz="800" dirty="0">
              <a:effectLst/>
              <a:latin typeface="Unify Sans"/>
              <a:ea typeface="Calibri" panose="020F0502020204030204" pitchFamily="34" charset="0"/>
              <a:cs typeface="Times New Roman" panose="02020603050405020304" pitchFamily="18" charset="0"/>
            </a:endParaRPr>
          </a:p>
          <a:p>
            <a:pPr marL="0" marR="0">
              <a:spcBef>
                <a:spcPts val="0"/>
              </a:spcBef>
              <a:spcAft>
                <a:spcPts val="0"/>
              </a:spcAft>
            </a:pPr>
            <a:r>
              <a:rPr lang="en-US" sz="800" dirty="0">
                <a:latin typeface="Unify Sans"/>
                <a:ea typeface="Calibri" panose="020F0502020204030204" pitchFamily="34" charset="0"/>
                <a:cs typeface="Times New Roman" panose="02020603050405020304" pitchFamily="18" charset="0"/>
              </a:rPr>
              <a:t>	</a:t>
            </a:r>
            <a:r>
              <a:rPr lang="en-US" sz="1200" dirty="0">
                <a:effectLst/>
                <a:latin typeface="Unify Sans"/>
                <a:ea typeface="Calibri" panose="020F0502020204030204" pitchFamily="34" charset="0"/>
                <a:cs typeface="Times New Roman" panose="02020603050405020304" pitchFamily="18" charset="0"/>
              </a:rPr>
              <a:t>There are three provisions in the reconciliation bill that are of vital necessity to preserve for southeast Michigan:</a:t>
            </a:r>
          </a:p>
          <a:p>
            <a:pPr marL="1257300" lvl="2" indent="-342900">
              <a:buSzPts val="1000"/>
              <a:buFont typeface="Symbol" panose="05050102010706020507" pitchFamily="18" charset="2"/>
              <a:buChar char=""/>
              <a:tabLst>
                <a:tab pos="457200" algn="l"/>
              </a:tabLst>
            </a:pPr>
            <a:r>
              <a:rPr lang="en-US" sz="1200" dirty="0">
                <a:effectLst/>
                <a:latin typeface="Unify Sans"/>
                <a:ea typeface="Times New Roman" panose="02020603050405020304" pitchFamily="18" charset="0"/>
                <a:cs typeface="Times New Roman" panose="02020603050405020304" pitchFamily="18" charset="0"/>
              </a:rPr>
              <a:t>$30 billion for lead service line replacement and $700 million for grants to reduce lead in school drinking water;</a:t>
            </a:r>
            <a:endParaRPr lang="en-US" sz="1200" dirty="0">
              <a:effectLst/>
              <a:latin typeface="Unify Sans"/>
              <a:ea typeface="Calibri" panose="020F0502020204030204" pitchFamily="34" charset="0"/>
              <a:cs typeface="Times New Roman" panose="02020603050405020304" pitchFamily="18" charset="0"/>
            </a:endParaRPr>
          </a:p>
          <a:p>
            <a:pPr marL="1257300" lvl="2" indent="-342900">
              <a:buSzPts val="1000"/>
              <a:buFont typeface="Symbol" panose="05050102010706020507" pitchFamily="18" charset="2"/>
              <a:buChar char=""/>
              <a:tabLst>
                <a:tab pos="457200" algn="l"/>
              </a:tabLst>
            </a:pPr>
            <a:r>
              <a:rPr lang="en-US" sz="1200" dirty="0">
                <a:effectLst/>
                <a:latin typeface="Unify Sans"/>
                <a:ea typeface="Times New Roman" panose="02020603050405020304" pitchFamily="18" charset="0"/>
                <a:cs typeface="Times New Roman" panose="02020603050405020304" pitchFamily="18" charset="0"/>
              </a:rPr>
              <a:t>$500 million for grants to improve climate resiliency of community water systems; and</a:t>
            </a:r>
            <a:endParaRPr lang="en-US" sz="1200" dirty="0">
              <a:effectLst/>
              <a:latin typeface="Unify Sans"/>
              <a:ea typeface="Calibri" panose="020F0502020204030204" pitchFamily="34" charset="0"/>
              <a:cs typeface="Times New Roman" panose="02020603050405020304" pitchFamily="18" charset="0"/>
            </a:endParaRPr>
          </a:p>
          <a:p>
            <a:pPr marL="1257300" lvl="2" indent="-342900">
              <a:buSzPts val="1000"/>
              <a:buFont typeface="Symbol" panose="05050102010706020507" pitchFamily="18" charset="2"/>
              <a:buChar char=""/>
              <a:tabLst>
                <a:tab pos="457200" algn="l"/>
              </a:tabLst>
            </a:pPr>
            <a:r>
              <a:rPr lang="en-US" sz="1200" dirty="0">
                <a:effectLst/>
                <a:latin typeface="Unify Sans"/>
                <a:ea typeface="Times New Roman" panose="02020603050405020304" pitchFamily="18" charset="0"/>
                <a:cs typeface="Times New Roman" panose="02020603050405020304" pitchFamily="18" charset="0"/>
              </a:rPr>
              <a:t>$500 million for a permanent Low Income Water Customer Assistance Program (LIWCAP) administered through the Environmental Protection Agency, Office of Water.</a:t>
            </a:r>
            <a:endParaRPr lang="en-US" sz="1600" b="1" dirty="0">
              <a:solidFill>
                <a:srgbClr val="219784"/>
              </a:solidFill>
              <a:latin typeface="Franklin Gothic Book" panose="020B0503020102020204" pitchFamily="34" charset="0"/>
            </a:endParaRPr>
          </a:p>
        </p:txBody>
      </p:sp>
    </p:spTree>
    <p:extLst>
      <p:ext uri="{BB962C8B-B14F-4D97-AF65-F5344CB8AC3E}">
        <p14:creationId xmlns:p14="http://schemas.microsoft.com/office/powerpoint/2010/main" val="41207866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1"/>
          <p:cNvSpPr>
            <a:spLocks noGrp="1"/>
          </p:cNvSpPr>
          <p:nvPr>
            <p:ph type="sldNum" sz="quarter" idx="12"/>
          </p:nvPr>
        </p:nvSpPr>
        <p:spPr>
          <a:xfrm>
            <a:off x="1855304" y="6625395"/>
            <a:ext cx="2743200" cy="365125"/>
          </a:xfrm>
        </p:spPr>
        <p:txBody>
          <a:bodyPr/>
          <a:lstStyle/>
          <a:p>
            <a:r>
              <a:rPr lang="en-US" dirty="0"/>
              <a:t>14</a:t>
            </a:r>
          </a:p>
        </p:txBody>
      </p:sp>
      <p:pic>
        <p:nvPicPr>
          <p:cNvPr id="4" name="Picture 3">
            <a:extLst>
              <a:ext uri="{FF2B5EF4-FFF2-40B4-BE49-F238E27FC236}">
                <a16:creationId xmlns:a16="http://schemas.microsoft.com/office/drawing/2014/main" id="{EEC7817B-92C9-F64A-8E97-19558D3846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a:extLst>
              <a:ext uri="{FF2B5EF4-FFF2-40B4-BE49-F238E27FC236}">
                <a16:creationId xmlns:a16="http://schemas.microsoft.com/office/drawing/2014/main" id="{022D3748-B75F-8F4E-90B2-C24885156728}"/>
              </a:ext>
            </a:extLst>
          </p:cNvPr>
          <p:cNvSpPr txBox="1">
            <a:spLocks/>
          </p:cNvSpPr>
          <p:nvPr/>
        </p:nvSpPr>
        <p:spPr>
          <a:xfrm>
            <a:off x="2054355" y="2843781"/>
            <a:ext cx="7086600" cy="95857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b="1" dirty="0">
                <a:solidFill>
                  <a:schemeClr val="bg1"/>
                </a:solidFill>
                <a:latin typeface="Franklin Gothic Book" panose="020B0503020102020204" pitchFamily="34" charset="0"/>
              </a:rPr>
              <a:t>Customer Care</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012423"/>
            <a:ext cx="2072644" cy="2621285"/>
          </a:xfrm>
          <a:prstGeom prst="rect">
            <a:avLst/>
          </a:prstGeom>
        </p:spPr>
      </p:pic>
    </p:spTree>
    <p:extLst>
      <p:ext uri="{BB962C8B-B14F-4D97-AF65-F5344CB8AC3E}">
        <p14:creationId xmlns:p14="http://schemas.microsoft.com/office/powerpoint/2010/main" val="11445827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p:cNvSpPr>
            <a:spLocks noGrp="1"/>
          </p:cNvSpPr>
          <p:nvPr>
            <p:ph type="sldNum" sz="quarter" idx="12"/>
          </p:nvPr>
        </p:nvSpPr>
        <p:spPr>
          <a:xfrm>
            <a:off x="1855304" y="6625395"/>
            <a:ext cx="2743200" cy="365125"/>
          </a:xfrm>
        </p:spPr>
        <p:txBody>
          <a:bodyPr/>
          <a:lstStyle/>
          <a:p>
            <a:r>
              <a:rPr lang="en-US" dirty="0"/>
              <a:t>5</a:t>
            </a:r>
          </a:p>
        </p:txBody>
      </p:sp>
      <p:sp>
        <p:nvSpPr>
          <p:cNvPr id="11" name="Title 1">
            <a:extLst>
              <a:ext uri="{FF2B5EF4-FFF2-40B4-BE49-F238E27FC236}">
                <a16:creationId xmlns:a16="http://schemas.microsoft.com/office/drawing/2014/main" id="{A4551F2D-87A5-4144-B73E-642850CDE87C}"/>
              </a:ext>
            </a:extLst>
          </p:cNvPr>
          <p:cNvSpPr txBox="1">
            <a:spLocks/>
          </p:cNvSpPr>
          <p:nvPr/>
        </p:nvSpPr>
        <p:spPr>
          <a:xfrm>
            <a:off x="0" y="3555"/>
            <a:ext cx="6938682" cy="701044"/>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2500" b="1" dirty="0">
                <a:solidFill>
                  <a:srgbClr val="138F7E"/>
                </a:solidFill>
                <a:latin typeface="Franklin Gothic Book" panose="020B0503020102020204" pitchFamily="34" charset="0"/>
              </a:rPr>
              <a:t>CUSTOMER CARE: Number of Active Accounts</a:t>
            </a:r>
          </a:p>
        </p:txBody>
      </p:sp>
      <p:sp>
        <p:nvSpPr>
          <p:cNvPr id="13" name="TextBox 12"/>
          <p:cNvSpPr txBox="1"/>
          <p:nvPr/>
        </p:nvSpPr>
        <p:spPr>
          <a:xfrm>
            <a:off x="119562" y="5913719"/>
            <a:ext cx="5790171" cy="523220"/>
          </a:xfrm>
          <a:prstGeom prst="rect">
            <a:avLst/>
          </a:prstGeom>
          <a:noFill/>
          <a:ln>
            <a:solidFill>
              <a:srgbClr val="279989"/>
            </a:solidFill>
          </a:ln>
        </p:spPr>
        <p:txBody>
          <a:bodyPr wrap="square" rtlCol="0">
            <a:spAutoFit/>
          </a:bodyPr>
          <a:lstStyle/>
          <a:p>
            <a:r>
              <a:rPr lang="en-US" sz="1400" dirty="0">
                <a:solidFill>
                  <a:schemeClr val="tx1">
                    <a:lumMod val="75000"/>
                    <a:lumOff val="25000"/>
                  </a:schemeClr>
                </a:solidFill>
                <a:latin typeface="Franklin Gothic Book" panose="020B0503020102020204" pitchFamily="34" charset="0"/>
              </a:rPr>
              <a:t>Vacant parcels, parking lots and other properties with no need for water service, receive stormwater charges only (drainage).</a:t>
            </a:r>
          </a:p>
        </p:txBody>
      </p:sp>
      <p:graphicFrame>
        <p:nvGraphicFramePr>
          <p:cNvPr id="12" name="Chart Placeholder 10"/>
          <p:cNvGraphicFramePr>
            <a:graphicFrameLocks/>
          </p:cNvGraphicFramePr>
          <p:nvPr>
            <p:extLst>
              <p:ext uri="{D42A27DB-BD31-4B8C-83A1-F6EECF244321}">
                <p14:modId xmlns:p14="http://schemas.microsoft.com/office/powerpoint/2010/main" val="2422457594"/>
              </p:ext>
            </p:extLst>
          </p:nvPr>
        </p:nvGraphicFramePr>
        <p:xfrm>
          <a:off x="4542601" y="1647028"/>
          <a:ext cx="4601399" cy="340308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Chart Placeholder 10"/>
          <p:cNvGraphicFramePr>
            <a:graphicFrameLocks/>
          </p:cNvGraphicFramePr>
          <p:nvPr>
            <p:extLst>
              <p:ext uri="{D42A27DB-BD31-4B8C-83A1-F6EECF244321}">
                <p14:modId xmlns:p14="http://schemas.microsoft.com/office/powerpoint/2010/main" val="2628447802"/>
              </p:ext>
            </p:extLst>
          </p:nvPr>
        </p:nvGraphicFramePr>
        <p:xfrm>
          <a:off x="-95006" y="1475854"/>
          <a:ext cx="4832847" cy="3574263"/>
        </p:xfrm>
        <a:graphic>
          <a:graphicData uri="http://schemas.openxmlformats.org/drawingml/2006/chart">
            <c:chart xmlns:c="http://schemas.openxmlformats.org/drawingml/2006/chart" xmlns:r="http://schemas.openxmlformats.org/officeDocument/2006/relationships" r:id="rId3"/>
          </a:graphicData>
        </a:graphic>
      </p:graphicFrame>
      <p:sp>
        <p:nvSpPr>
          <p:cNvPr id="18" name="Content Placeholder 2">
            <a:extLst>
              <a:ext uri="{FF2B5EF4-FFF2-40B4-BE49-F238E27FC236}">
                <a16:creationId xmlns:a16="http://schemas.microsoft.com/office/drawing/2014/main" id="{E590F077-668A-014E-8A04-A74DC22BB83E}"/>
              </a:ext>
            </a:extLst>
          </p:cNvPr>
          <p:cNvSpPr txBox="1">
            <a:spLocks/>
          </p:cNvSpPr>
          <p:nvPr/>
        </p:nvSpPr>
        <p:spPr>
          <a:xfrm>
            <a:off x="400593" y="1475854"/>
            <a:ext cx="8368937" cy="376853"/>
          </a:xfrm>
          <a:prstGeom prst="rect">
            <a:avLst/>
          </a:prstGeom>
        </p:spPr>
        <p:txBody>
          <a:bodyPr/>
          <a:lstStyle>
            <a:lvl1pPr marL="0" marR="0" indent="0" algn="l" defTabSz="914400" rtl="0" eaLnBrk="1" fontAlgn="auto" latinLnBrk="0" hangingPunct="1">
              <a:lnSpc>
                <a:spcPct val="90000"/>
              </a:lnSpc>
              <a:spcBef>
                <a:spcPts val="1000"/>
              </a:spcBef>
              <a:spcAft>
                <a:spcPts val="0"/>
              </a:spcAft>
              <a:buClr>
                <a:srgbClr val="219784"/>
              </a:buClr>
              <a:buSzTx/>
              <a:buFontTx/>
              <a:buNone/>
              <a:tabLst/>
              <a:defRPr sz="1800" b="0" i="0" kern="1200">
                <a:solidFill>
                  <a:schemeClr val="tx1">
                    <a:lumMod val="85000"/>
                    <a:lumOff val="15000"/>
                  </a:schemeClr>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Clr>
                <a:srgbClr val="219784"/>
              </a:buClr>
              <a:buFont typeface=".Lucida Grande UI Regular"/>
              <a:buChar char="▪"/>
              <a:defRPr sz="1600" b="0" i="0" kern="1200">
                <a:solidFill>
                  <a:schemeClr val="tx1">
                    <a:lumMod val="85000"/>
                    <a:lumOff val="15000"/>
                  </a:schemeClr>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Clr>
                <a:srgbClr val="219784"/>
              </a:buClr>
              <a:buFont typeface="Arial" panose="020B0604020202020204" pitchFamily="34" charset="0"/>
              <a:buChar char="•"/>
              <a:defRPr sz="1400" b="0" i="0" kern="1200">
                <a:solidFill>
                  <a:schemeClr val="tx1">
                    <a:lumMod val="85000"/>
                    <a:lumOff val="15000"/>
                  </a:schemeClr>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Clr>
                <a:srgbClr val="219784"/>
              </a:buClr>
              <a:buFont typeface="Courier New" panose="02070309020205020404" pitchFamily="49" charset="0"/>
              <a:buChar char="o"/>
              <a:defRPr sz="1200" b="0" i="0" kern="1200">
                <a:solidFill>
                  <a:schemeClr val="tx1">
                    <a:lumMod val="85000"/>
                    <a:lumOff val="15000"/>
                  </a:schemeClr>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Clr>
                <a:srgbClr val="219784"/>
              </a:buClr>
              <a:buFont typeface="System Font Regular"/>
              <a:buChar char="⁃"/>
              <a:defRPr sz="1200" b="0" i="0" kern="1200">
                <a:solidFill>
                  <a:schemeClr val="tx1">
                    <a:lumMod val="85000"/>
                    <a:lumOff val="15000"/>
                  </a:schemeClr>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Active </a:t>
            </a:r>
            <a:r>
              <a:rPr lang="en-US" b="1" dirty="0">
                <a:solidFill>
                  <a:srgbClr val="27999D"/>
                </a:solidFill>
              </a:rPr>
              <a:t>Residential </a:t>
            </a:r>
            <a:r>
              <a:rPr lang="en-US" b="1" dirty="0"/>
              <a:t>Accounts                                          Active </a:t>
            </a:r>
            <a:r>
              <a:rPr lang="en-US" b="1" dirty="0">
                <a:solidFill>
                  <a:srgbClr val="27999D"/>
                </a:solidFill>
              </a:rPr>
              <a:t>Non-Residential</a:t>
            </a:r>
            <a:r>
              <a:rPr lang="en-US" b="1" dirty="0">
                <a:solidFill>
                  <a:schemeClr val="tx1"/>
                </a:solidFill>
              </a:rPr>
              <a:t> Accounts</a:t>
            </a:r>
            <a:endParaRPr lang="en-US" dirty="0">
              <a:solidFill>
                <a:schemeClr val="tx1"/>
              </a:solidFill>
            </a:endParaRPr>
          </a:p>
        </p:txBody>
      </p:sp>
    </p:spTree>
    <p:extLst>
      <p:ext uri="{BB962C8B-B14F-4D97-AF65-F5344CB8AC3E}">
        <p14:creationId xmlns:p14="http://schemas.microsoft.com/office/powerpoint/2010/main" val="26327699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p:cNvSpPr>
            <a:spLocks noGrp="1"/>
          </p:cNvSpPr>
          <p:nvPr>
            <p:ph type="sldNum" sz="quarter" idx="12"/>
          </p:nvPr>
        </p:nvSpPr>
        <p:spPr>
          <a:xfrm>
            <a:off x="1855304" y="6625395"/>
            <a:ext cx="2743200" cy="365125"/>
          </a:xfrm>
        </p:spPr>
        <p:txBody>
          <a:bodyPr/>
          <a:lstStyle/>
          <a:p>
            <a:r>
              <a:rPr lang="en-US" dirty="0"/>
              <a:t>6</a:t>
            </a:r>
          </a:p>
        </p:txBody>
      </p:sp>
      <p:sp>
        <p:nvSpPr>
          <p:cNvPr id="13" name="TextBox 12"/>
          <p:cNvSpPr txBox="1"/>
          <p:nvPr/>
        </p:nvSpPr>
        <p:spPr>
          <a:xfrm rot="16200000">
            <a:off x="-656475" y="1927667"/>
            <a:ext cx="1617751" cy="261610"/>
          </a:xfrm>
          <a:prstGeom prst="rect">
            <a:avLst/>
          </a:prstGeom>
          <a:noFill/>
        </p:spPr>
        <p:txBody>
          <a:bodyPr wrap="none" rtlCol="0">
            <a:spAutoFit/>
          </a:bodyPr>
          <a:lstStyle/>
          <a:p>
            <a:r>
              <a:rPr lang="en-US" sz="1100" dirty="0">
                <a:solidFill>
                  <a:schemeClr val="tx1">
                    <a:lumMod val="75000"/>
                    <a:lumOff val="25000"/>
                  </a:schemeClr>
                </a:solidFill>
                <a:latin typeface="Franklin Gothic Book" panose="020B0503020102020204" pitchFamily="34" charset="0"/>
              </a:rPr>
              <a:t>Number of Transactions</a:t>
            </a:r>
          </a:p>
        </p:txBody>
      </p:sp>
      <p:sp>
        <p:nvSpPr>
          <p:cNvPr id="2" name="TextBox 1"/>
          <p:cNvSpPr txBox="1"/>
          <p:nvPr/>
        </p:nvSpPr>
        <p:spPr>
          <a:xfrm>
            <a:off x="4394050" y="677255"/>
            <a:ext cx="274320" cy="3108960"/>
          </a:xfrm>
          <a:prstGeom prst="rect">
            <a:avLst/>
          </a:prstGeom>
          <a:solidFill>
            <a:schemeClr val="bg1"/>
          </a:solidFill>
        </p:spPr>
        <p:txBody>
          <a:bodyPr wrap="none" rtlCol="0">
            <a:spAutoFit/>
          </a:bodyPr>
          <a:lstStyle/>
          <a:p>
            <a:endParaRPr lang="en-US" dirty="0"/>
          </a:p>
        </p:txBody>
      </p:sp>
      <p:sp>
        <p:nvSpPr>
          <p:cNvPr id="16" name="TextBox 15"/>
          <p:cNvSpPr txBox="1"/>
          <p:nvPr/>
        </p:nvSpPr>
        <p:spPr>
          <a:xfrm>
            <a:off x="8866980" y="1408153"/>
            <a:ext cx="274320" cy="3108960"/>
          </a:xfrm>
          <a:prstGeom prst="rect">
            <a:avLst/>
          </a:prstGeom>
          <a:solidFill>
            <a:schemeClr val="bg1"/>
          </a:solidFill>
        </p:spPr>
        <p:txBody>
          <a:bodyPr wrap="none" rtlCol="0">
            <a:spAutoFit/>
          </a:bodyPr>
          <a:lstStyle/>
          <a:p>
            <a:endParaRPr lang="en-US" dirty="0"/>
          </a:p>
        </p:txBody>
      </p:sp>
      <p:graphicFrame>
        <p:nvGraphicFramePr>
          <p:cNvPr id="6" name="Chart 5"/>
          <p:cNvGraphicFramePr/>
          <p:nvPr>
            <p:extLst>
              <p:ext uri="{D42A27DB-BD31-4B8C-83A1-F6EECF244321}">
                <p14:modId xmlns:p14="http://schemas.microsoft.com/office/powerpoint/2010/main" val="1819677997"/>
              </p:ext>
            </p:extLst>
          </p:nvPr>
        </p:nvGraphicFramePr>
        <p:xfrm>
          <a:off x="247681" y="709629"/>
          <a:ext cx="4835936" cy="322395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Chart 14"/>
          <p:cNvGraphicFramePr/>
          <p:nvPr>
            <p:extLst>
              <p:ext uri="{D42A27DB-BD31-4B8C-83A1-F6EECF244321}">
                <p14:modId xmlns:p14="http://schemas.microsoft.com/office/powerpoint/2010/main" val="1459464535"/>
              </p:ext>
            </p:extLst>
          </p:nvPr>
        </p:nvGraphicFramePr>
        <p:xfrm>
          <a:off x="4687280" y="3620185"/>
          <a:ext cx="4414385" cy="2942923"/>
        </p:xfrm>
        <a:graphic>
          <a:graphicData uri="http://schemas.openxmlformats.org/drawingml/2006/chart">
            <c:chart xmlns:c="http://schemas.openxmlformats.org/drawingml/2006/chart" xmlns:r="http://schemas.openxmlformats.org/officeDocument/2006/relationships" r:id="rId3"/>
          </a:graphicData>
        </a:graphic>
      </p:graphicFrame>
      <p:sp>
        <p:nvSpPr>
          <p:cNvPr id="19" name="Title 1">
            <a:extLst>
              <a:ext uri="{FF2B5EF4-FFF2-40B4-BE49-F238E27FC236}">
                <a16:creationId xmlns:a16="http://schemas.microsoft.com/office/drawing/2014/main" id="{A4551F2D-87A5-4144-B73E-642850CDE87C}"/>
              </a:ext>
            </a:extLst>
          </p:cNvPr>
          <p:cNvSpPr txBox="1">
            <a:spLocks/>
          </p:cNvSpPr>
          <p:nvPr/>
        </p:nvSpPr>
        <p:spPr>
          <a:xfrm>
            <a:off x="152400" y="155955"/>
            <a:ext cx="6938682" cy="701044"/>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2500" b="1" dirty="0">
                <a:solidFill>
                  <a:srgbClr val="138F7E"/>
                </a:solidFill>
                <a:latin typeface="Franklin Gothic Book" panose="020B0503020102020204" pitchFamily="34" charset="0"/>
              </a:rPr>
              <a:t>CUSTOMER CARE: Transactions</a:t>
            </a:r>
          </a:p>
        </p:txBody>
      </p:sp>
      <p:sp>
        <p:nvSpPr>
          <p:cNvPr id="20" name="TextBox 19"/>
          <p:cNvSpPr txBox="1"/>
          <p:nvPr/>
        </p:nvSpPr>
        <p:spPr>
          <a:xfrm rot="16200000">
            <a:off x="3902926" y="5040926"/>
            <a:ext cx="1245854" cy="261610"/>
          </a:xfrm>
          <a:prstGeom prst="rect">
            <a:avLst/>
          </a:prstGeom>
          <a:noFill/>
        </p:spPr>
        <p:txBody>
          <a:bodyPr wrap="none" rtlCol="0">
            <a:spAutoFit/>
          </a:bodyPr>
          <a:lstStyle/>
          <a:p>
            <a:r>
              <a:rPr lang="en-US" sz="1100" dirty="0">
                <a:solidFill>
                  <a:schemeClr val="tx1">
                    <a:lumMod val="75000"/>
                    <a:lumOff val="25000"/>
                  </a:schemeClr>
                </a:solidFill>
                <a:latin typeface="Franklin Gothic Book" panose="020B0503020102020204" pitchFamily="34" charset="0"/>
              </a:rPr>
              <a:t>Millions of Dollars</a:t>
            </a:r>
          </a:p>
        </p:txBody>
      </p:sp>
      <p:sp>
        <p:nvSpPr>
          <p:cNvPr id="10" name="TextBox 9"/>
          <p:cNvSpPr txBox="1"/>
          <p:nvPr/>
        </p:nvSpPr>
        <p:spPr>
          <a:xfrm>
            <a:off x="33645" y="5308305"/>
            <a:ext cx="3852555" cy="1015663"/>
          </a:xfrm>
          <a:prstGeom prst="rect">
            <a:avLst/>
          </a:prstGeom>
          <a:noFill/>
          <a:ln>
            <a:noFill/>
          </a:ln>
        </p:spPr>
        <p:txBody>
          <a:bodyPr wrap="square" rtlCol="0">
            <a:spAutoFit/>
          </a:bodyPr>
          <a:lstStyle/>
          <a:p>
            <a:r>
              <a:rPr lang="en-US" sz="1200" dirty="0">
                <a:solidFill>
                  <a:schemeClr val="tx1">
                    <a:lumMod val="75000"/>
                    <a:lumOff val="25000"/>
                  </a:schemeClr>
                </a:solidFill>
                <a:latin typeface="Franklin Gothic Book" panose="020B0503020102020204" pitchFamily="34" charset="0"/>
              </a:rPr>
              <a:t>DWSD continues to adapt during the COVID-19 Pandemic and is offering more services remotely, including contact via email at </a:t>
            </a:r>
            <a:r>
              <a:rPr lang="en-US" sz="1200" dirty="0">
                <a:solidFill>
                  <a:schemeClr val="tx1">
                    <a:lumMod val="75000"/>
                    <a:lumOff val="25000"/>
                  </a:schemeClr>
                </a:solidFill>
                <a:latin typeface="Franklin Gothic Book" panose="020B0503020102020204" pitchFamily="34" charset="0"/>
                <a:hlinkClick r:id="rId4"/>
              </a:rPr>
              <a:t>mydwsd@detroitmi.gov</a:t>
            </a:r>
            <a:r>
              <a:rPr lang="en-US" sz="1200" dirty="0">
                <a:solidFill>
                  <a:schemeClr val="tx1">
                    <a:lumMod val="75000"/>
                    <a:lumOff val="25000"/>
                  </a:schemeClr>
                </a:solidFill>
                <a:latin typeface="Franklin Gothic Book" panose="020B0503020102020204" pitchFamily="34" charset="0"/>
              </a:rPr>
              <a:t>. DWSD is also communicating the convenient, safe ways to pay and how customers can access their account(s).</a:t>
            </a:r>
          </a:p>
        </p:txBody>
      </p:sp>
      <p:cxnSp>
        <p:nvCxnSpPr>
          <p:cNvPr id="11" name="Straight Connector 10"/>
          <p:cNvCxnSpPr/>
          <p:nvPr/>
        </p:nvCxnSpPr>
        <p:spPr>
          <a:xfrm flipH="1">
            <a:off x="72224" y="5284028"/>
            <a:ext cx="3749040" cy="0"/>
          </a:xfrm>
          <a:prstGeom prst="line">
            <a:avLst/>
          </a:prstGeom>
          <a:ln w="28575">
            <a:solidFill>
              <a:srgbClr val="27998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11160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1"/>
          <p:cNvSpPr>
            <a:spLocks noGrp="1"/>
          </p:cNvSpPr>
          <p:nvPr>
            <p:ph type="sldNum" sz="quarter" idx="12"/>
          </p:nvPr>
        </p:nvSpPr>
        <p:spPr>
          <a:xfrm>
            <a:off x="1855304" y="6625395"/>
            <a:ext cx="2743200" cy="365125"/>
          </a:xfrm>
        </p:spPr>
        <p:txBody>
          <a:bodyPr/>
          <a:lstStyle/>
          <a:p>
            <a:r>
              <a:rPr lang="en-US" dirty="0"/>
              <a:t>14</a:t>
            </a:r>
          </a:p>
        </p:txBody>
      </p:sp>
      <p:pic>
        <p:nvPicPr>
          <p:cNvPr id="4" name="Picture 3">
            <a:extLst>
              <a:ext uri="{FF2B5EF4-FFF2-40B4-BE49-F238E27FC236}">
                <a16:creationId xmlns:a16="http://schemas.microsoft.com/office/drawing/2014/main" id="{EEC7817B-92C9-F64A-8E97-19558D3846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a:extLst>
              <a:ext uri="{FF2B5EF4-FFF2-40B4-BE49-F238E27FC236}">
                <a16:creationId xmlns:a16="http://schemas.microsoft.com/office/drawing/2014/main" id="{022D3748-B75F-8F4E-90B2-C24885156728}"/>
              </a:ext>
            </a:extLst>
          </p:cNvPr>
          <p:cNvSpPr txBox="1">
            <a:spLocks/>
          </p:cNvSpPr>
          <p:nvPr/>
        </p:nvSpPr>
        <p:spPr>
          <a:xfrm>
            <a:off x="1828801" y="2843781"/>
            <a:ext cx="7315200" cy="95857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b="1" dirty="0">
                <a:solidFill>
                  <a:schemeClr val="bg1"/>
                </a:solidFill>
                <a:latin typeface="Franklin Gothic Book" panose="020B0503020102020204" pitchFamily="34" charset="0"/>
              </a:rPr>
              <a:t>Field Services</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012423"/>
            <a:ext cx="2072644" cy="2621285"/>
          </a:xfrm>
          <a:prstGeom prst="rect">
            <a:avLst/>
          </a:prstGeom>
        </p:spPr>
      </p:pic>
    </p:spTree>
    <p:extLst>
      <p:ext uri="{BB962C8B-B14F-4D97-AF65-F5344CB8AC3E}">
        <p14:creationId xmlns:p14="http://schemas.microsoft.com/office/powerpoint/2010/main" val="20953792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p:cNvSpPr>
            <a:spLocks noGrp="1"/>
          </p:cNvSpPr>
          <p:nvPr>
            <p:ph type="sldNum" sz="quarter" idx="12"/>
          </p:nvPr>
        </p:nvSpPr>
        <p:spPr>
          <a:xfrm>
            <a:off x="1855304" y="6625395"/>
            <a:ext cx="2743200" cy="365125"/>
          </a:xfrm>
        </p:spPr>
        <p:txBody>
          <a:bodyPr/>
          <a:lstStyle/>
          <a:p>
            <a:r>
              <a:rPr lang="en-US" dirty="0"/>
              <a:t>8</a:t>
            </a:r>
          </a:p>
        </p:txBody>
      </p:sp>
      <p:sp>
        <p:nvSpPr>
          <p:cNvPr id="11" name="Title 1">
            <a:extLst>
              <a:ext uri="{FF2B5EF4-FFF2-40B4-BE49-F238E27FC236}">
                <a16:creationId xmlns:a16="http://schemas.microsoft.com/office/drawing/2014/main" id="{A4551F2D-87A5-4144-B73E-642850CDE87C}"/>
              </a:ext>
            </a:extLst>
          </p:cNvPr>
          <p:cNvSpPr txBox="1">
            <a:spLocks/>
          </p:cNvSpPr>
          <p:nvPr/>
        </p:nvSpPr>
        <p:spPr>
          <a:xfrm>
            <a:off x="0" y="3555"/>
            <a:ext cx="6938682" cy="701044"/>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2500" b="1" dirty="0">
                <a:solidFill>
                  <a:srgbClr val="138F7E"/>
                </a:solidFill>
                <a:latin typeface="Franklin Gothic Book" panose="020B0503020102020204" pitchFamily="34" charset="0"/>
              </a:rPr>
              <a:t>FIELD SERVICES: Fire Hydrant Maintenance</a:t>
            </a:r>
          </a:p>
        </p:txBody>
      </p:sp>
      <p:sp>
        <p:nvSpPr>
          <p:cNvPr id="13" name="TextBox 12"/>
          <p:cNvSpPr txBox="1"/>
          <p:nvPr/>
        </p:nvSpPr>
        <p:spPr>
          <a:xfrm>
            <a:off x="700340" y="4733500"/>
            <a:ext cx="6072496" cy="276999"/>
          </a:xfrm>
          <a:prstGeom prst="rect">
            <a:avLst/>
          </a:prstGeom>
          <a:noFill/>
        </p:spPr>
        <p:txBody>
          <a:bodyPr wrap="none" rtlCol="0">
            <a:spAutoFit/>
          </a:bodyPr>
          <a:lstStyle/>
          <a:p>
            <a:r>
              <a:rPr lang="en-US" sz="1200" dirty="0">
                <a:solidFill>
                  <a:schemeClr val="accent1">
                    <a:lumMod val="75000"/>
                  </a:schemeClr>
                </a:solidFill>
                <a:latin typeface="Wingdings" panose="05000000000000000000" pitchFamily="2" charset="2"/>
              </a:rPr>
              <a:t>n</a:t>
            </a:r>
            <a:r>
              <a:rPr lang="en-US" sz="1200" b="1" dirty="0">
                <a:latin typeface="Franklin Gothic Book" panose="020B0503020102020204" pitchFamily="34" charset="0"/>
              </a:rPr>
              <a:t> </a:t>
            </a:r>
            <a:r>
              <a:rPr lang="en-US" sz="1200" dirty="0">
                <a:latin typeface="Franklin Gothic Book" panose="020B0503020102020204" pitchFamily="34" charset="0"/>
              </a:rPr>
              <a:t>Operating Fire Hydrants    </a:t>
            </a:r>
            <a:r>
              <a:rPr lang="en-US" sz="1200" dirty="0">
                <a:solidFill>
                  <a:schemeClr val="accent2">
                    <a:lumMod val="60000"/>
                    <a:lumOff val="40000"/>
                  </a:schemeClr>
                </a:solidFill>
                <a:latin typeface="Wingdings" panose="05000000000000000000" pitchFamily="2" charset="2"/>
              </a:rPr>
              <a:t>n</a:t>
            </a:r>
            <a:r>
              <a:rPr lang="en-US" sz="1200" b="1" dirty="0">
                <a:latin typeface="Franklin Gothic Book" panose="020B0503020102020204" pitchFamily="34" charset="0"/>
              </a:rPr>
              <a:t> </a:t>
            </a:r>
            <a:r>
              <a:rPr lang="en-US" sz="1200" dirty="0">
                <a:latin typeface="Franklin Gothic Book" panose="020B0503020102020204" pitchFamily="34" charset="0"/>
              </a:rPr>
              <a:t>Operating Hydrants with Issues    </a:t>
            </a:r>
            <a:r>
              <a:rPr lang="en-US" sz="1200" dirty="0">
                <a:solidFill>
                  <a:srgbClr val="C00000"/>
                </a:solidFill>
                <a:latin typeface="Wingdings" panose="05000000000000000000" pitchFamily="2" charset="2"/>
              </a:rPr>
              <a:t>n</a:t>
            </a:r>
            <a:r>
              <a:rPr lang="en-US" sz="1200" dirty="0"/>
              <a:t> </a:t>
            </a:r>
            <a:r>
              <a:rPr lang="en-US" sz="1200" dirty="0">
                <a:latin typeface="Franklin Gothic Book" panose="020B0503020102020204" pitchFamily="34" charset="0"/>
              </a:rPr>
              <a:t>Non-Operating Hydrants</a:t>
            </a:r>
          </a:p>
        </p:txBody>
      </p:sp>
      <p:cxnSp>
        <p:nvCxnSpPr>
          <p:cNvPr id="15" name="Straight Connector 14"/>
          <p:cNvCxnSpPr/>
          <p:nvPr/>
        </p:nvCxnSpPr>
        <p:spPr>
          <a:xfrm flipH="1">
            <a:off x="0" y="5304473"/>
            <a:ext cx="8503920" cy="0"/>
          </a:xfrm>
          <a:prstGeom prst="line">
            <a:avLst/>
          </a:prstGeom>
          <a:ln w="28575">
            <a:solidFill>
              <a:srgbClr val="279989"/>
            </a:solidFill>
          </a:ln>
        </p:spPr>
        <p:style>
          <a:lnRef idx="1">
            <a:schemeClr val="accent1"/>
          </a:lnRef>
          <a:fillRef idx="0">
            <a:schemeClr val="accent1"/>
          </a:fillRef>
          <a:effectRef idx="0">
            <a:schemeClr val="accent1"/>
          </a:effectRef>
          <a:fontRef idx="minor">
            <a:schemeClr val="tx1"/>
          </a:fontRef>
        </p:style>
      </p:cxnSp>
      <p:graphicFrame>
        <p:nvGraphicFramePr>
          <p:cNvPr id="10" name="Chart 9"/>
          <p:cNvGraphicFramePr/>
          <p:nvPr>
            <p:extLst>
              <p:ext uri="{D42A27DB-BD31-4B8C-83A1-F6EECF244321}">
                <p14:modId xmlns:p14="http://schemas.microsoft.com/office/powerpoint/2010/main" val="869919393"/>
              </p:ext>
            </p:extLst>
          </p:nvPr>
        </p:nvGraphicFramePr>
        <p:xfrm>
          <a:off x="510989" y="654093"/>
          <a:ext cx="6096000" cy="4064000"/>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Box 11"/>
          <p:cNvSpPr txBox="1"/>
          <p:nvPr/>
        </p:nvSpPr>
        <p:spPr>
          <a:xfrm>
            <a:off x="0" y="5324163"/>
            <a:ext cx="7624482" cy="1169551"/>
          </a:xfrm>
          <a:prstGeom prst="rect">
            <a:avLst/>
          </a:prstGeom>
          <a:noFill/>
        </p:spPr>
        <p:txBody>
          <a:bodyPr wrap="square" rtlCol="0">
            <a:spAutoFit/>
          </a:bodyPr>
          <a:lstStyle/>
          <a:p>
            <a:r>
              <a:rPr lang="en-US" sz="1400" dirty="0">
                <a:solidFill>
                  <a:schemeClr val="tx1">
                    <a:lumMod val="75000"/>
                    <a:lumOff val="25000"/>
                  </a:schemeClr>
                </a:solidFill>
                <a:latin typeface="Franklin Gothic Book" panose="020B0503020102020204" pitchFamily="34" charset="0"/>
              </a:rPr>
              <a:t>DWSD prioritizes fire hydrant maintenance as a key component of providing essential and exceptional service delivery led by the Maintenance &amp; Repair Service Line in our Operations Group. During the Fall season, Detroit Fire Department staff conduct inspections and share the data through a dashboard with DWSD if hydrants need to be repaired or replaced. The community can report hydrant issues via the Improve Detroit mobile app.</a:t>
            </a:r>
            <a:endParaRPr lang="en-US" sz="1000" dirty="0">
              <a:solidFill>
                <a:schemeClr val="tx1">
                  <a:lumMod val="75000"/>
                  <a:lumOff val="25000"/>
                </a:schemeClr>
              </a:solidFill>
              <a:latin typeface="Franklin Gothic Book" panose="020B0503020102020204" pitchFamily="34" charset="0"/>
            </a:endParaRP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33614" t="32825" r="51783" b="51079"/>
          <a:stretch/>
        </p:blipFill>
        <p:spPr>
          <a:xfrm>
            <a:off x="8022837" y="5114412"/>
            <a:ext cx="962166" cy="1371600"/>
          </a:xfrm>
          <a:prstGeom prst="rect">
            <a:avLst/>
          </a:prstGeom>
        </p:spPr>
      </p:pic>
    </p:spTree>
    <p:extLst>
      <p:ext uri="{BB962C8B-B14F-4D97-AF65-F5344CB8AC3E}">
        <p14:creationId xmlns:p14="http://schemas.microsoft.com/office/powerpoint/2010/main" val="28505139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p:cNvSpPr>
            <a:spLocks noGrp="1"/>
          </p:cNvSpPr>
          <p:nvPr>
            <p:ph type="sldNum" sz="quarter" idx="12"/>
          </p:nvPr>
        </p:nvSpPr>
        <p:spPr>
          <a:xfrm>
            <a:off x="1855304" y="6625395"/>
            <a:ext cx="2743200" cy="365125"/>
          </a:xfrm>
        </p:spPr>
        <p:txBody>
          <a:bodyPr/>
          <a:lstStyle/>
          <a:p>
            <a:r>
              <a:rPr lang="en-US" dirty="0"/>
              <a:t>9</a:t>
            </a:r>
          </a:p>
        </p:txBody>
      </p:sp>
      <p:sp>
        <p:nvSpPr>
          <p:cNvPr id="11" name="Title 1">
            <a:extLst>
              <a:ext uri="{FF2B5EF4-FFF2-40B4-BE49-F238E27FC236}">
                <a16:creationId xmlns:a16="http://schemas.microsoft.com/office/drawing/2014/main" id="{A4551F2D-87A5-4144-B73E-642850CDE87C}"/>
              </a:ext>
            </a:extLst>
          </p:cNvPr>
          <p:cNvSpPr txBox="1">
            <a:spLocks/>
          </p:cNvSpPr>
          <p:nvPr/>
        </p:nvSpPr>
        <p:spPr>
          <a:xfrm>
            <a:off x="0" y="3555"/>
            <a:ext cx="6938682" cy="701044"/>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2500" b="1" dirty="0">
                <a:solidFill>
                  <a:srgbClr val="138F7E"/>
                </a:solidFill>
                <a:latin typeface="Franklin Gothic Book" panose="020B0503020102020204" pitchFamily="34" charset="0"/>
              </a:rPr>
              <a:t>FIELD SERVICES: Running Water</a:t>
            </a:r>
          </a:p>
        </p:txBody>
      </p:sp>
      <p:graphicFrame>
        <p:nvGraphicFramePr>
          <p:cNvPr id="4" name="Chart 3"/>
          <p:cNvGraphicFramePr/>
          <p:nvPr>
            <p:extLst>
              <p:ext uri="{D42A27DB-BD31-4B8C-83A1-F6EECF244321}">
                <p14:modId xmlns:p14="http://schemas.microsoft.com/office/powerpoint/2010/main" val="908904993"/>
              </p:ext>
            </p:extLst>
          </p:nvPr>
        </p:nvGraphicFramePr>
        <p:xfrm>
          <a:off x="1028700" y="1392766"/>
          <a:ext cx="7086600" cy="4072467"/>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0" y="5705014"/>
            <a:ext cx="8869680" cy="523220"/>
          </a:xfrm>
          <a:prstGeom prst="rect">
            <a:avLst/>
          </a:prstGeom>
          <a:noFill/>
        </p:spPr>
        <p:txBody>
          <a:bodyPr wrap="square" rtlCol="0">
            <a:spAutoFit/>
          </a:bodyPr>
          <a:lstStyle/>
          <a:p>
            <a:r>
              <a:rPr lang="en-US" sz="1400" dirty="0">
                <a:solidFill>
                  <a:schemeClr val="tx1">
                    <a:lumMod val="75000"/>
                    <a:lumOff val="25000"/>
                  </a:schemeClr>
                </a:solidFill>
                <a:latin typeface="Franklin Gothic Book" panose="020B0503020102020204" pitchFamily="34" charset="0"/>
              </a:rPr>
              <a:t>DWSD Operations continues to prioritize these work orders based on level of severity, including number of customers affected, to determine priority.</a:t>
            </a:r>
            <a:endParaRPr lang="en-US" sz="1100" dirty="0">
              <a:solidFill>
                <a:schemeClr val="tx1">
                  <a:lumMod val="75000"/>
                  <a:lumOff val="25000"/>
                </a:schemeClr>
              </a:solidFill>
              <a:latin typeface="Franklin Gothic Book" panose="020B0503020102020204" pitchFamily="34" charset="0"/>
            </a:endParaRPr>
          </a:p>
        </p:txBody>
      </p:sp>
      <p:cxnSp>
        <p:nvCxnSpPr>
          <p:cNvPr id="6" name="Straight Connector 5"/>
          <p:cNvCxnSpPr/>
          <p:nvPr/>
        </p:nvCxnSpPr>
        <p:spPr>
          <a:xfrm flipH="1">
            <a:off x="0" y="5675392"/>
            <a:ext cx="8869680" cy="0"/>
          </a:xfrm>
          <a:prstGeom prst="line">
            <a:avLst/>
          </a:prstGeom>
          <a:ln w="28575">
            <a:solidFill>
              <a:srgbClr val="279989"/>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673210" y="5315926"/>
            <a:ext cx="5524718" cy="338554"/>
          </a:xfrm>
          <a:prstGeom prst="rect">
            <a:avLst/>
          </a:prstGeom>
          <a:noFill/>
        </p:spPr>
        <p:txBody>
          <a:bodyPr wrap="none" rtlCol="0">
            <a:spAutoFit/>
          </a:bodyPr>
          <a:lstStyle/>
          <a:p>
            <a:r>
              <a:rPr lang="en-US" sz="1600" dirty="0">
                <a:solidFill>
                  <a:srgbClr val="C00000"/>
                </a:solidFill>
                <a:latin typeface="Wingdings" panose="05000000000000000000" pitchFamily="2" charset="2"/>
              </a:rPr>
              <a:t>n</a:t>
            </a:r>
            <a:r>
              <a:rPr lang="en-US" sz="1600" dirty="0"/>
              <a:t> </a:t>
            </a:r>
            <a:r>
              <a:rPr lang="en-US" sz="1600" dirty="0">
                <a:solidFill>
                  <a:schemeClr val="tx1">
                    <a:lumMod val="75000"/>
                    <a:lumOff val="25000"/>
                  </a:schemeClr>
                </a:solidFill>
                <a:latin typeface="Franklin Gothic Book" panose="020B0503020102020204" pitchFamily="34" charset="0"/>
              </a:rPr>
              <a:t>Reported by Customers               </a:t>
            </a:r>
            <a:r>
              <a:rPr lang="en-US" sz="1600" dirty="0">
                <a:solidFill>
                  <a:schemeClr val="accent1">
                    <a:lumMod val="75000"/>
                  </a:schemeClr>
                </a:solidFill>
                <a:latin typeface="Wingdings" panose="05000000000000000000" pitchFamily="2" charset="2"/>
              </a:rPr>
              <a:t>n</a:t>
            </a:r>
            <a:r>
              <a:rPr lang="en-US" sz="1600" dirty="0"/>
              <a:t> </a:t>
            </a:r>
            <a:r>
              <a:rPr lang="en-US" sz="1600" dirty="0">
                <a:solidFill>
                  <a:schemeClr val="tx1">
                    <a:lumMod val="75000"/>
                    <a:lumOff val="25000"/>
                  </a:schemeClr>
                </a:solidFill>
                <a:latin typeface="Franklin Gothic Book" panose="020B0503020102020204" pitchFamily="34" charset="0"/>
              </a:rPr>
              <a:t>Resolved within Two Days</a:t>
            </a:r>
          </a:p>
        </p:txBody>
      </p:sp>
    </p:spTree>
    <p:extLst>
      <p:ext uri="{BB962C8B-B14F-4D97-AF65-F5344CB8AC3E}">
        <p14:creationId xmlns:p14="http://schemas.microsoft.com/office/powerpoint/2010/main" val="67054480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99268</TotalTime>
  <Words>2002</Words>
  <Application>Microsoft Office PowerPoint</Application>
  <PresentationFormat>On-screen Show (4:3)</PresentationFormat>
  <Paragraphs>348</Paragraphs>
  <Slides>27</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27</vt:i4>
      </vt:variant>
    </vt:vector>
  </HeadingPairs>
  <TitlesOfParts>
    <vt:vector size="37" baseType="lpstr">
      <vt:lpstr>Arial</vt:lpstr>
      <vt:lpstr>Arial Narrow</vt:lpstr>
      <vt:lpstr>Calibri</vt:lpstr>
      <vt:lpstr>Calibri Light</vt:lpstr>
      <vt:lpstr>Franklin Gothic Book</vt:lpstr>
      <vt:lpstr>Impact</vt:lpstr>
      <vt:lpstr>Symbol</vt:lpstr>
      <vt:lpstr>Unify Sans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Detroit Water and Sewerage Department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Bryan Peckinpaugh</dc:creator>
  <cp:lastModifiedBy>Bryan Peckinpaugh</cp:lastModifiedBy>
  <cp:revision>2955</cp:revision>
  <cp:lastPrinted>2019-11-20T19:03:00Z</cp:lastPrinted>
  <dcterms:created xsi:type="dcterms:W3CDTF">2016-04-19T17:03:52Z</dcterms:created>
  <dcterms:modified xsi:type="dcterms:W3CDTF">2021-11-02T19:36:00Z</dcterms:modified>
</cp:coreProperties>
</file>