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46" r:id="rId3"/>
    <p:sldId id="364" r:id="rId4"/>
    <p:sldId id="347" r:id="rId5"/>
    <p:sldId id="357" r:id="rId6"/>
    <p:sldId id="363" r:id="rId7"/>
    <p:sldId id="365" r:id="rId8"/>
    <p:sldId id="367" r:id="rId9"/>
    <p:sldId id="369" r:id="rId10"/>
    <p:sldId id="371" r:id="rId11"/>
    <p:sldId id="378" r:id="rId12"/>
    <p:sldId id="366" r:id="rId13"/>
    <p:sldId id="372" r:id="rId14"/>
    <p:sldId id="373" r:id="rId15"/>
    <p:sldId id="358" r:id="rId16"/>
    <p:sldId id="348" r:id="rId17"/>
    <p:sldId id="349" r:id="rId18"/>
    <p:sldId id="350" r:id="rId19"/>
    <p:sldId id="351" r:id="rId20"/>
    <p:sldId id="352" r:id="rId21"/>
    <p:sldId id="353" r:id="rId22"/>
    <p:sldId id="354" r:id="rId23"/>
    <p:sldId id="379" r:id="rId24"/>
    <p:sldId id="380" r:id="rId25"/>
    <p:sldId id="381" r:id="rId26"/>
    <p:sldId id="382" r:id="rId27"/>
    <p:sldId id="356" r:id="rId28"/>
    <p:sldId id="355" r:id="rId2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999D"/>
    <a:srgbClr val="162074"/>
    <a:srgbClr val="63B1E8"/>
    <a:srgbClr val="004445"/>
    <a:srgbClr val="003B49"/>
    <a:srgbClr val="279989"/>
    <a:srgbClr val="B7CDC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1" d="100"/>
          <a:sy n="71" d="100"/>
        </p:scale>
        <p:origin x="1176" y="54"/>
      </p:cViewPr>
      <p:guideLst>
        <p:guide orient="horz" pos="213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B26-486E-9D27-891C9E34A03F}"/>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B26-486E-9D27-891C9E34A03F}"/>
              </c:ext>
            </c:extLst>
          </c:dPt>
          <c:dLbls>
            <c:dLbl>
              <c:idx val="0"/>
              <c:layout>
                <c:manualLayout>
                  <c:x val="-0.1899378164729022"/>
                  <c:y val="-0.32025063457838226"/>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EB26-486E-9D27-891C9E34A03F}"/>
                </c:ex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EB26-486E-9D27-891C9E34A03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Active Accounts</c:v>
                </c:pt>
                <c:pt idx="1">
                  <c:v>Delinquent</c:v>
                </c:pt>
              </c:strCache>
            </c:strRef>
          </c:cat>
          <c:val>
            <c:numRef>
              <c:f>Sheet1!$B$2:$B$3</c:f>
              <c:numCache>
                <c:formatCode>#,##0</c:formatCode>
                <c:ptCount val="2"/>
                <c:pt idx="0">
                  <c:v>259891</c:v>
                </c:pt>
                <c:pt idx="1">
                  <c:v>17014</c:v>
                </c:pt>
              </c:numCache>
            </c:numRef>
          </c:val>
          <c:extLst xmlns:c16r2="http://schemas.microsoft.com/office/drawing/2015/06/chart">
            <c:ext xmlns:c16="http://schemas.microsoft.com/office/drawing/2014/chart" uri="{C3380CC4-5D6E-409C-BE32-E72D297353CC}">
              <c16:uniqueId val="{00000004-EB26-486E-9D27-891C9E34A03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March</c:v>
                </c:pt>
              </c:strCache>
            </c:strRef>
          </c:tx>
          <c:spPr>
            <a:solidFill>
              <a:schemeClr val="accent1">
                <a:lumMod val="50000"/>
              </a:schemeClr>
            </a:solidFill>
            <a:ln>
              <a:noFill/>
            </a:ln>
            <a:effectLst/>
          </c:spPr>
          <c:invertIfNegative val="0"/>
          <c:dLbls>
            <c:dLbl>
              <c:idx val="0"/>
              <c:layout>
                <c:manualLayout>
                  <c:x val="-2.2916666666666665E-2"/>
                  <c:y val="6.2500000000000003E-3"/>
                </c:manualLayout>
              </c:layout>
              <c:tx>
                <c:rich>
                  <a:bodyPr/>
                  <a:lstStyle/>
                  <a:p>
                    <a:fld id="{C06A86ED-437C-4269-B081-5BF33D5B91D2}" type="SERIESNAME">
                      <a:rPr lang="en-US" smtClean="0"/>
                      <a:pPr/>
                      <a:t>[SERIES NAME]</a:t>
                    </a:fld>
                    <a:r>
                      <a:rPr lang="en-US" baseline="0" dirty="0" smtClean="0"/>
                      <a:t> </a:t>
                    </a:r>
                    <a:br>
                      <a:rPr lang="en-US" baseline="0" dirty="0" smtClean="0"/>
                    </a:br>
                    <a:fld id="{6C1395FD-2163-438C-8B8B-1BA7597A9ED7}" type="VALUE">
                      <a:rPr lang="en-US" baseline="0" smtClean="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0-9414-42AA-A701-FF158387C298}"/>
                </c:ext>
                <c:ext xmlns:c15="http://schemas.microsoft.com/office/drawing/2012/chart" uri="{CE6537A1-D6FC-4f65-9D91-7224C49458BB}">
                  <c15:layout/>
                  <c15:dlblFieldTable/>
                  <c15:showDataLabelsRange val="0"/>
                </c:ext>
              </c:extLst>
            </c:dLbl>
            <c:dLbl>
              <c:idx val="1"/>
              <c:layout>
                <c:manualLayout>
                  <c:x val="-1.4583333333333334E-2"/>
                  <c:y val="0"/>
                </c:manualLayout>
              </c:layout>
              <c:tx>
                <c:rich>
                  <a:bodyPr/>
                  <a:lstStyle/>
                  <a:p>
                    <a:fld id="{82D6E4D8-1589-44D9-9A27-4E9C405D7E73}" type="SERIESNAME">
                      <a:rPr lang="en-US" smtClean="0"/>
                      <a:pPr/>
                      <a:t>[SERIES NAME]</a:t>
                    </a:fld>
                    <a:r>
                      <a:rPr lang="en-US" baseline="0" dirty="0" smtClean="0"/>
                      <a:t/>
                    </a:r>
                    <a:br>
                      <a:rPr lang="en-US" baseline="0" dirty="0" smtClean="0"/>
                    </a:br>
                    <a:fld id="{79E54FA6-6D18-40C0-9FBF-D3CFC0943AD4}" type="VALUE">
                      <a:rPr lang="en-US" baseline="0" smtClean="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1-9414-42AA-A701-FF158387C298}"/>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 360 Day</c:v>
                </c:pt>
                <c:pt idx="1">
                  <c:v>Sewer 360 Day</c:v>
                </c:pt>
              </c:strCache>
            </c:strRef>
          </c:cat>
          <c:val>
            <c:numRef>
              <c:f>Sheet1!$B$2:$B$3</c:f>
              <c:numCache>
                <c:formatCode>0.00%</c:formatCode>
                <c:ptCount val="2"/>
                <c:pt idx="0">
                  <c:v>0.93500000000000005</c:v>
                </c:pt>
                <c:pt idx="1">
                  <c:v>0.9052</c:v>
                </c:pt>
              </c:numCache>
            </c:numRef>
          </c:val>
          <c:extLst xmlns:c16r2="http://schemas.microsoft.com/office/drawing/2015/06/chart">
            <c:ext xmlns:c16="http://schemas.microsoft.com/office/drawing/2014/chart" uri="{C3380CC4-5D6E-409C-BE32-E72D297353CC}">
              <c16:uniqueId val="{00000002-9414-42AA-A701-FF158387C298}"/>
            </c:ext>
          </c:extLst>
        </c:ser>
        <c:ser>
          <c:idx val="1"/>
          <c:order val="1"/>
          <c:tx>
            <c:strRef>
              <c:f>Sheet1!$C$1</c:f>
              <c:strCache>
                <c:ptCount val="1"/>
                <c:pt idx="0">
                  <c:v>April</c:v>
                </c:pt>
              </c:strCache>
            </c:strRef>
          </c:tx>
          <c:spPr>
            <a:solidFill>
              <a:schemeClr val="accent1">
                <a:lumMod val="75000"/>
              </a:schemeClr>
            </a:solidFill>
            <a:ln>
              <a:noFill/>
            </a:ln>
            <a:effectLst/>
          </c:spPr>
          <c:invertIfNegative val="0"/>
          <c:dLbls>
            <c:dLbl>
              <c:idx val="0"/>
              <c:layout>
                <c:manualLayout>
                  <c:x val="1.0416666666666666E-2"/>
                  <c:y val="0"/>
                </c:manualLayout>
              </c:layout>
              <c:tx>
                <c:rich>
                  <a:bodyPr/>
                  <a:lstStyle/>
                  <a:p>
                    <a:fld id="{42B03474-244E-40D7-AB48-42C0C386D29A}" type="SERIESNAME">
                      <a:rPr lang="en-US" smtClean="0"/>
                      <a:pPr/>
                      <a:t>[SERIES NAME]</a:t>
                    </a:fld>
                    <a:endParaRPr lang="en-US" dirty="0" smtClean="0"/>
                  </a:p>
                  <a:p>
                    <a:fld id="{2CD6B6F9-3AF0-45F2-A630-2C94E11A5593}" type="VALUE">
                      <a:rPr lang="en-US" baseline="0" smtClean="0"/>
                      <a:pPr/>
                      <a:t>[VALUE]</a:t>
                    </a:fld>
                    <a:endParaRPr lang="en-US"/>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3-9414-42AA-A701-FF158387C298}"/>
                </c:ext>
                <c:ext xmlns:c15="http://schemas.microsoft.com/office/drawing/2012/chart" uri="{CE6537A1-D6FC-4f65-9D91-7224C49458BB}">
                  <c15:layout/>
                  <c15:dlblFieldTable/>
                  <c15:showDataLabelsRange val="0"/>
                </c:ext>
              </c:extLst>
            </c:dLbl>
            <c:dLbl>
              <c:idx val="1"/>
              <c:layout>
                <c:manualLayout>
                  <c:x val="6.2500000000000003E-3"/>
                  <c:y val="6.2500000000000003E-3"/>
                </c:manualLayout>
              </c:layout>
              <c:tx>
                <c:rich>
                  <a:bodyPr/>
                  <a:lstStyle/>
                  <a:p>
                    <a:fld id="{68B3F052-BB77-49E0-8ABC-EA036C9C8D2D}" type="SERIESNAME">
                      <a:rPr lang="en-US" smtClean="0"/>
                      <a:pPr/>
                      <a:t>[SERIES NAME]</a:t>
                    </a:fld>
                    <a:endParaRPr lang="en-US" dirty="0" smtClean="0"/>
                  </a:p>
                  <a:p>
                    <a:fld id="{1614D61F-CF9F-4FEA-BC96-3635032B8714}" type="VALUE">
                      <a:rPr lang="en-US" baseline="0" smtClean="0"/>
                      <a:pPr/>
                      <a:t>[VALUE]</a:t>
                    </a:fld>
                    <a:endParaRPr lang="en-US"/>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4-9414-42AA-A701-FF158387C298}"/>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 360 Day</c:v>
                </c:pt>
                <c:pt idx="1">
                  <c:v>Sewer 360 Day</c:v>
                </c:pt>
              </c:strCache>
            </c:strRef>
          </c:cat>
          <c:val>
            <c:numRef>
              <c:f>Sheet1!$C$2:$C$3</c:f>
              <c:numCache>
                <c:formatCode>0.00%</c:formatCode>
                <c:ptCount val="2"/>
                <c:pt idx="0">
                  <c:v>0.95489999999999997</c:v>
                </c:pt>
                <c:pt idx="1">
                  <c:v>0.92330000000000001</c:v>
                </c:pt>
              </c:numCache>
            </c:numRef>
          </c:val>
          <c:extLst xmlns:c16r2="http://schemas.microsoft.com/office/drawing/2015/06/chart">
            <c:ext xmlns:c16="http://schemas.microsoft.com/office/drawing/2014/chart" uri="{C3380CC4-5D6E-409C-BE32-E72D297353CC}">
              <c16:uniqueId val="{00000005-9414-42AA-A701-FF158387C298}"/>
            </c:ext>
          </c:extLst>
        </c:ser>
        <c:ser>
          <c:idx val="2"/>
          <c:order val="2"/>
          <c:tx>
            <c:strRef>
              <c:f>Sheet1!$D$1</c:f>
              <c:strCache>
                <c:ptCount val="1"/>
                <c:pt idx="0">
                  <c:v>May</c:v>
                </c:pt>
              </c:strCache>
            </c:strRef>
          </c:tx>
          <c:spPr>
            <a:solidFill>
              <a:schemeClr val="accent1">
                <a:lumMod val="60000"/>
                <a:lumOff val="40000"/>
              </a:schemeClr>
            </a:solidFill>
            <a:ln>
              <a:noFill/>
            </a:ln>
            <a:effectLst/>
          </c:spPr>
          <c:invertIfNegative val="0"/>
          <c:dLbls>
            <c:dLbl>
              <c:idx val="0"/>
              <c:layout>
                <c:manualLayout>
                  <c:x val="2.7083333333333334E-2"/>
                  <c:y val="3.1250000000000002E-3"/>
                </c:manualLayout>
              </c:layout>
              <c:tx>
                <c:rich>
                  <a:bodyPr/>
                  <a:lstStyle/>
                  <a:p>
                    <a:r>
                      <a:rPr lang="en-US" dirty="0" smtClean="0"/>
                      <a:t>May</a:t>
                    </a:r>
                    <a:endParaRPr lang="en-US" dirty="0" smtClean="0"/>
                  </a:p>
                  <a:p>
                    <a:fld id="{4C240454-FB3B-4EAD-BD8D-D993A0D6198D}"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9414-42AA-A701-FF158387C298}"/>
                </c:ext>
                <c:ext xmlns:c15="http://schemas.microsoft.com/office/drawing/2012/chart" uri="{CE6537A1-D6FC-4f65-9D91-7224C49458BB}">
                  <c15:layout/>
                  <c15:dlblFieldTable/>
                  <c15:showDataLabelsRange val="0"/>
                </c:ext>
              </c:extLst>
            </c:dLbl>
            <c:dLbl>
              <c:idx val="1"/>
              <c:layout>
                <c:manualLayout>
                  <c:x val="2.2916666666666512E-2"/>
                  <c:y val="3.1250000000000002E-3"/>
                </c:manualLayout>
              </c:layout>
              <c:tx>
                <c:rich>
                  <a:bodyPr/>
                  <a:lstStyle/>
                  <a:p>
                    <a:r>
                      <a:rPr lang="en-US" dirty="0" smtClean="0"/>
                      <a:t>May</a:t>
                    </a:r>
                    <a:endParaRPr lang="en-US" dirty="0" smtClean="0"/>
                  </a:p>
                  <a:p>
                    <a:fld id="{5998A9DC-6E8A-4BC7-9C21-CAF6411597E6}"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9414-42AA-A701-FF158387C298}"/>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 360 Day</c:v>
                </c:pt>
                <c:pt idx="1">
                  <c:v>Sewer 360 Day</c:v>
                </c:pt>
              </c:strCache>
            </c:strRef>
          </c:cat>
          <c:val>
            <c:numRef>
              <c:f>Sheet1!$D$2:$D$3</c:f>
              <c:numCache>
                <c:formatCode>0.00%</c:formatCode>
                <c:ptCount val="2"/>
                <c:pt idx="0">
                  <c:v>0.94379999999999997</c:v>
                </c:pt>
                <c:pt idx="1">
                  <c:v>0.89259999999999995</c:v>
                </c:pt>
              </c:numCache>
            </c:numRef>
          </c:val>
          <c:extLst xmlns:c16r2="http://schemas.microsoft.com/office/drawing/2015/06/chart">
            <c:ext xmlns:c16="http://schemas.microsoft.com/office/drawing/2014/chart" uri="{C3380CC4-5D6E-409C-BE32-E72D297353CC}">
              <c16:uniqueId val="{00000008-9414-42AA-A701-FF158387C298}"/>
            </c:ext>
          </c:extLst>
        </c:ser>
        <c:dLbls>
          <c:showLegendKey val="0"/>
          <c:showVal val="0"/>
          <c:showCatName val="0"/>
          <c:showSerName val="0"/>
          <c:showPercent val="0"/>
          <c:showBubbleSize val="0"/>
        </c:dLbls>
        <c:gapWidth val="219"/>
        <c:overlap val="-27"/>
        <c:axId val="244075176"/>
        <c:axId val="244075568"/>
      </c:barChart>
      <c:catAx>
        <c:axId val="244075176"/>
        <c:scaling>
          <c:orientation val="minMax"/>
        </c:scaling>
        <c:delete val="1"/>
        <c:axPos val="b"/>
        <c:numFmt formatCode="General" sourceLinked="1"/>
        <c:majorTickMark val="none"/>
        <c:minorTickMark val="none"/>
        <c:tickLblPos val="nextTo"/>
        <c:crossAx val="244075568"/>
        <c:crosses val="autoZero"/>
        <c:auto val="0"/>
        <c:lblAlgn val="ctr"/>
        <c:lblOffset val="100"/>
        <c:noMultiLvlLbl val="0"/>
      </c:catAx>
      <c:valAx>
        <c:axId val="24407556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4075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Non-Detroiters</c:v>
                </c:pt>
              </c:strCache>
            </c:strRef>
          </c:tx>
          <c:spPr>
            <a:solidFill>
              <a:srgbClr val="003B49"/>
            </a:solidFill>
            <a:ln>
              <a:noFill/>
            </a:ln>
            <a:effectLst/>
          </c:spPr>
          <c:invertIfNegative val="0"/>
          <c:dLbls>
            <c:dLbl>
              <c:idx val="0"/>
              <c:layout/>
              <c:tx>
                <c:rich>
                  <a:bodyPr/>
                  <a:lstStyle/>
                  <a:p>
                    <a:r>
                      <a:rPr lang="en-US" dirty="0" smtClean="0"/>
                      <a:t>Nonresidents</a:t>
                    </a:r>
                    <a:r>
                      <a:rPr lang="en-US" baseline="0" dirty="0" smtClean="0"/>
                      <a:t> </a:t>
                    </a:r>
                    <a:fld id="{BDFAE94E-2B11-476B-B9FB-F47A91591F27}" type="VALUE">
                      <a:rPr lang="en-US" baseline="0"/>
                      <a:pPr/>
                      <a:t>[VALUE]</a:t>
                    </a:fld>
                    <a:endParaRPr lang="en-US" baseline="0"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ED08-4615-A7D7-79A548A4E347}"/>
                </c:ext>
                <c:ext xmlns:c15="http://schemas.microsoft.com/office/drawing/2012/chart" uri="{CE6537A1-D6FC-4f65-9D91-7224C49458BB}">
                  <c15:layout/>
                  <c15:dlblFieldTable/>
                  <c15:showDataLabelsRange val="0"/>
                </c:ext>
              </c:extLst>
            </c:dLbl>
            <c:dLbl>
              <c:idx val="1"/>
              <c:layout>
                <c:manualLayout>
                  <c:x val="-0.21666666666666667"/>
                  <c:y val="-5.3125000000000117E-2"/>
                </c:manualLayout>
              </c:layout>
              <c:tx>
                <c:rich>
                  <a:bodyPr/>
                  <a:lstStyle/>
                  <a:p>
                    <a:r>
                      <a:rPr lang="en-US" baseline="0" dirty="0" smtClean="0"/>
                      <a:t>Non-Detroiters</a:t>
                    </a:r>
                  </a:p>
                  <a:p>
                    <a:fld id="{F12A01EC-A8A7-4BBD-B697-16A53AEA7C69}"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ED08-4615-A7D7-79A548A4E347}"/>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August</c:v>
                </c:pt>
              </c:strCache>
            </c:strRef>
          </c:cat>
          <c:val>
            <c:numRef>
              <c:f>Sheet1!$B$2:$B$3</c:f>
              <c:numCache>
                <c:formatCode>General</c:formatCode>
                <c:ptCount val="2"/>
                <c:pt idx="0">
                  <c:v>226</c:v>
                </c:pt>
              </c:numCache>
            </c:numRef>
          </c:val>
          <c:extLst xmlns:c16r2="http://schemas.microsoft.com/office/drawing/2015/06/chart">
            <c:ext xmlns:c16="http://schemas.microsoft.com/office/drawing/2014/chart" uri="{C3380CC4-5D6E-409C-BE32-E72D297353CC}">
              <c16:uniqueId val="{00000002-ED08-4615-A7D7-79A548A4E347}"/>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tx>
                <c:rich>
                  <a:bodyPr/>
                  <a:lstStyle/>
                  <a:p>
                    <a:r>
                      <a:rPr lang="en-US" baseline="0" dirty="0" smtClean="0"/>
                      <a:t>Detroit</a:t>
                    </a:r>
                  </a:p>
                  <a:p>
                    <a:r>
                      <a:rPr lang="en-US" baseline="0" dirty="0" smtClean="0"/>
                      <a:t>Residents</a:t>
                    </a:r>
                  </a:p>
                  <a:p>
                    <a:fld id="{BF0B95DD-4A85-4287-8EBF-4854899B9022}"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ED08-4615-A7D7-79A548A4E347}"/>
                </c:ext>
                <c:ext xmlns:c15="http://schemas.microsoft.com/office/drawing/2012/chart" uri="{CE6537A1-D6FC-4f65-9D91-7224C49458BB}">
                  <c15:layout/>
                  <c15:dlblFieldTable/>
                  <c15:showDataLabelsRange val="0"/>
                </c:ext>
              </c:extLst>
            </c:dLbl>
            <c:dLbl>
              <c:idx val="1"/>
              <c:layout>
                <c:manualLayout>
                  <c:x val="-2.0833333333333332E-2"/>
                  <c:y val="-0.16875000000000001"/>
                </c:manualLayout>
              </c:layout>
              <c:tx>
                <c:rich>
                  <a:bodyPr/>
                  <a:lstStyle/>
                  <a:p>
                    <a:r>
                      <a:rPr lang="en-US" baseline="0" dirty="0" smtClean="0"/>
                      <a:t>New Hires</a:t>
                    </a:r>
                  </a:p>
                  <a:p>
                    <a:fld id="{A833860A-B924-45B6-A80C-21FB43D9D273}"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ED08-4615-A7D7-79A548A4E347}"/>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August</c:v>
                </c:pt>
              </c:strCache>
            </c:strRef>
          </c:cat>
          <c:val>
            <c:numRef>
              <c:f>Sheet1!$C$2:$C$3</c:f>
              <c:numCache>
                <c:formatCode>General</c:formatCode>
                <c:ptCount val="2"/>
                <c:pt idx="0">
                  <c:v>301</c:v>
                </c:pt>
                <c:pt idx="1">
                  <c:v>2</c:v>
                </c:pt>
              </c:numCache>
            </c:numRef>
          </c:val>
          <c:extLst xmlns:c16r2="http://schemas.microsoft.com/office/drawing/2015/06/chart">
            <c:ext xmlns:c16="http://schemas.microsoft.com/office/drawing/2014/chart" uri="{C3380CC4-5D6E-409C-BE32-E72D297353CC}">
              <c16:uniqueId val="{00000005-ED08-4615-A7D7-79A548A4E347}"/>
            </c:ext>
          </c:extLst>
        </c:ser>
        <c:dLbls>
          <c:showLegendKey val="0"/>
          <c:showVal val="0"/>
          <c:showCatName val="0"/>
          <c:showSerName val="0"/>
          <c:showPercent val="0"/>
          <c:showBubbleSize val="0"/>
        </c:dLbls>
        <c:gapWidth val="150"/>
        <c:overlap val="100"/>
        <c:axId val="417271752"/>
        <c:axId val="417272144"/>
      </c:barChart>
      <c:catAx>
        <c:axId val="41727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2144"/>
        <c:crosses val="autoZero"/>
        <c:auto val="1"/>
        <c:lblAlgn val="ctr"/>
        <c:lblOffset val="100"/>
        <c:noMultiLvlLbl val="0"/>
      </c:catAx>
      <c:valAx>
        <c:axId val="41727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1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lumMod val="75000"/>
              </a:schemeClr>
            </a:solidFill>
            <a:ln>
              <a:noFill/>
            </a:ln>
            <a:effectLst/>
          </c:spPr>
          <c:invertIfNegative val="0"/>
          <c:dPt>
            <c:idx val="0"/>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1-7576-4431-8B9A-049074C484AA}"/>
              </c:ext>
            </c:extLst>
          </c:dPt>
          <c:dPt>
            <c:idx val="1"/>
            <c:invertIfNegative val="0"/>
            <c:bubble3D val="0"/>
            <c:spPr>
              <a:solidFill>
                <a:schemeClr val="accent1">
                  <a:lumMod val="50000"/>
                </a:schemeClr>
              </a:solidFill>
              <a:ln>
                <a:noFill/>
              </a:ln>
              <a:effectLst/>
            </c:spPr>
            <c:extLst xmlns:c16r2="http://schemas.microsoft.com/office/drawing/2015/06/chart">
              <c:ext xmlns:c16="http://schemas.microsoft.com/office/drawing/2014/chart" uri="{C3380CC4-5D6E-409C-BE32-E72D297353CC}">
                <c16:uniqueId val="{00000003-7576-4431-8B9A-049074C484AA}"/>
              </c:ext>
            </c:extLst>
          </c:dPt>
          <c:dPt>
            <c:idx val="2"/>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5-7576-4431-8B9A-049074C484AA}"/>
              </c:ext>
            </c:extLst>
          </c:dPt>
          <c:dPt>
            <c:idx val="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7-7576-4431-8B9A-049074C484AA}"/>
              </c:ext>
            </c:extLst>
          </c:dPt>
          <c:dPt>
            <c:idx val="4"/>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9-7576-4431-8B9A-049074C484AA}"/>
              </c:ext>
            </c:extLst>
          </c:dPt>
          <c:dPt>
            <c:idx val="5"/>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B-7576-4431-8B9A-049074C484AA}"/>
              </c:ext>
            </c:extLst>
          </c:dPt>
          <c:dLbls>
            <c:dLbl>
              <c:idx val="0"/>
              <c:layout/>
              <c:tx>
                <c:rich>
                  <a:bodyPr/>
                  <a:lstStyle/>
                  <a:p>
                    <a:fld id="{6EF46CF3-94C9-4714-8453-359B19FBF0ED}" type="VALUE">
                      <a:rPr lang="en-US" baseline="0" smtClean="0"/>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576-4431-8B9A-049074C484AA}"/>
                </c:ext>
                <c:ext xmlns:c15="http://schemas.microsoft.com/office/drawing/2012/chart" uri="{CE6537A1-D6FC-4f65-9D91-7224C49458BB}">
                  <c15:layout/>
                  <c15:dlblFieldTable/>
                  <c15:showDataLabelsRange val="0"/>
                </c:ext>
              </c:extLst>
            </c:dLbl>
            <c:dLbl>
              <c:idx val="4"/>
              <c:layout/>
              <c:tx>
                <c:rich>
                  <a:bodyPr/>
                  <a:lstStyle/>
                  <a:p>
                    <a:fld id="{1AD4C133-7908-407E-9A1C-82A725FDDD83}" type="VALUE">
                      <a:rPr lang="en-US" smtClean="0"/>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576-4431-8B9A-049074C484AA}"/>
                </c:ext>
                <c:ext xmlns:c15="http://schemas.microsoft.com/office/drawing/2012/chart" uri="{CE6537A1-D6FC-4f65-9D91-7224C49458BB}">
                  <c15:layout/>
                  <c15:dlblFieldTable/>
                  <c15:showDataLabelsRange val="0"/>
                </c:ext>
              </c:extLst>
            </c:dLbl>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Sheet1!$A$2:$A$7</c:f>
              <c:strCache>
                <c:ptCount val="6"/>
                <c:pt idx="0">
                  <c:v>Total Employees</c:v>
                </c:pt>
                <c:pt idx="1">
                  <c:v>Total Eligible to Retire</c:v>
                </c:pt>
                <c:pt idx="2">
                  <c:v>Total Eligible for Retirement - 25+ Years of Service</c:v>
                </c:pt>
                <c:pt idx="3">
                  <c:v>Total Eligible for Retirement - 30+ Years of Service</c:v>
                </c:pt>
                <c:pt idx="4">
                  <c:v>Total Eligible for Retirement (60+ Years Old with 10 Years or More of Service)</c:v>
                </c:pt>
                <c:pt idx="5">
                  <c:v>Total Eligible for Retirement (65+ Years Old with 8 Years or More of Service)</c:v>
                </c:pt>
              </c:strCache>
            </c:strRef>
          </c:cat>
          <c:val>
            <c:numRef>
              <c:f>Sheet1!$B$2:$B$7</c:f>
              <c:numCache>
                <c:formatCode>General</c:formatCode>
                <c:ptCount val="6"/>
                <c:pt idx="0">
                  <c:v>527</c:v>
                </c:pt>
                <c:pt idx="1">
                  <c:v>135</c:v>
                </c:pt>
                <c:pt idx="2">
                  <c:v>99</c:v>
                </c:pt>
                <c:pt idx="3">
                  <c:v>53</c:v>
                </c:pt>
                <c:pt idx="4">
                  <c:v>71</c:v>
                </c:pt>
                <c:pt idx="5">
                  <c:v>17</c:v>
                </c:pt>
              </c:numCache>
            </c:numRef>
          </c:val>
          <c:extLst xmlns:c16r2="http://schemas.microsoft.com/office/drawing/2015/06/chart">
            <c:ext xmlns:c16="http://schemas.microsoft.com/office/drawing/2014/chart" uri="{C3380CC4-5D6E-409C-BE32-E72D297353CC}">
              <c16:uniqueId val="{0000000C-7576-4431-8B9A-049074C484AA}"/>
            </c:ext>
          </c:extLst>
        </c:ser>
        <c:dLbls>
          <c:showLegendKey val="0"/>
          <c:showVal val="0"/>
          <c:showCatName val="0"/>
          <c:showSerName val="0"/>
          <c:showPercent val="0"/>
          <c:showBubbleSize val="0"/>
        </c:dLbls>
        <c:gapWidth val="219"/>
        <c:overlap val="-27"/>
        <c:axId val="241567256"/>
        <c:axId val="241566864"/>
      </c:barChart>
      <c:catAx>
        <c:axId val="241567256"/>
        <c:scaling>
          <c:orientation val="minMax"/>
        </c:scaling>
        <c:delete val="1"/>
        <c:axPos val="b"/>
        <c:numFmt formatCode="General" sourceLinked="1"/>
        <c:majorTickMark val="none"/>
        <c:minorTickMark val="none"/>
        <c:tickLblPos val="nextTo"/>
        <c:crossAx val="241566864"/>
        <c:crosses val="autoZero"/>
        <c:auto val="0"/>
        <c:lblAlgn val="ctr"/>
        <c:lblOffset val="100"/>
        <c:noMultiLvlLbl val="0"/>
      </c:catAx>
      <c:valAx>
        <c:axId val="241566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1567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lumMod val="75000"/>
              </a:schemeClr>
            </a:solidFill>
            <a:ln>
              <a:noFill/>
            </a:ln>
            <a:effectLst/>
          </c:spPr>
          <c:invertIfNegative val="0"/>
          <c:dPt>
            <c:idx val="0"/>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1-B8E5-4E00-85F1-51699653DFBC}"/>
              </c:ext>
            </c:extLst>
          </c:dPt>
          <c:dLbls>
            <c:dLbl>
              <c:idx val="0"/>
              <c:layout/>
              <c:tx>
                <c:rich>
                  <a:bodyPr/>
                  <a:lstStyle/>
                  <a:p>
                    <a:r>
                      <a:rPr lang="en-US" b="0" baseline="0" dirty="0" smtClean="0"/>
                      <a:t>Submitted</a:t>
                    </a:r>
                  </a:p>
                  <a:p>
                    <a:fld id="{6EF46CF3-94C9-4714-8453-359B19FBF0ED}" type="VALUE">
                      <a:rPr lang="en-US" baseline="0" smtClean="0"/>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8E5-4E00-85F1-51699653DFBC}"/>
                </c:ext>
                <c:ext xmlns:c15="http://schemas.microsoft.com/office/drawing/2012/chart" uri="{CE6537A1-D6FC-4f65-9D91-7224C49458BB}">
                  <c15:layout/>
                  <c15:dlblFieldTable/>
                  <c15:showDataLabelsRange val="0"/>
                </c:ext>
              </c:extLst>
            </c:dLbl>
            <c:dLbl>
              <c:idx val="1"/>
              <c:layout>
                <c:manualLayout>
                  <c:x val="-6.25E-2"/>
                  <c:y val="-4.6874999999999944E-2"/>
                </c:manualLayout>
              </c:layout>
              <c:tx>
                <c:rich>
                  <a:bodyPr/>
                  <a:lstStyle/>
                  <a:p>
                    <a:r>
                      <a:rPr lang="en-US" b="0" dirty="0" smtClean="0"/>
                      <a:t>Continuous</a:t>
                    </a:r>
                  </a:p>
                  <a:p>
                    <a:fld id="{1DFA748A-ADB0-4911-849A-6F14DE05C9D7}" type="VALUE">
                      <a:rPr lang="en-US" smtClean="0"/>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8E5-4E00-85F1-51699653DFBC}"/>
                </c:ext>
                <c:ext xmlns:c15="http://schemas.microsoft.com/office/drawing/2012/chart" uri="{CE6537A1-D6FC-4f65-9D91-7224C49458BB}">
                  <c15:layout/>
                  <c15:dlblFieldTable/>
                  <c15:showDataLabelsRange val="0"/>
                </c:ext>
              </c:extLst>
            </c:dLbl>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Applications</c:v>
                </c:pt>
                <c:pt idx="1">
                  <c:v>Continuous</c:v>
                </c:pt>
              </c:strCache>
            </c:strRef>
          </c:cat>
          <c:val>
            <c:numRef>
              <c:f>Sheet1!$B$2:$B$3</c:f>
              <c:numCache>
                <c:formatCode>General</c:formatCode>
                <c:ptCount val="2"/>
                <c:pt idx="0">
                  <c:v>71</c:v>
                </c:pt>
                <c:pt idx="1">
                  <c:v>6</c:v>
                </c:pt>
              </c:numCache>
            </c:numRef>
          </c:val>
          <c:extLst xmlns:c16r2="http://schemas.microsoft.com/office/drawing/2015/06/chart">
            <c:ext xmlns:c16="http://schemas.microsoft.com/office/drawing/2014/chart" uri="{C3380CC4-5D6E-409C-BE32-E72D297353CC}">
              <c16:uniqueId val="{00000005-B8E5-4E00-85F1-51699653DFBC}"/>
            </c:ext>
          </c:extLst>
        </c:ser>
        <c:ser>
          <c:idx val="1"/>
          <c:order val="1"/>
          <c:tx>
            <c:strRef>
              <c:f>Sheet1!$C$1</c:f>
              <c:strCache>
                <c:ptCount val="1"/>
                <c:pt idx="0">
                  <c:v>Column2</c:v>
                </c:pt>
              </c:strCache>
            </c:strRef>
          </c:tx>
          <c:spPr>
            <a:solidFill>
              <a:schemeClr val="accent2"/>
            </a:solidFill>
            <a:ln>
              <a:noFill/>
            </a:ln>
            <a:effectLst/>
          </c:spPr>
          <c:invertIfNegative val="0"/>
          <c:dLbls>
            <c:dLbl>
              <c:idx val="0"/>
              <c:layout>
                <c:manualLayout>
                  <c:x val="9.3749999999999958E-2"/>
                  <c:y val="-2.5000000000000015E-2"/>
                </c:manualLayout>
              </c:layout>
              <c:tx>
                <c:rich>
                  <a:bodyPr/>
                  <a:lstStyle/>
                  <a:p>
                    <a:r>
                      <a:rPr lang="en-US" baseline="0" dirty="0" smtClean="0">
                        <a:solidFill>
                          <a:srgbClr val="595959"/>
                        </a:solidFill>
                        <a:latin typeface="Franklin Gothic Book" panose="020B0503020102020204" pitchFamily="34" charset="0"/>
                      </a:rPr>
                      <a:t>Approved</a:t>
                    </a:r>
                  </a:p>
                  <a:p>
                    <a:fld id="{35BCA326-DB8D-4FCD-8BC1-83C8AB6EE007}" type="VALUE">
                      <a:rPr lang="en-US" b="1" baseline="0" smtClean="0">
                        <a:solidFill>
                          <a:srgbClr val="595959"/>
                        </a:solidFill>
                        <a:latin typeface="Franklin Gothic Book" panose="020B0503020102020204" pitchFamily="34" charset="0"/>
                      </a:rPr>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Applications</c:v>
                </c:pt>
                <c:pt idx="1">
                  <c:v>Continuous</c:v>
                </c:pt>
              </c:strCache>
            </c:strRef>
          </c:cat>
          <c:val>
            <c:numRef>
              <c:f>Sheet1!$C$2:$C$3</c:f>
              <c:numCache>
                <c:formatCode>General</c:formatCode>
                <c:ptCount val="2"/>
                <c:pt idx="0">
                  <c:v>68</c:v>
                </c:pt>
              </c:numCache>
            </c:numRef>
          </c:val>
          <c:extLst xmlns:c16r2="http://schemas.microsoft.com/office/drawing/2015/06/chart">
            <c:ext xmlns:c16="http://schemas.microsoft.com/office/drawing/2014/chart" uri="{C3380CC4-5D6E-409C-BE32-E72D297353CC}">
              <c16:uniqueId val="{00000008-B8E5-4E00-85F1-51699653DFBC}"/>
            </c:ext>
          </c:extLst>
        </c:ser>
        <c:ser>
          <c:idx val="2"/>
          <c:order val="2"/>
          <c:tx>
            <c:strRef>
              <c:f>Sheet1!$D$1</c:f>
              <c:strCache>
                <c:ptCount val="1"/>
                <c:pt idx="0">
                  <c:v>Column4</c:v>
                </c:pt>
              </c:strCache>
            </c:strRef>
          </c:tx>
          <c:spPr>
            <a:solidFill>
              <a:schemeClr val="accent1">
                <a:lumMod val="60000"/>
                <a:lumOff val="40000"/>
              </a:schemeClr>
            </a:solidFill>
            <a:ln>
              <a:noFill/>
            </a:ln>
            <a:effectLst/>
          </c:spPr>
          <c:invertIfNegative val="0"/>
          <c:dLbls>
            <c:dLbl>
              <c:idx val="0"/>
              <c:layout>
                <c:manualLayout>
                  <c:x val="1.0416666666666666E-2"/>
                  <c:y val="-0.21250000000000011"/>
                </c:manualLayout>
              </c:layout>
              <c:tx>
                <c:rich>
                  <a:bodyPr/>
                  <a:lstStyle/>
                  <a:p>
                    <a:r>
                      <a:rPr lang="en-US" b="0" dirty="0" smtClean="0"/>
                      <a:t>Denied</a:t>
                    </a:r>
                  </a:p>
                  <a:p>
                    <a:fld id="{12E2EF11-26DD-4767-80FE-661B0C34F66D}"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B8E5-4E00-85F1-51699653DFBC}"/>
                </c:ext>
                <c:ext xmlns:c15="http://schemas.microsoft.com/office/drawing/2012/chart" uri="{CE6537A1-D6FC-4f65-9D91-7224C49458BB}">
                  <c15:layout/>
                  <c15:dlblFieldTable/>
                  <c15:showDataLabelsRange val="0"/>
                </c:ext>
              </c:extLst>
            </c:dLbl>
            <c:dLbl>
              <c:idx val="1"/>
              <c:layout>
                <c:manualLayout>
                  <c:x val="4.583333333333333E-2"/>
                  <c:y val="-1.5625E-2"/>
                </c:manualLayout>
              </c:layout>
              <c:tx>
                <c:rich>
                  <a:bodyPr/>
                  <a:lstStyle/>
                  <a:p>
                    <a:r>
                      <a:rPr lang="en-US" b="0" dirty="0" smtClean="0"/>
                      <a:t>Intermittent</a:t>
                    </a:r>
                  </a:p>
                  <a:p>
                    <a:fld id="{2E8EEE30-B10B-412C-AE0E-CDD6EC7F90E6}"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B8E5-4E00-85F1-51699653DFBC}"/>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Applications</c:v>
                </c:pt>
                <c:pt idx="1">
                  <c:v>Continuous</c:v>
                </c:pt>
              </c:strCache>
            </c:strRef>
          </c:cat>
          <c:val>
            <c:numRef>
              <c:f>Sheet1!$D$2:$D$3</c:f>
              <c:numCache>
                <c:formatCode>General</c:formatCode>
                <c:ptCount val="2"/>
                <c:pt idx="0">
                  <c:v>2</c:v>
                </c:pt>
                <c:pt idx="1">
                  <c:v>62</c:v>
                </c:pt>
              </c:numCache>
            </c:numRef>
          </c:val>
          <c:extLst xmlns:c16r2="http://schemas.microsoft.com/office/drawing/2015/06/chart">
            <c:ext xmlns:c16="http://schemas.microsoft.com/office/drawing/2014/chart" uri="{C3380CC4-5D6E-409C-BE32-E72D297353CC}">
              <c16:uniqueId val="{0000000C-B8E5-4E00-85F1-51699653DFBC}"/>
            </c:ext>
          </c:extLst>
        </c:ser>
        <c:ser>
          <c:idx val="3"/>
          <c:order val="3"/>
          <c:tx>
            <c:strRef>
              <c:f>Sheet1!$E$1</c:f>
              <c:strCache>
                <c:ptCount val="1"/>
                <c:pt idx="0">
                  <c:v>Column5</c:v>
                </c:pt>
              </c:strCache>
            </c:strRef>
          </c:tx>
          <c:spPr>
            <a:solidFill>
              <a:schemeClr val="accent4"/>
            </a:solidFill>
            <a:ln>
              <a:noFill/>
            </a:ln>
            <a:effectLst/>
          </c:spPr>
          <c:invertIfNegative val="0"/>
          <c:dLbls>
            <c:dLbl>
              <c:idx val="0"/>
              <c:layout>
                <c:manualLayout>
                  <c:x val="4.5833333333333295E-2"/>
                  <c:y val="-0.21875000000000011"/>
                </c:manualLayout>
              </c:layout>
              <c:tx>
                <c:rich>
                  <a:bodyPr/>
                  <a:lstStyle/>
                  <a:p>
                    <a:r>
                      <a:rPr lang="en-US" b="0" dirty="0" smtClean="0"/>
                      <a:t>Pending</a:t>
                    </a:r>
                    <a:br>
                      <a:rPr lang="en-US" b="0" dirty="0" smtClean="0"/>
                    </a:br>
                    <a:r>
                      <a:rPr lang="en-US" dirty="0" smtClean="0"/>
                      <a:t>1</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B8E5-4E00-85F1-51699653DFBC}"/>
                </c:ex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Applications</c:v>
                </c:pt>
                <c:pt idx="1">
                  <c:v>Continuous</c:v>
                </c:pt>
              </c:strCache>
            </c:strRef>
          </c:cat>
          <c:val>
            <c:numRef>
              <c:f>Sheet1!$E$2:$E$3</c:f>
              <c:numCache>
                <c:formatCode>General</c:formatCode>
                <c:ptCount val="2"/>
                <c:pt idx="0">
                  <c:v>1</c:v>
                </c:pt>
              </c:numCache>
            </c:numRef>
          </c:val>
          <c:extLst xmlns:c16r2="http://schemas.microsoft.com/office/drawing/2015/06/chart">
            <c:ext xmlns:c16="http://schemas.microsoft.com/office/drawing/2014/chart" uri="{C3380CC4-5D6E-409C-BE32-E72D297353CC}">
              <c16:uniqueId val="{0000000F-B8E5-4E00-85F1-51699653DFBC}"/>
            </c:ext>
          </c:extLst>
        </c:ser>
        <c:ser>
          <c:idx val="4"/>
          <c:order val="4"/>
          <c:tx>
            <c:strRef>
              <c:f>Sheet1!$F$1</c:f>
              <c:strCache>
                <c:ptCount val="1"/>
                <c:pt idx="0">
                  <c:v>Column6</c:v>
                </c:pt>
              </c:strCache>
            </c:strRef>
          </c:tx>
          <c:spPr>
            <a:solidFill>
              <a:schemeClr val="accent5"/>
            </a:solidFill>
            <a:ln>
              <a:noFill/>
            </a:ln>
            <a:effectLst/>
          </c:spPr>
          <c:invertIfNegative val="0"/>
          <c:dLbls>
            <c:dLbl>
              <c:idx val="0"/>
              <c:tx>
                <c:rich>
                  <a:bodyPr/>
                  <a:lstStyle/>
                  <a:p>
                    <a:r>
                      <a:rPr lang="en-US" b="0" dirty="0" smtClean="0"/>
                      <a:t>Leave of Absence</a:t>
                    </a:r>
                  </a:p>
                  <a:p>
                    <a:fld id="{4A9EAAF7-1728-4453-8516-A2C445B0B8E0}"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0-B8E5-4E00-85F1-51699653DFBC}"/>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Applications</c:v>
                </c:pt>
                <c:pt idx="1">
                  <c:v>Continuous</c:v>
                </c:pt>
              </c:strCache>
            </c:strRef>
          </c:cat>
          <c:val>
            <c:numRef>
              <c:f>Sheet1!$F$2:$F$3</c:f>
              <c:numCache>
                <c:formatCode>General</c:formatCode>
                <c:ptCount val="2"/>
              </c:numCache>
            </c:numRef>
          </c:val>
          <c:extLst xmlns:c16r2="http://schemas.microsoft.com/office/drawing/2015/06/chart">
            <c:ext xmlns:c16="http://schemas.microsoft.com/office/drawing/2014/chart" uri="{C3380CC4-5D6E-409C-BE32-E72D297353CC}">
              <c16:uniqueId val="{00000012-B8E5-4E00-85F1-51699653DFBC}"/>
            </c:ext>
          </c:extLst>
        </c:ser>
        <c:dLbls>
          <c:showLegendKey val="0"/>
          <c:showVal val="0"/>
          <c:showCatName val="0"/>
          <c:showSerName val="0"/>
          <c:showPercent val="0"/>
          <c:showBubbleSize val="0"/>
        </c:dLbls>
        <c:gapWidth val="219"/>
        <c:overlap val="-27"/>
        <c:axId val="417272928"/>
        <c:axId val="417273320"/>
      </c:barChart>
      <c:catAx>
        <c:axId val="417272928"/>
        <c:scaling>
          <c:orientation val="minMax"/>
        </c:scaling>
        <c:delete val="1"/>
        <c:axPos val="b"/>
        <c:numFmt formatCode="General" sourceLinked="1"/>
        <c:majorTickMark val="none"/>
        <c:minorTickMark val="none"/>
        <c:tickLblPos val="nextTo"/>
        <c:crossAx val="417273320"/>
        <c:crosses val="autoZero"/>
        <c:auto val="0"/>
        <c:lblAlgn val="ctr"/>
        <c:lblOffset val="100"/>
        <c:noMultiLvlLbl val="0"/>
      </c:catAx>
      <c:valAx>
        <c:axId val="417273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1727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800" b="1" dirty="0" smtClean="0">
                <a:solidFill>
                  <a:schemeClr val="tx1">
                    <a:lumMod val="65000"/>
                    <a:lumOff val="35000"/>
                  </a:schemeClr>
                </a:solidFill>
                <a:latin typeface="Franklin Gothic Book" panose="020B0503020102020204" pitchFamily="34" charset="0"/>
              </a:rPr>
              <a:t>DWSD Good News</a:t>
            </a:r>
            <a:r>
              <a:rPr lang="en-US" sz="1800" b="1" baseline="0" dirty="0" smtClean="0">
                <a:solidFill>
                  <a:schemeClr val="tx1">
                    <a:lumMod val="65000"/>
                    <a:lumOff val="35000"/>
                  </a:schemeClr>
                </a:solidFill>
                <a:latin typeface="Franklin Gothic Book" panose="020B0503020102020204" pitchFamily="34" charset="0"/>
              </a:rPr>
              <a:t> Media Stories: FY2018-19</a:t>
            </a:r>
            <a:endParaRPr lang="en-US" sz="1800" b="1" dirty="0">
              <a:solidFill>
                <a:schemeClr val="tx1">
                  <a:lumMod val="65000"/>
                  <a:lumOff val="35000"/>
                </a:schemeClr>
              </a:solidFill>
              <a:latin typeface="Franklin Gothic Book" panose="020B0503020102020204" pitchFamily="34" charset="0"/>
            </a:endParaRPr>
          </a:p>
        </c:rich>
      </c:tx>
      <c:layout>
        <c:manualLayout>
          <c:xMode val="edge"/>
          <c:yMode val="edge"/>
          <c:x val="0.12584783351884532"/>
          <c:y val="0.13332078593671684"/>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manualLayout>
          <c:layoutTarget val="inner"/>
          <c:xMode val="edge"/>
          <c:yMode val="edge"/>
          <c:x val="5.8446359579331211E-2"/>
          <c:y val="1.5031714048186031E-2"/>
          <c:w val="0.87667498372669894"/>
          <c:h val="0.84983151773737986"/>
        </c:manualLayout>
      </c:layout>
      <c:barChart>
        <c:barDir val="bar"/>
        <c:grouping val="clustered"/>
        <c:varyColors val="0"/>
        <c:ser>
          <c:idx val="0"/>
          <c:order val="0"/>
          <c:tx>
            <c:strRef>
              <c:f>Sheet1!$B$1</c:f>
              <c:strCache>
                <c:ptCount val="1"/>
                <c:pt idx="0">
                  <c:v>FY2018-19 Goal</c:v>
                </c:pt>
              </c:strCache>
            </c:strRef>
          </c:tx>
          <c:spPr>
            <a:solidFill>
              <a:srgbClr val="003B49"/>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Sheet1!$A$2:$A$3</c:f>
              <c:numCache>
                <c:formatCode>General</c:formatCode>
                <c:ptCount val="2"/>
              </c:numCache>
            </c:numRef>
          </c:cat>
          <c:val>
            <c:numRef>
              <c:f>Sheet1!$B$2:$B$3</c:f>
              <c:numCache>
                <c:formatCode>General</c:formatCode>
                <c:ptCount val="2"/>
                <c:pt idx="0">
                  <c:v>40</c:v>
                </c:pt>
              </c:numCache>
            </c:numRef>
          </c:val>
          <c:extLst xmlns:c16r2="http://schemas.microsoft.com/office/drawing/2015/06/chart">
            <c:ext xmlns:c16="http://schemas.microsoft.com/office/drawing/2014/chart" uri="{C3380CC4-5D6E-409C-BE32-E72D297353CC}">
              <c16:uniqueId val="{00000000-D00B-4D06-961E-A830C097E468}"/>
            </c:ext>
          </c:extLst>
        </c:ser>
        <c:ser>
          <c:idx val="1"/>
          <c:order val="1"/>
          <c:tx>
            <c:strRef>
              <c:f>Sheet1!$C$1</c:f>
              <c:strCache>
                <c:ptCount val="1"/>
                <c:pt idx="0">
                  <c:v>Actual</c:v>
                </c:pt>
              </c:strCache>
            </c:strRef>
          </c:tx>
          <c:spPr>
            <a:solidFill>
              <a:srgbClr val="27999D"/>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Sheet1!$A$2:$A$3</c:f>
              <c:numCache>
                <c:formatCode>General</c:formatCode>
                <c:ptCount val="2"/>
              </c:numCache>
            </c:numRef>
          </c:cat>
          <c:val>
            <c:numRef>
              <c:f>Sheet1!$C$2:$C$3</c:f>
              <c:numCache>
                <c:formatCode>General</c:formatCode>
                <c:ptCount val="2"/>
                <c:pt idx="0">
                  <c:v>7</c:v>
                </c:pt>
              </c:numCache>
            </c:numRef>
          </c:val>
          <c:extLst xmlns:c16r2="http://schemas.microsoft.com/office/drawing/2015/06/chart">
            <c:ext xmlns:c16="http://schemas.microsoft.com/office/drawing/2014/chart" uri="{C3380CC4-5D6E-409C-BE32-E72D297353CC}">
              <c16:uniqueId val="{00000001-D00B-4D06-961E-A830C097E468}"/>
            </c:ext>
          </c:extLst>
        </c:ser>
        <c:dLbls>
          <c:showLegendKey val="0"/>
          <c:showVal val="0"/>
          <c:showCatName val="0"/>
          <c:showSerName val="0"/>
          <c:showPercent val="0"/>
          <c:showBubbleSize val="0"/>
        </c:dLbls>
        <c:gapWidth val="182"/>
        <c:axId val="417274104"/>
        <c:axId val="417274496"/>
      </c:barChart>
      <c:catAx>
        <c:axId val="417274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17274496"/>
        <c:crosses val="autoZero"/>
        <c:auto val="1"/>
        <c:lblAlgn val="ctr"/>
        <c:lblOffset val="100"/>
        <c:noMultiLvlLbl val="0"/>
      </c:catAx>
      <c:valAx>
        <c:axId val="417274496"/>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17274104"/>
        <c:crosses val="autoZero"/>
        <c:crossBetween val="between"/>
      </c:valAx>
      <c:spPr>
        <a:noFill/>
        <a:ln>
          <a:noFill/>
        </a:ln>
        <a:effectLst/>
      </c:spPr>
    </c:plotArea>
    <c:legend>
      <c:legendPos val="b"/>
      <c:layout>
        <c:manualLayout>
          <c:xMode val="edge"/>
          <c:yMode val="edge"/>
          <c:x val="0.23316269146185634"/>
          <c:y val="0.93150555675214319"/>
          <c:w val="0.51515962170619034"/>
          <c:h val="6.210332277875853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07932316770681E-2"/>
          <c:y val="3.625120092739384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Sheet1!$B$2:$B$3</c:f>
              <c:numCache>
                <c:formatCode>General</c:formatCode>
                <c:ptCount val="2"/>
                <c:pt idx="0">
                  <c:v>13</c:v>
                </c:pt>
              </c:numCache>
            </c:numRef>
          </c:val>
          <c:extLst xmlns:c16r2="http://schemas.microsoft.com/office/drawing/2015/06/char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Sheet1!$C$2:$C$3</c:f>
              <c:numCache>
                <c:formatCode>General</c:formatCode>
                <c:ptCount val="2"/>
                <c:pt idx="0">
                  <c:v>2</c:v>
                </c:pt>
              </c:numCache>
            </c:numRef>
          </c:val>
          <c:extLst xmlns:c16r2="http://schemas.microsoft.com/office/drawing/2015/06/char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Sheet1!$D$2:$D$3</c:f>
              <c:numCache>
                <c:formatCode>General</c:formatCode>
                <c:ptCount val="2"/>
                <c:pt idx="0">
                  <c:v>280</c:v>
                </c:pt>
              </c:numCache>
            </c:numRef>
          </c:val>
          <c:extLst xmlns:c16r2="http://schemas.microsoft.com/office/drawing/2015/06/char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417274888"/>
        <c:axId val="237752568"/>
      </c:barChart>
      <c:catAx>
        <c:axId val="417274888"/>
        <c:scaling>
          <c:orientation val="minMax"/>
        </c:scaling>
        <c:delete val="1"/>
        <c:axPos val="b"/>
        <c:numFmt formatCode="General" sourceLinked="1"/>
        <c:majorTickMark val="none"/>
        <c:minorTickMark val="none"/>
        <c:tickLblPos val="nextTo"/>
        <c:crossAx val="237752568"/>
        <c:crosses val="autoZero"/>
        <c:auto val="1"/>
        <c:lblAlgn val="ctr"/>
        <c:lblOffset val="100"/>
        <c:noMultiLvlLbl val="0"/>
      </c:catAx>
      <c:valAx>
        <c:axId val="237752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17274888"/>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Enquesta</c:v>
                </c:pt>
              </c:strCache>
            </c:strRef>
          </c:tx>
          <c:spPr>
            <a:solidFill>
              <a:schemeClr val="accent1"/>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May 2018</c:v>
                </c:pt>
              </c:strCache>
            </c:strRef>
          </c:cat>
          <c:val>
            <c:numRef>
              <c:f>Sheet1!$B$2</c:f>
              <c:numCache>
                <c:formatCode>0.00%</c:formatCode>
                <c:ptCount val="1"/>
                <c:pt idx="0">
                  <c:v>0.99729999999999996</c:v>
                </c:pt>
              </c:numCache>
            </c:numRef>
          </c:val>
          <c:extLst xmlns:c16r2="http://schemas.microsoft.com/office/drawing/2015/06/chart">
            <c:ext xmlns:c16="http://schemas.microsoft.com/office/drawing/2014/chart" uri="{C3380CC4-5D6E-409C-BE32-E72D297353CC}">
              <c16:uniqueId val="{00000000-94C4-4D2F-BD69-8B58BB1AFF5D}"/>
            </c:ext>
          </c:extLst>
        </c:ser>
        <c:ser>
          <c:idx val="1"/>
          <c:order val="1"/>
          <c:tx>
            <c:strRef>
              <c:f>Sheet1!$C$1</c:f>
              <c:strCache>
                <c:ptCount val="1"/>
                <c:pt idx="0">
                  <c:v>Inovah</c:v>
                </c:pt>
              </c:strCache>
            </c:strRef>
          </c:tx>
          <c:spPr>
            <a:solidFill>
              <a:schemeClr val="accent2"/>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May 2018</c:v>
                </c:pt>
              </c:strCache>
            </c:strRef>
          </c:cat>
          <c:val>
            <c:numRef>
              <c:f>Sheet1!$C$2</c:f>
              <c:numCache>
                <c:formatCode>0.00%</c:formatCode>
                <c:ptCount val="1"/>
                <c:pt idx="0">
                  <c:v>0.9839</c:v>
                </c:pt>
              </c:numCache>
            </c:numRef>
          </c:val>
          <c:extLst xmlns:c16r2="http://schemas.microsoft.com/office/drawing/2015/06/chart">
            <c:ext xmlns:c16="http://schemas.microsoft.com/office/drawing/2014/chart" uri="{C3380CC4-5D6E-409C-BE32-E72D297353CC}">
              <c16:uniqueId val="{00000001-94C4-4D2F-BD69-8B58BB1AFF5D}"/>
            </c:ext>
          </c:extLst>
        </c:ser>
        <c:ser>
          <c:idx val="2"/>
          <c:order val="2"/>
          <c:tx>
            <c:strRef>
              <c:f>Sheet1!$D$1</c:f>
              <c:strCache>
                <c:ptCount val="1"/>
                <c:pt idx="0">
                  <c:v>Zipwire</c:v>
                </c:pt>
              </c:strCache>
            </c:strRef>
          </c:tx>
          <c:spPr>
            <a:solidFill>
              <a:schemeClr val="accent3"/>
            </a:solidFill>
            <a:ln>
              <a:noFill/>
            </a:ln>
            <a:effectLst/>
            <a:sp3d/>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May 2018</c:v>
                </c:pt>
              </c:strCache>
            </c:strRef>
          </c:cat>
          <c:val>
            <c:numRef>
              <c:f>Sheet1!$D$2</c:f>
              <c:numCache>
                <c:formatCode>0.00%</c:formatCode>
                <c:ptCount val="1"/>
                <c:pt idx="0">
                  <c:v>1</c:v>
                </c:pt>
              </c:numCache>
            </c:numRef>
          </c:val>
          <c:extLst xmlns:c16r2="http://schemas.microsoft.com/office/drawing/2015/06/chart">
            <c:ext xmlns:c16="http://schemas.microsoft.com/office/drawing/2014/chart" uri="{C3380CC4-5D6E-409C-BE32-E72D297353CC}">
              <c16:uniqueId val="{00000002-94C4-4D2F-BD69-8B58BB1AFF5D}"/>
            </c:ext>
          </c:extLst>
        </c:ser>
        <c:ser>
          <c:idx val="3"/>
          <c:order val="3"/>
          <c:tx>
            <c:strRef>
              <c:f>Sheet1!$E$1</c:f>
              <c:strCache>
                <c:ptCount val="1"/>
                <c:pt idx="0">
                  <c:v>InvoiceCloud</c:v>
                </c:pt>
              </c:strCache>
            </c:strRef>
          </c:tx>
          <c:spPr>
            <a:solidFill>
              <a:schemeClr val="accent4"/>
            </a:solidFill>
            <a:ln>
              <a:noFill/>
            </a:ln>
            <a:effectLst/>
            <a:sp3d/>
          </c:spPr>
          <c:invertIfNegative val="0"/>
          <c:dLbls>
            <c:dLbl>
              <c:idx val="0"/>
              <c:layout>
                <c:manualLayout>
                  <c:x val="1.041666666666659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May 2018</c:v>
                </c:pt>
              </c:strCache>
            </c:strRef>
          </c:cat>
          <c:val>
            <c:numRef>
              <c:f>Sheet1!$E$2</c:f>
              <c:numCache>
                <c:formatCode>0.00%</c:formatCode>
                <c:ptCount val="1"/>
                <c:pt idx="0">
                  <c:v>0.9839</c:v>
                </c:pt>
              </c:numCache>
            </c:numRef>
          </c:val>
          <c:extLst xmlns:c16r2="http://schemas.microsoft.com/office/drawing/2015/06/chart">
            <c:ext xmlns:c16="http://schemas.microsoft.com/office/drawing/2014/chart" uri="{C3380CC4-5D6E-409C-BE32-E72D297353CC}">
              <c16:uniqueId val="{00000003-94C4-4D2F-BD69-8B58BB1AFF5D}"/>
            </c:ext>
          </c:extLst>
        </c:ser>
        <c:ser>
          <c:idx val="4"/>
          <c:order val="4"/>
          <c:tx>
            <c:strRef>
              <c:f>Sheet1!$F$1</c:f>
              <c:strCache>
                <c:ptCount val="1"/>
                <c:pt idx="0">
                  <c:v>Selectron IVR</c:v>
                </c:pt>
              </c:strCache>
            </c:strRef>
          </c:tx>
          <c:spPr>
            <a:solidFill>
              <a:schemeClr val="accent5"/>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May 2018</c:v>
                </c:pt>
              </c:strCache>
            </c:strRef>
          </c:cat>
          <c:val>
            <c:numRef>
              <c:f>Sheet1!$F$2</c:f>
              <c:numCache>
                <c:formatCode>0.00%</c:formatCode>
                <c:ptCount val="1"/>
                <c:pt idx="0">
                  <c:v>0.7581</c:v>
                </c:pt>
              </c:numCache>
            </c:numRef>
          </c:val>
          <c:extLst xmlns:c16r2="http://schemas.microsoft.com/office/drawing/2015/06/chart">
            <c:ext xmlns:c16="http://schemas.microsoft.com/office/drawing/2014/chart" uri="{C3380CC4-5D6E-409C-BE32-E72D297353CC}">
              <c16:uniqueId val="{00000004-94C4-4D2F-BD69-8B58BB1AFF5D}"/>
            </c:ext>
          </c:extLst>
        </c:ser>
        <c:ser>
          <c:idx val="5"/>
          <c:order val="5"/>
          <c:tx>
            <c:strRef>
              <c:f>Sheet1!$G$1</c:f>
              <c:strCache>
                <c:ptCount val="1"/>
                <c:pt idx="0">
                  <c:v>Kiosks</c:v>
                </c:pt>
              </c:strCache>
            </c:strRef>
          </c:tx>
          <c:spPr>
            <a:solidFill>
              <a:schemeClr val="accent6"/>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May 2018</c:v>
                </c:pt>
              </c:strCache>
            </c:strRef>
          </c:cat>
          <c:val>
            <c:numRef>
              <c:f>Sheet1!$G$2</c:f>
              <c:numCache>
                <c:formatCode>0.00%</c:formatCode>
                <c:ptCount val="1"/>
                <c:pt idx="0">
                  <c:v>1</c:v>
                </c:pt>
              </c:numCache>
            </c:numRef>
          </c:val>
          <c:extLst xmlns:c16r2="http://schemas.microsoft.com/office/drawing/2015/06/chart">
            <c:ext xmlns:c16="http://schemas.microsoft.com/office/drawing/2014/chart" uri="{C3380CC4-5D6E-409C-BE32-E72D297353CC}">
              <c16:uniqueId val="{00000005-94C4-4D2F-BD69-8B58BB1AFF5D}"/>
            </c:ext>
          </c:extLst>
        </c:ser>
        <c:ser>
          <c:idx val="6"/>
          <c:order val="6"/>
          <c:tx>
            <c:strRef>
              <c:f>Sheet1!$H$1</c:f>
              <c:strCache>
                <c:ptCount val="1"/>
                <c:pt idx="0">
                  <c:v>Portal</c:v>
                </c:pt>
              </c:strCache>
            </c:strRef>
          </c:tx>
          <c:spPr>
            <a:solidFill>
              <a:schemeClr val="accent1">
                <a:lumMod val="60000"/>
              </a:schemeClr>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May 2018</c:v>
                </c:pt>
              </c:strCache>
            </c:strRef>
          </c:cat>
          <c:val>
            <c:numRef>
              <c:f>Sheet1!$H$2</c:f>
              <c:numCache>
                <c:formatCode>0.00%</c:formatCode>
                <c:ptCount val="1"/>
                <c:pt idx="0">
                  <c:v>1</c:v>
                </c:pt>
              </c:numCache>
            </c:numRef>
          </c:val>
          <c:extLst xmlns:c16r2="http://schemas.microsoft.com/office/drawing/2015/06/chart">
            <c:ext xmlns:c16="http://schemas.microsoft.com/office/drawing/2014/chart" uri="{C3380CC4-5D6E-409C-BE32-E72D297353CC}">
              <c16:uniqueId val="{00000006-94C4-4D2F-BD69-8B58BB1AFF5D}"/>
            </c:ext>
          </c:extLst>
        </c:ser>
        <c:dLbls>
          <c:showLegendKey val="0"/>
          <c:showVal val="0"/>
          <c:showCatName val="0"/>
          <c:showSerName val="0"/>
          <c:showPercent val="0"/>
          <c:showBubbleSize val="0"/>
        </c:dLbls>
        <c:gapWidth val="150"/>
        <c:shape val="box"/>
        <c:axId val="244087168"/>
        <c:axId val="244087560"/>
        <c:axId val="0"/>
      </c:bar3DChart>
      <c:catAx>
        <c:axId val="244087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4087560"/>
        <c:crosses val="autoZero"/>
        <c:auto val="1"/>
        <c:lblAlgn val="ctr"/>
        <c:lblOffset val="100"/>
        <c:noMultiLvlLbl val="0"/>
      </c:catAx>
      <c:valAx>
        <c:axId val="2440875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4087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C3C-4A02-A9BA-D2F5B49B5D3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C3C-4A02-A9BA-D2F5B49B5D3A}"/>
              </c:ext>
            </c:extLst>
          </c:dPt>
          <c:dLbls>
            <c:dLbl>
              <c:idx val="0"/>
              <c:layout>
                <c:manualLayout>
                  <c:x val="-0.1518355379345874"/>
                  <c:y val="-0.24439045270202331"/>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2C3C-4A02-A9BA-D2F5B49B5D3A}"/>
                </c:ex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2C3C-4A02-A9BA-D2F5B49B5D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Current</c:v>
                </c:pt>
                <c:pt idx="1">
                  <c:v>Delinquent</c:v>
                </c:pt>
              </c:strCache>
            </c:strRef>
          </c:cat>
          <c:val>
            <c:numRef>
              <c:f>Sheet1!$B$2:$B$3</c:f>
              <c:numCache>
                <c:formatCode>#,##0</c:formatCode>
                <c:ptCount val="2"/>
                <c:pt idx="0">
                  <c:v>228918</c:v>
                </c:pt>
                <c:pt idx="1">
                  <c:v>15401</c:v>
                </c:pt>
              </c:numCache>
            </c:numRef>
          </c:val>
          <c:extLst xmlns:c16r2="http://schemas.microsoft.com/office/drawing/2015/06/chart">
            <c:ext xmlns:c16="http://schemas.microsoft.com/office/drawing/2014/chart" uri="{C3380CC4-5D6E-409C-BE32-E72D297353CC}">
              <c16:uniqueId val="{00000004-2C3C-4A02-A9BA-D2F5B49B5D3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C0B-4699-BD3B-DE1879FEE93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C0B-4699-BD3B-DE1879FEE933}"/>
              </c:ext>
            </c:extLst>
          </c:dPt>
          <c:dLbls>
            <c:dLbl>
              <c:idx val="0"/>
              <c:layout>
                <c:manualLayout>
                  <c:x val="-8.0188027275289217E-2"/>
                  <c:y val="-0.29759858167517622"/>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EC0B-4699-BD3B-DE1879FEE933}"/>
                </c:ex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EC0B-4699-BD3B-DE1879FEE93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Current</c:v>
                </c:pt>
                <c:pt idx="1">
                  <c:v>Deinquent</c:v>
                </c:pt>
              </c:strCache>
            </c:strRef>
          </c:cat>
          <c:val>
            <c:numRef>
              <c:f>Sheet1!$B$2:$B$3</c:f>
              <c:numCache>
                <c:formatCode>#,##0</c:formatCode>
                <c:ptCount val="2"/>
                <c:pt idx="0">
                  <c:v>30973</c:v>
                </c:pt>
                <c:pt idx="1">
                  <c:v>1613</c:v>
                </c:pt>
              </c:numCache>
            </c:numRef>
          </c:val>
          <c:extLst xmlns:c16r2="http://schemas.microsoft.com/office/drawing/2015/06/chart">
            <c:ext xmlns:c16="http://schemas.microsoft.com/office/drawing/2014/chart" uri="{C3380CC4-5D6E-409C-BE32-E72D297353CC}">
              <c16:uniqueId val="{00000004-EC0B-4699-BD3B-DE1879FEE93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Walk-Ins</c:v>
                </c:pt>
              </c:strCache>
            </c:strRef>
          </c:tx>
          <c:spPr>
            <a:solidFill>
              <a:schemeClr val="accent1">
                <a:lumMod val="50000"/>
              </a:schemeClr>
            </a:solidFill>
            <a:ln>
              <a:noFill/>
            </a:ln>
            <a:effectLst/>
          </c:spPr>
          <c:invertIfNegative val="0"/>
          <c:dLbls>
            <c:dLbl>
              <c:idx val="0"/>
              <c:layout/>
              <c:tx>
                <c:rich>
                  <a:bodyPr/>
                  <a:lstStyle/>
                  <a:p>
                    <a:r>
                      <a:rPr lang="en-US" dirty="0" smtClean="0"/>
                      <a:t>Walk-Ins</a:t>
                    </a:r>
                  </a:p>
                  <a:p>
                    <a:fld id="{B725C134-898F-4B99-AF91-A1F3B4605C37}"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Sheet1!$B$2</c:f>
              <c:numCache>
                <c:formatCode>#,##0</c:formatCode>
                <c:ptCount val="1"/>
                <c:pt idx="0">
                  <c:v>23321</c:v>
                </c:pt>
              </c:numCache>
            </c:numRef>
          </c:val>
          <c:extLst xmlns:c16r2="http://schemas.microsoft.com/office/drawing/2015/06/chart">
            <c:ext xmlns:c16="http://schemas.microsoft.com/office/drawing/2014/chart" uri="{C3380CC4-5D6E-409C-BE32-E72D297353CC}">
              <c16:uniqueId val="{00000001-5B74-48D8-8DF9-8D0294BE79B6}"/>
            </c:ext>
          </c:extLst>
        </c:ser>
        <c:ser>
          <c:idx val="1"/>
          <c:order val="1"/>
          <c:tx>
            <c:strRef>
              <c:f>Sheet1!$C$1</c:f>
              <c:strCache>
                <c:ptCount val="1"/>
                <c:pt idx="0">
                  <c:v>Kiosks</c:v>
                </c:pt>
              </c:strCache>
            </c:strRef>
          </c:tx>
          <c:spPr>
            <a:solidFill>
              <a:schemeClr val="accent1">
                <a:lumMod val="75000"/>
              </a:schemeClr>
            </a:solidFill>
            <a:ln>
              <a:noFill/>
            </a:ln>
            <a:effectLst/>
          </c:spPr>
          <c:invertIfNegative val="0"/>
          <c:dLbls>
            <c:dLbl>
              <c:idx val="0"/>
              <c:layout/>
              <c:tx>
                <c:rich>
                  <a:bodyPr/>
                  <a:lstStyle/>
                  <a:p>
                    <a:fld id="{B5552BD0-DC3D-4B8C-A970-35043FD77FF3}" type="SERIESNAME">
                      <a:rPr lang="en-US" smtClean="0"/>
                      <a:pPr/>
                      <a:t>[SERIES NAME]</a:t>
                    </a:fld>
                    <a:r>
                      <a:rPr lang="en-US" baseline="0" dirty="0" smtClean="0"/>
                      <a:t> </a:t>
                    </a:r>
                    <a:fld id="{E80B2BCE-58C4-4061-AFE7-9EA924F41EB9}" type="VALUE">
                      <a:rPr lang="en-US" baseline="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2-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Sheet1!$C$2</c:f>
              <c:numCache>
                <c:formatCode>#,##0</c:formatCode>
                <c:ptCount val="1"/>
                <c:pt idx="0">
                  <c:v>18823</c:v>
                </c:pt>
              </c:numCache>
            </c:numRef>
          </c:val>
          <c:extLst xmlns:c16r2="http://schemas.microsoft.com/office/drawing/2015/06/chart">
            <c:ext xmlns:c16="http://schemas.microsoft.com/office/drawing/2014/chart" uri="{C3380CC4-5D6E-409C-BE32-E72D297353CC}">
              <c16:uniqueId val="{00000003-5B74-48D8-8DF9-8D0294BE79B6}"/>
            </c:ext>
          </c:extLst>
        </c:ser>
        <c:ser>
          <c:idx val="2"/>
          <c:order val="2"/>
          <c:tx>
            <c:strRef>
              <c:f>Sheet1!$D$1</c:f>
              <c:strCache>
                <c:ptCount val="1"/>
                <c:pt idx="0">
                  <c:v>Mail</c:v>
                </c:pt>
              </c:strCache>
            </c:strRef>
          </c:tx>
          <c:spPr>
            <a:solidFill>
              <a:schemeClr val="accent5">
                <a:lumMod val="40000"/>
                <a:lumOff val="60000"/>
              </a:schemeClr>
            </a:solidFill>
            <a:ln>
              <a:noFill/>
            </a:ln>
            <a:effectLst/>
          </c:spPr>
          <c:invertIfNegative val="0"/>
          <c:dLbls>
            <c:dLbl>
              <c:idx val="0"/>
              <c:layout/>
              <c:tx>
                <c:rich>
                  <a:bodyPr/>
                  <a:lstStyle/>
                  <a:p>
                    <a:r>
                      <a:rPr lang="en-US" dirty="0" smtClean="0"/>
                      <a:t>Mail</a:t>
                    </a:r>
                  </a:p>
                  <a:p>
                    <a:fld id="{8AE65906-CB45-4B37-B603-3830A97B4FEC}"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Sheet1!$D$2</c:f>
              <c:numCache>
                <c:formatCode>#,##0</c:formatCode>
                <c:ptCount val="1"/>
                <c:pt idx="0">
                  <c:v>44134</c:v>
                </c:pt>
              </c:numCache>
            </c:numRef>
          </c:val>
          <c:extLst xmlns:c16r2="http://schemas.microsoft.com/office/drawing/2015/06/chart">
            <c:ext xmlns:c16="http://schemas.microsoft.com/office/drawing/2014/chart" uri="{C3380CC4-5D6E-409C-BE32-E72D297353CC}">
              <c16:uniqueId val="{00000005-5B74-48D8-8DF9-8D0294BE79B6}"/>
            </c:ext>
          </c:extLst>
        </c:ser>
        <c:ser>
          <c:idx val="3"/>
          <c:order val="3"/>
          <c:tx>
            <c:strRef>
              <c:f>Sheet1!$E$1</c:f>
              <c:strCache>
                <c:ptCount val="1"/>
                <c:pt idx="0">
                  <c:v>Phone</c:v>
                </c:pt>
              </c:strCache>
            </c:strRef>
          </c:tx>
          <c:spPr>
            <a:solidFill>
              <a:schemeClr val="accent5">
                <a:lumMod val="60000"/>
                <a:lumOff val="40000"/>
              </a:schemeClr>
            </a:solidFill>
            <a:ln>
              <a:noFill/>
            </a:ln>
            <a:effectLst/>
          </c:spPr>
          <c:invertIfNegative val="0"/>
          <c:dLbls>
            <c:dLbl>
              <c:idx val="0"/>
              <c:layout/>
              <c:tx>
                <c:rich>
                  <a:bodyPr/>
                  <a:lstStyle/>
                  <a:p>
                    <a:r>
                      <a:rPr lang="en-US" dirty="0" smtClean="0"/>
                      <a:t>Phone</a:t>
                    </a:r>
                    <a:br>
                      <a:rPr lang="en-US" dirty="0" smtClean="0"/>
                    </a:br>
                    <a:fld id="{C0A91174-F362-4637-BE0A-D490B037577A}" type="VALUE">
                      <a:rPr lang="en-US" baseline="0" smtClean="0"/>
                      <a:pPr/>
                      <a:t>[VALUE]</a:t>
                    </a:fld>
                    <a:endParaRPr lang="en-US"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Sheet1!$E$2</c:f>
              <c:numCache>
                <c:formatCode>#,##0</c:formatCode>
                <c:ptCount val="1"/>
                <c:pt idx="0">
                  <c:v>11964</c:v>
                </c:pt>
              </c:numCache>
            </c:numRef>
          </c:val>
          <c:extLst xmlns:c16r2="http://schemas.microsoft.com/office/drawing/2015/06/chart">
            <c:ext xmlns:c16="http://schemas.microsoft.com/office/drawing/2014/chart" uri="{C3380CC4-5D6E-409C-BE32-E72D297353CC}">
              <c16:uniqueId val="{00000007-5B74-48D8-8DF9-8D0294BE79B6}"/>
            </c:ext>
          </c:extLst>
        </c:ser>
        <c:ser>
          <c:idx val="4"/>
          <c:order val="4"/>
          <c:tx>
            <c:strRef>
              <c:f>Sheet1!$F$1</c:f>
              <c:strCache>
                <c:ptCount val="1"/>
                <c:pt idx="0">
                  <c:v>Web</c:v>
                </c:pt>
              </c:strCache>
            </c:strRef>
          </c:tx>
          <c:spPr>
            <a:solidFill>
              <a:srgbClr val="00B0F0"/>
            </a:solidFill>
            <a:ln>
              <a:noFill/>
            </a:ln>
            <a:effectLst/>
          </c:spPr>
          <c:invertIfNegative val="0"/>
          <c:dLbls>
            <c:dLbl>
              <c:idx val="0"/>
              <c:layout/>
              <c:tx>
                <c:rich>
                  <a:bodyPr/>
                  <a:lstStyle/>
                  <a:p>
                    <a:r>
                      <a:rPr lang="en-US" dirty="0" smtClean="0"/>
                      <a:t>Web</a:t>
                    </a:r>
                  </a:p>
                  <a:p>
                    <a:fld id="{BD4CC803-E83F-497B-BC99-046F3CB83859}"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Sheet1!$F$2</c:f>
              <c:numCache>
                <c:formatCode>#,##0</c:formatCode>
                <c:ptCount val="1"/>
                <c:pt idx="0">
                  <c:v>44669</c:v>
                </c:pt>
              </c:numCache>
            </c:numRef>
          </c:val>
          <c:extLst xmlns:c16r2="http://schemas.microsoft.com/office/drawing/2015/06/chart">
            <c:ext xmlns:c16="http://schemas.microsoft.com/office/drawing/2014/chart" uri="{C3380CC4-5D6E-409C-BE32-E72D297353CC}">
              <c16:uniqueId val="{00000009-5B74-48D8-8DF9-8D0294BE79B6}"/>
            </c:ext>
          </c:extLst>
        </c:ser>
        <c:dLbls>
          <c:showLegendKey val="0"/>
          <c:showVal val="0"/>
          <c:showCatName val="0"/>
          <c:showSerName val="0"/>
          <c:showPercent val="0"/>
          <c:showBubbleSize val="0"/>
        </c:dLbls>
        <c:gapWidth val="219"/>
        <c:overlap val="-27"/>
        <c:axId val="237280256"/>
        <c:axId val="238951352"/>
      </c:barChart>
      <c:catAx>
        <c:axId val="237280256"/>
        <c:scaling>
          <c:orientation val="minMax"/>
        </c:scaling>
        <c:delete val="1"/>
        <c:axPos val="b"/>
        <c:numFmt formatCode="General" sourceLinked="1"/>
        <c:majorTickMark val="none"/>
        <c:minorTickMark val="none"/>
        <c:tickLblPos val="nextTo"/>
        <c:crossAx val="238951352"/>
        <c:crosses val="autoZero"/>
        <c:auto val="0"/>
        <c:lblAlgn val="ctr"/>
        <c:lblOffset val="100"/>
        <c:noMultiLvlLbl val="0"/>
      </c:catAx>
      <c:valAx>
        <c:axId val="238951352"/>
        <c:scaling>
          <c:orientation val="minMax"/>
          <c:max val="5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7280256"/>
        <c:crosses val="autoZero"/>
        <c:crossBetween val="between"/>
        <c:majorUnit val="5000"/>
        <c:minorUnit val="5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Walk-Ins</c:v>
                </c:pt>
              </c:strCache>
            </c:strRef>
          </c:tx>
          <c:spPr>
            <a:solidFill>
              <a:schemeClr val="accent1">
                <a:lumMod val="50000"/>
              </a:schemeClr>
            </a:solidFill>
            <a:ln>
              <a:noFill/>
            </a:ln>
            <a:effectLst/>
          </c:spPr>
          <c:invertIfNegative val="0"/>
          <c:dLbls>
            <c:dLbl>
              <c:idx val="0"/>
              <c:layout/>
              <c:tx>
                <c:rich>
                  <a:bodyPr/>
                  <a:lstStyle/>
                  <a:p>
                    <a:r>
                      <a:rPr lang="en-US" dirty="0" smtClean="0"/>
                      <a:t>Walk-Ins</a:t>
                    </a:r>
                  </a:p>
                  <a:p>
                    <a:fld id="{EFADD059-9101-400F-B1D3-A77127A46C78}"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Sheet1!$B$2</c:f>
              <c:numCache>
                <c:formatCode>"$"#,##0.0</c:formatCode>
                <c:ptCount val="1"/>
                <c:pt idx="0">
                  <c:v>4.4000000000000004</c:v>
                </c:pt>
              </c:numCache>
            </c:numRef>
          </c:val>
          <c:extLst xmlns:c16r2="http://schemas.microsoft.com/office/drawing/2015/06/chart">
            <c:ext xmlns:c16="http://schemas.microsoft.com/office/drawing/2014/chart" uri="{C3380CC4-5D6E-409C-BE32-E72D297353CC}">
              <c16:uniqueId val="{00000001-5635-4FED-AB55-4DB85ABDD70D}"/>
            </c:ext>
          </c:extLst>
        </c:ser>
        <c:ser>
          <c:idx val="1"/>
          <c:order val="1"/>
          <c:tx>
            <c:strRef>
              <c:f>Sheet1!$C$1</c:f>
              <c:strCache>
                <c:ptCount val="1"/>
                <c:pt idx="0">
                  <c:v>Kiosks</c:v>
                </c:pt>
              </c:strCache>
            </c:strRef>
          </c:tx>
          <c:spPr>
            <a:solidFill>
              <a:schemeClr val="accent1">
                <a:lumMod val="75000"/>
              </a:schemeClr>
            </a:solidFill>
            <a:ln>
              <a:noFill/>
            </a:ln>
            <a:effectLst/>
          </c:spPr>
          <c:invertIfNegative val="0"/>
          <c:dLbls>
            <c:dLbl>
              <c:idx val="0"/>
              <c:layout>
                <c:manualLayout>
                  <c:x val="-2.7481408935049962E-3"/>
                  <c:y val="5.8511050933323726E-2"/>
                </c:manualLayout>
              </c:layout>
              <c:tx>
                <c:rich>
                  <a:bodyPr/>
                  <a:lstStyle/>
                  <a:p>
                    <a:fld id="{4C7CD65F-7D74-46F3-94A3-1AA6BD857C1F}" type="SERIESNAME">
                      <a:rPr lang="en-US" smtClean="0"/>
                      <a:pPr/>
                      <a:t>[SERIES NAME]</a:t>
                    </a:fld>
                    <a:r>
                      <a:rPr lang="en-US" dirty="0" smtClean="0"/>
                      <a:t/>
                    </a:r>
                    <a:br>
                      <a:rPr lang="en-US" dirty="0" smtClean="0"/>
                    </a:br>
                    <a:fld id="{B1B0D463-0B2F-4BBC-9B8B-BE481857AB92}" type="VALUE">
                      <a:rPr lang="en-US" baseline="0" smtClean="0"/>
                      <a:pPr/>
                      <a:t>[VALUE]</a:t>
                    </a:fld>
                    <a:endParaRPr lang="en-US"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2-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Sheet1!$C$2</c:f>
              <c:numCache>
                <c:formatCode>"$"#,##0.0</c:formatCode>
                <c:ptCount val="1"/>
                <c:pt idx="0">
                  <c:v>2.1</c:v>
                </c:pt>
              </c:numCache>
            </c:numRef>
          </c:val>
          <c:extLst xmlns:c16r2="http://schemas.microsoft.com/office/drawing/2015/06/chart">
            <c:ext xmlns:c16="http://schemas.microsoft.com/office/drawing/2014/chart" uri="{C3380CC4-5D6E-409C-BE32-E72D297353CC}">
              <c16:uniqueId val="{00000003-5635-4FED-AB55-4DB85ABDD70D}"/>
            </c:ext>
          </c:extLst>
        </c:ser>
        <c:ser>
          <c:idx val="2"/>
          <c:order val="2"/>
          <c:tx>
            <c:strRef>
              <c:f>Sheet1!$D$1</c:f>
              <c:strCache>
                <c:ptCount val="1"/>
                <c:pt idx="0">
                  <c:v>Mail</c:v>
                </c:pt>
              </c:strCache>
            </c:strRef>
          </c:tx>
          <c:spPr>
            <a:solidFill>
              <a:schemeClr val="accent5">
                <a:lumMod val="40000"/>
                <a:lumOff val="60000"/>
              </a:schemeClr>
            </a:solidFill>
            <a:ln>
              <a:noFill/>
            </a:ln>
            <a:effectLst/>
          </c:spPr>
          <c:invertIfNegative val="0"/>
          <c:dLbls>
            <c:dLbl>
              <c:idx val="0"/>
              <c:layout>
                <c:manualLayout>
                  <c:x val="-2.1985127148039969E-2"/>
                  <c:y val="-8.2444217885137786E-3"/>
                </c:manualLayout>
              </c:layout>
              <c:tx>
                <c:rich>
                  <a:bodyPr/>
                  <a:lstStyle/>
                  <a:p>
                    <a:r>
                      <a:rPr lang="en-US" baseline="0" dirty="0" smtClean="0"/>
                      <a:t>Mail</a:t>
                    </a:r>
                  </a:p>
                  <a:p>
                    <a:fld id="{240E142A-4775-40D1-88E3-C8E596DF8FE5}"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Sheet1!$D$2</c:f>
              <c:numCache>
                <c:formatCode>"$"#,##0.0</c:formatCode>
                <c:ptCount val="1"/>
                <c:pt idx="0">
                  <c:v>14.3</c:v>
                </c:pt>
              </c:numCache>
            </c:numRef>
          </c:val>
          <c:extLst xmlns:c16r2="http://schemas.microsoft.com/office/drawing/2015/06/chart">
            <c:ext xmlns:c16="http://schemas.microsoft.com/office/drawing/2014/chart" uri="{C3380CC4-5D6E-409C-BE32-E72D297353CC}">
              <c16:uniqueId val="{00000005-5635-4FED-AB55-4DB85ABDD70D}"/>
            </c:ext>
          </c:extLst>
        </c:ser>
        <c:ser>
          <c:idx val="3"/>
          <c:order val="3"/>
          <c:tx>
            <c:strRef>
              <c:f>Sheet1!$E$1</c:f>
              <c:strCache>
                <c:ptCount val="1"/>
                <c:pt idx="0">
                  <c:v>Phone</c:v>
                </c:pt>
              </c:strCache>
            </c:strRef>
          </c:tx>
          <c:spPr>
            <a:solidFill>
              <a:schemeClr val="accent5">
                <a:lumMod val="60000"/>
                <a:lumOff val="40000"/>
              </a:schemeClr>
            </a:solidFill>
            <a:ln>
              <a:noFill/>
            </a:ln>
            <a:effectLst/>
          </c:spPr>
          <c:invertIfNegative val="0"/>
          <c:dLbls>
            <c:dLbl>
              <c:idx val="0"/>
              <c:layout>
                <c:manualLayout>
                  <c:x val="2.083333333333257E-3"/>
                  <c:y val="-4.0625000000000112E-2"/>
                </c:manualLayout>
              </c:layout>
              <c:tx>
                <c:rich>
                  <a:bodyPr/>
                  <a:lstStyle/>
                  <a:p>
                    <a:r>
                      <a:rPr lang="en-US" sz="1100" b="1" dirty="0" smtClean="0">
                        <a:solidFill>
                          <a:schemeClr val="tx1">
                            <a:lumMod val="75000"/>
                            <a:lumOff val="25000"/>
                          </a:schemeClr>
                        </a:solidFill>
                        <a:latin typeface="Franklin Gothic Book" panose="020B0503020102020204" pitchFamily="34" charset="0"/>
                      </a:rPr>
                      <a:t>IVR</a:t>
                    </a:r>
                  </a:p>
                  <a:p>
                    <a:fld id="{BBBDCE90-9B9A-4316-96D9-1EDADE1F6222}" type="VALUE">
                      <a:rPr lang="en-US" sz="1100" b="1" baseline="0" smtClean="0">
                        <a:solidFill>
                          <a:schemeClr val="tx1">
                            <a:lumMod val="75000"/>
                            <a:lumOff val="25000"/>
                          </a:schemeClr>
                        </a:solidFill>
                        <a:latin typeface="Franklin Gothic Book" panose="020B0503020102020204" pitchFamily="34" charset="0"/>
                      </a:rPr>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Sheet1!$E$2</c:f>
              <c:numCache>
                <c:formatCode>"$"#,##0.0</c:formatCode>
                <c:ptCount val="1"/>
                <c:pt idx="0">
                  <c:v>1.4</c:v>
                </c:pt>
              </c:numCache>
            </c:numRef>
          </c:val>
          <c:extLst xmlns:c16r2="http://schemas.microsoft.com/office/drawing/2015/06/chart">
            <c:ext xmlns:c16="http://schemas.microsoft.com/office/drawing/2014/chart" uri="{C3380CC4-5D6E-409C-BE32-E72D297353CC}">
              <c16:uniqueId val="{00000007-5635-4FED-AB55-4DB85ABDD70D}"/>
            </c:ext>
          </c:extLst>
        </c:ser>
        <c:ser>
          <c:idx val="4"/>
          <c:order val="4"/>
          <c:tx>
            <c:strRef>
              <c:f>Sheet1!$F$1</c:f>
              <c:strCache>
                <c:ptCount val="1"/>
                <c:pt idx="0">
                  <c:v>Web</c:v>
                </c:pt>
              </c:strCache>
            </c:strRef>
          </c:tx>
          <c:spPr>
            <a:solidFill>
              <a:srgbClr val="00B0F0"/>
            </a:solidFill>
            <a:ln>
              <a:noFill/>
            </a:ln>
            <a:effectLst/>
          </c:spPr>
          <c:invertIfNegative val="0"/>
          <c:dLbls>
            <c:dLbl>
              <c:idx val="0"/>
              <c:layout/>
              <c:tx>
                <c:rich>
                  <a:bodyPr/>
                  <a:lstStyle/>
                  <a:p>
                    <a:r>
                      <a:rPr lang="en-US" dirty="0" smtClean="0"/>
                      <a:t>Web</a:t>
                    </a:r>
                  </a:p>
                  <a:p>
                    <a:fld id="{F6E511D1-F151-4B19-89E9-4E153AC3893F}"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Sheet1!$F$2</c:f>
              <c:numCache>
                <c:formatCode>"$"#,##0.0</c:formatCode>
                <c:ptCount val="1"/>
                <c:pt idx="0">
                  <c:v>8.1</c:v>
                </c:pt>
              </c:numCache>
            </c:numRef>
          </c:val>
          <c:extLst xmlns:c16r2="http://schemas.microsoft.com/office/drawing/2015/06/chart">
            <c:ext xmlns:c16="http://schemas.microsoft.com/office/drawing/2014/chart" uri="{C3380CC4-5D6E-409C-BE32-E72D297353CC}">
              <c16:uniqueId val="{00000009-5635-4FED-AB55-4DB85ABDD70D}"/>
            </c:ext>
          </c:extLst>
        </c:ser>
        <c:dLbls>
          <c:showLegendKey val="0"/>
          <c:showVal val="0"/>
          <c:showCatName val="0"/>
          <c:showSerName val="0"/>
          <c:showPercent val="0"/>
          <c:showBubbleSize val="0"/>
        </c:dLbls>
        <c:gapWidth val="219"/>
        <c:overlap val="-27"/>
        <c:axId val="163490752"/>
        <c:axId val="163491536"/>
      </c:barChart>
      <c:catAx>
        <c:axId val="163490752"/>
        <c:scaling>
          <c:orientation val="minMax"/>
        </c:scaling>
        <c:delete val="1"/>
        <c:axPos val="b"/>
        <c:numFmt formatCode="General" sourceLinked="1"/>
        <c:majorTickMark val="none"/>
        <c:minorTickMark val="none"/>
        <c:tickLblPos val="nextTo"/>
        <c:crossAx val="163491536"/>
        <c:crosses val="autoZero"/>
        <c:auto val="0"/>
        <c:lblAlgn val="ctr"/>
        <c:lblOffset val="100"/>
        <c:noMultiLvlLbl val="0"/>
      </c:catAx>
      <c:valAx>
        <c:axId val="163491536"/>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quot;$&quot;#,##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3490752"/>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3958333333333334"/>
                  <c:y val="6.2499999999999431E-3"/>
                </c:manualLayout>
              </c:layout>
              <c:tx>
                <c:rich>
                  <a:bodyPr/>
                  <a:lstStyle/>
                  <a:p>
                    <a:r>
                      <a:rPr lang="en-US" dirty="0" smtClean="0"/>
                      <a:t>Operating</a:t>
                    </a:r>
                    <a:r>
                      <a:rPr lang="en-US" baseline="0" dirty="0" smtClean="0"/>
                      <a:t> </a:t>
                    </a:r>
                    <a:fld id="{D2875B14-D50D-410A-9DFE-ABD93C30D72D}" type="VALUE">
                      <a:rPr lang="en-US" baseline="0"/>
                      <a:pPr/>
                      <a:t>[VALUE]</a:t>
                    </a:fld>
                    <a:endParaRPr lang="en-US" baseline="0"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FC72-4471-87D7-68928E99C773}"/>
                </c:ext>
                <c:ext xmlns:c15="http://schemas.microsoft.com/office/drawing/2012/chart" uri="{CE6537A1-D6FC-4f65-9D91-7224C49458BB}">
                  <c15:layout/>
                  <c15:dlblFieldTable/>
                  <c15:showDataLabelsRange val="0"/>
                </c:ext>
              </c:extLst>
            </c:dLbl>
            <c:dLbl>
              <c:idx val="1"/>
              <c:layout>
                <c:manualLayout>
                  <c:x val="0.13749999999999993"/>
                  <c:y val="3.1250000000000002E-3"/>
                </c:manualLayout>
              </c:layout>
              <c:tx>
                <c:rich>
                  <a:bodyPr/>
                  <a:lstStyle/>
                  <a:p>
                    <a:r>
                      <a:rPr lang="en-US" dirty="0" smtClean="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FC72-4471-87D7-68928E99C773}"/>
                </c:ext>
                <c:ext xmlns:c15="http://schemas.microsoft.com/office/drawing/2012/chart" uri="{CE6537A1-D6FC-4f65-9D91-7224C49458BB}">
                  <c15:layout/>
                  <c15:dlblFieldTable/>
                  <c15:showDataLabelsRange val="0"/>
                </c:ext>
              </c:extLst>
            </c:dLbl>
            <c:dLbl>
              <c:idx val="2"/>
              <c:layout>
                <c:manualLayout>
                  <c:x val="0.10833333333333334"/>
                  <c:y val="3.1250000000000002E-3"/>
                </c:manualLayout>
              </c:layout>
              <c:tx>
                <c:rich>
                  <a:bodyPr/>
                  <a:lstStyle/>
                  <a:p>
                    <a:r>
                      <a:rPr lang="en-US" dirty="0" smtClean="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FC72-4471-87D7-68928E99C773}"/>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Sheet1!$B$2:$B$4</c:f>
              <c:numCache>
                <c:formatCode>#,##0</c:formatCode>
                <c:ptCount val="3"/>
                <c:pt idx="0">
                  <c:v>29887</c:v>
                </c:pt>
                <c:pt idx="1">
                  <c:v>29856</c:v>
                </c:pt>
                <c:pt idx="2">
                  <c:v>29849</c:v>
                </c:pt>
              </c:numCache>
            </c:numRef>
          </c:val>
          <c:extLst xmlns:c16r2="http://schemas.microsoft.com/office/drawing/2015/06/char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B7CF17A4-F5AE-41E0-BAD0-CF450AA118F8}"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E9CBA189-AF42-49A2-AAAF-3A5673E5E5AE}"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manualLayout>
                  <c:x val="8.333333333333317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A06C283C-652D-4CBF-A277-4159FA93E078}"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Sheet1!$C$2:$C$4</c:f>
              <c:numCache>
                <c:formatCode>General</c:formatCode>
                <c:ptCount val="3"/>
                <c:pt idx="0">
                  <c:v>17</c:v>
                </c:pt>
                <c:pt idx="1">
                  <c:v>29</c:v>
                </c:pt>
                <c:pt idx="2">
                  <c:v>37</c:v>
                </c:pt>
              </c:numCache>
            </c:numRef>
          </c:val>
          <c:extLst xmlns:c16r2="http://schemas.microsoft.com/office/drawing/2015/06/char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June</c:v>
                </c:pt>
                <c:pt idx="1">
                  <c:v>July</c:v>
                </c:pt>
                <c:pt idx="2">
                  <c:v>August</c:v>
                </c:pt>
              </c:strCache>
            </c:strRef>
          </c:cat>
          <c:val>
            <c:numRef>
              <c:f>Sheet1!$D$2:$D$4</c:f>
              <c:numCache>
                <c:formatCode>General</c:formatCode>
                <c:ptCount val="3"/>
                <c:pt idx="0">
                  <c:v>18</c:v>
                </c:pt>
                <c:pt idx="1">
                  <c:v>37</c:v>
                </c:pt>
                <c:pt idx="2">
                  <c:v>36</c:v>
                </c:pt>
              </c:numCache>
            </c:numRef>
          </c:val>
          <c:extLst xmlns:c16r2="http://schemas.microsoft.com/office/drawing/2015/06/chart">
            <c:ext xmlns:c16="http://schemas.microsoft.com/office/drawing/2014/chart" uri="{C3380CC4-5D6E-409C-BE32-E72D297353CC}">
              <c16:uniqueId val="{0000000B-FC72-4471-87D7-68928E99C773}"/>
            </c:ext>
          </c:extLst>
        </c:ser>
        <c:ser>
          <c:idx val="3"/>
          <c:order val="3"/>
          <c:tx>
            <c:strRef>
              <c:f>Sheet1!$E$1</c:f>
              <c:strCache>
                <c:ptCount val="1"/>
                <c:pt idx="0">
                  <c:v>Column1</c:v>
                </c:pt>
              </c:strCache>
            </c:strRef>
          </c:tx>
          <c:spPr>
            <a:solidFill>
              <a:schemeClr val="accent4"/>
            </a:solidFill>
            <a:ln>
              <a:noFill/>
            </a:ln>
            <a:effectLst/>
          </c:spPr>
          <c:invertIfNegative val="0"/>
          <c:cat>
            <c:strRef>
              <c:f>Sheet1!$A$2:$A$4</c:f>
              <c:strCache>
                <c:ptCount val="3"/>
                <c:pt idx="0">
                  <c:v>June</c:v>
                </c:pt>
                <c:pt idx="1">
                  <c:v>July</c:v>
                </c:pt>
                <c:pt idx="2">
                  <c:v>August</c:v>
                </c:pt>
              </c:strCache>
            </c:strRef>
          </c:cat>
          <c:val>
            <c:numRef>
              <c:f>Sheet1!$E$2:$E$4</c:f>
              <c:numCache>
                <c:formatCode>General</c:formatCode>
                <c:ptCount val="3"/>
              </c:numCache>
            </c:numRef>
          </c:val>
        </c:ser>
        <c:dLbls>
          <c:showLegendKey val="0"/>
          <c:showVal val="0"/>
          <c:showCatName val="0"/>
          <c:showSerName val="0"/>
          <c:showPercent val="0"/>
          <c:showBubbleSize val="0"/>
        </c:dLbls>
        <c:gapWidth val="150"/>
        <c:overlap val="100"/>
        <c:axId val="241570000"/>
        <c:axId val="241570392"/>
      </c:barChart>
      <c:catAx>
        <c:axId val="24157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1570392"/>
        <c:crosses val="autoZero"/>
        <c:auto val="1"/>
        <c:lblAlgn val="ctr"/>
        <c:lblOffset val="100"/>
        <c:noMultiLvlLbl val="0"/>
      </c:catAx>
      <c:valAx>
        <c:axId val="2415703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1570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0FE0-4550-94EE-CB7C8933AF3A}"/>
                </c:ext>
                <c:ext xmlns:c15="http://schemas.microsoft.com/office/drawing/2012/chart" uri="{CE6537A1-D6FC-4f65-9D91-7224C49458BB}">
                  <c15:layout/>
                </c:ext>
              </c:extLst>
            </c:dLbl>
            <c:dLbl>
              <c:idx val="1"/>
              <c:layout>
                <c:manualLayout>
                  <c:x val="-2.3297491039426459E-2"/>
                  <c:y val="-5.6133051538539168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0FE0-4550-94EE-CB7C8933AF3A}"/>
                </c:ext>
                <c:ext xmlns:c15="http://schemas.microsoft.com/office/drawing/2012/chart" uri="{CE6537A1-D6FC-4f65-9D91-7224C49458BB}">
                  <c15:layout/>
                </c:ext>
              </c:extLst>
            </c:dLbl>
            <c:dLbl>
              <c:idx val="2"/>
              <c:layout>
                <c:manualLayout>
                  <c:x val="-5.3763440860215058E-3"/>
                  <c:y val="-6.76616900763100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0FE0-4550-94EE-CB7C8933AF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June</c:v>
                </c:pt>
                <c:pt idx="1">
                  <c:v>July</c:v>
                </c:pt>
                <c:pt idx="2">
                  <c:v>August</c:v>
                </c:pt>
              </c:strCache>
            </c:strRef>
          </c:cat>
          <c:val>
            <c:numRef>
              <c:f>Sheet1!$B$2:$B$4</c:f>
              <c:numCache>
                <c:formatCode>#,##0</c:formatCode>
                <c:ptCount val="3"/>
                <c:pt idx="0">
                  <c:v>283</c:v>
                </c:pt>
                <c:pt idx="1">
                  <c:v>156</c:v>
                </c:pt>
                <c:pt idx="2">
                  <c:v>175</c:v>
                </c:pt>
              </c:numCache>
            </c:numRef>
          </c:val>
          <c:smooth val="0"/>
          <c:extLst xmlns:c16r2="http://schemas.microsoft.com/office/drawing/2015/06/char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8387096774193547E-2"/>
                  <c:y val="7.48440687180522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E0-4550-94EE-CB7C8933AF3A}"/>
                </c:ext>
                <c:ext xmlns:c15="http://schemas.microsoft.com/office/drawing/2012/chart" uri="{CE6537A1-D6FC-4f65-9D91-7224C49458BB}">
                  <c15:layout/>
                </c:ext>
              </c:extLst>
            </c:dLbl>
            <c:dLbl>
              <c:idx val="1"/>
              <c:layout>
                <c:manualLayout>
                  <c:x val="-5.1971326164874619E-2"/>
                  <c:y val="5.30145486752869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E0-4550-94EE-CB7C8933AF3A}"/>
                </c:ext>
                <c:ext xmlns:c15="http://schemas.microsoft.com/office/drawing/2012/chart" uri="{CE6537A1-D6FC-4f65-9D91-7224C49458BB}">
                  <c15:layout/>
                </c:ext>
              </c:extLst>
            </c:dLbl>
            <c:dLbl>
              <c:idx val="2"/>
              <c:layout>
                <c:manualLayout>
                  <c:x val="-5.9139784946236694E-2"/>
                  <c:y val="7.48440687180522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FE0-4550-94EE-CB7C8933AF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June</c:v>
                </c:pt>
                <c:pt idx="1">
                  <c:v>July</c:v>
                </c:pt>
                <c:pt idx="2">
                  <c:v>August</c:v>
                </c:pt>
              </c:strCache>
            </c:strRef>
          </c:cat>
          <c:val>
            <c:numRef>
              <c:f>Sheet1!$C$2:$C$4</c:f>
              <c:numCache>
                <c:formatCode>General</c:formatCode>
                <c:ptCount val="3"/>
                <c:pt idx="0">
                  <c:v>272</c:v>
                </c:pt>
                <c:pt idx="1">
                  <c:v>148</c:v>
                </c:pt>
                <c:pt idx="2">
                  <c:v>175</c:v>
                </c:pt>
              </c:numCache>
            </c:numRef>
          </c:val>
          <c:smooth val="0"/>
          <c:extLst xmlns:c16r2="http://schemas.microsoft.com/office/drawing/2015/06/char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163491928"/>
        <c:axId val="163493496"/>
      </c:lineChart>
      <c:catAx>
        <c:axId val="163491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3493496"/>
        <c:crosses val="autoZero"/>
        <c:auto val="0"/>
        <c:lblAlgn val="ctr"/>
        <c:lblOffset val="100"/>
        <c:noMultiLvlLbl val="1"/>
      </c:catAx>
      <c:valAx>
        <c:axId val="163493496"/>
        <c:scaling>
          <c:orientation val="minMax"/>
          <c:max val="300"/>
          <c:min val="1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63491928"/>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822A-49E5-BF7C-FDFA219493C1}"/>
                </c:ext>
                <c:ext xmlns:c15="http://schemas.microsoft.com/office/drawing/2012/chart" uri="{CE6537A1-D6FC-4f65-9D91-7224C49458BB}">
                  <c15:layout/>
                </c:ext>
              </c:extLst>
            </c:dLbl>
            <c:dLbl>
              <c:idx val="1"/>
              <c:layout>
                <c:manualLayout>
                  <c:x val="-2.3297491039426459E-2"/>
                  <c:y val="-5.6133051538539168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822A-49E5-BF7C-FDFA219493C1}"/>
                </c:ext>
                <c:ext xmlns:c15="http://schemas.microsoft.com/office/drawing/2012/chart" uri="{CE6537A1-D6FC-4f65-9D91-7224C49458BB}">
                  <c15:layout/>
                </c:ext>
              </c:extLst>
            </c:dLbl>
            <c:dLbl>
              <c:idx val="2"/>
              <c:layout>
                <c:manualLayout>
                  <c:x val="-5.3763440860215058E-3"/>
                  <c:y val="-6.76616900763100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822A-49E5-BF7C-FDFA219493C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April</c:v>
                </c:pt>
                <c:pt idx="2">
                  <c:v>May</c:v>
                </c:pt>
              </c:strCache>
            </c:strRef>
          </c:cat>
          <c:val>
            <c:numRef>
              <c:f>Sheet1!$B$2:$B$4</c:f>
              <c:numCache>
                <c:formatCode>#,##0</c:formatCode>
                <c:ptCount val="3"/>
                <c:pt idx="0">
                  <c:v>96</c:v>
                </c:pt>
                <c:pt idx="1">
                  <c:v>77</c:v>
                </c:pt>
                <c:pt idx="2">
                  <c:v>65</c:v>
                </c:pt>
              </c:numCache>
            </c:numRef>
          </c:val>
          <c:smooth val="0"/>
          <c:extLst xmlns:c16r2="http://schemas.microsoft.com/office/drawing/2015/06/chart">
            <c:ext xmlns:c16="http://schemas.microsoft.com/office/drawing/2014/chart" uri="{C3380CC4-5D6E-409C-BE32-E72D297353CC}">
              <c16:uniqueId val="{00000003-822A-49E5-BF7C-FDFA219493C1}"/>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3.5842293906810036E-3"/>
                  <c:y val="4.98960458120347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22A-49E5-BF7C-FDFA219493C1}"/>
                </c:ext>
                <c:ext xmlns:c15="http://schemas.microsoft.com/office/drawing/2012/chart" uri="{CE6537A1-D6FC-4f65-9D91-7224C49458BB}">
                  <c15:layout/>
                </c:ext>
              </c:extLst>
            </c:dLbl>
            <c:dLbl>
              <c:idx val="1"/>
              <c:layout>
                <c:manualLayout>
                  <c:x val="-1.433691756272408E-2"/>
                  <c:y val="6.23700572650435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22A-49E5-BF7C-FDFA219493C1}"/>
                </c:ext>
                <c:ext xmlns:c15="http://schemas.microsoft.com/office/drawing/2012/chart" uri="{CE6537A1-D6FC-4f65-9D91-7224C49458BB}">
                  <c15:layout/>
                </c:ext>
              </c:extLst>
            </c:dLbl>
            <c:dLbl>
              <c:idx val="2"/>
              <c:layout>
                <c:manualLayout>
                  <c:x val="-8.9605734767025085E-3"/>
                  <c:y val="5.30145486752869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22A-49E5-BF7C-FDFA219493C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April</c:v>
                </c:pt>
                <c:pt idx="2">
                  <c:v>May</c:v>
                </c:pt>
              </c:strCache>
            </c:strRef>
          </c:cat>
          <c:val>
            <c:numRef>
              <c:f>Sheet1!$C$2:$C$4</c:f>
              <c:numCache>
                <c:formatCode>General</c:formatCode>
                <c:ptCount val="3"/>
                <c:pt idx="0">
                  <c:v>89</c:v>
                </c:pt>
                <c:pt idx="1">
                  <c:v>73</c:v>
                </c:pt>
                <c:pt idx="2">
                  <c:v>62</c:v>
                </c:pt>
              </c:numCache>
            </c:numRef>
          </c:val>
          <c:smooth val="0"/>
          <c:extLst xmlns:c16r2="http://schemas.microsoft.com/office/drawing/2015/06/chart">
            <c:ext xmlns:c16="http://schemas.microsoft.com/office/drawing/2014/chart" uri="{C3380CC4-5D6E-409C-BE32-E72D297353CC}">
              <c16:uniqueId val="{00000007-822A-49E5-BF7C-FDFA219493C1}"/>
            </c:ext>
          </c:extLst>
        </c:ser>
        <c:dLbls>
          <c:showLegendKey val="0"/>
          <c:showVal val="0"/>
          <c:showCatName val="0"/>
          <c:showSerName val="0"/>
          <c:showPercent val="0"/>
          <c:showBubbleSize val="0"/>
        </c:dLbls>
        <c:marker val="1"/>
        <c:smooth val="0"/>
        <c:axId val="244072824"/>
        <c:axId val="244073216"/>
      </c:lineChart>
      <c:catAx>
        <c:axId val="244072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4073216"/>
        <c:crosses val="autoZero"/>
        <c:auto val="1"/>
        <c:lblAlgn val="ctr"/>
        <c:lblOffset val="100"/>
        <c:noMultiLvlLbl val="1"/>
      </c:catAx>
      <c:valAx>
        <c:axId val="244073216"/>
        <c:scaling>
          <c:orientation val="minMax"/>
          <c:max val="200"/>
          <c:min val="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4072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Pt>
            <c:idx val="0"/>
            <c:invertIfNegative val="0"/>
            <c:bubble3D val="0"/>
            <c:spPr>
              <a:solidFill>
                <a:srgbClr val="27999D"/>
              </a:solidFill>
              <a:ln>
                <a:noFill/>
              </a:ln>
              <a:effectLst/>
            </c:spPr>
          </c:dPt>
          <c:dPt>
            <c:idx val="1"/>
            <c:invertIfNegative val="0"/>
            <c:bubble3D val="0"/>
            <c:spPr>
              <a:solidFill>
                <a:schemeClr val="accent1">
                  <a:lumMod val="50000"/>
                </a:schemeClr>
              </a:solidFill>
              <a:ln>
                <a:noFill/>
              </a:ln>
              <a:effectLst/>
            </c:spPr>
          </c:dPt>
          <c:dLbls>
            <c:dLbl>
              <c:idx val="0"/>
              <c:layout>
                <c:manualLayout>
                  <c:x val="-2.0833333333333715E-3"/>
                  <c:y val="-0.40625"/>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0833333333333333E-3"/>
                  <c:y val="-0.33750000000000002"/>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4.1666666666666666E-3"/>
                  <c:y val="-0.22500000000000006"/>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Annual Goal</c:v>
                </c:pt>
                <c:pt idx="1">
                  <c:v>2017</c:v>
                </c:pt>
                <c:pt idx="2">
                  <c:v>January - August 2018</c:v>
                </c:pt>
              </c:strCache>
            </c:strRef>
          </c:cat>
          <c:val>
            <c:numRef>
              <c:f>Sheet1!$B$2:$B$4</c:f>
              <c:numCache>
                <c:formatCode>#,##0</c:formatCode>
                <c:ptCount val="3"/>
                <c:pt idx="0">
                  <c:v>10000</c:v>
                </c:pt>
                <c:pt idx="1">
                  <c:v>7479</c:v>
                </c:pt>
                <c:pt idx="2">
                  <c:v>4661</c:v>
                </c:pt>
              </c:numCache>
            </c:numRef>
          </c:val>
          <c:extLst xmlns:c16r2="http://schemas.microsoft.com/office/drawing/2015/06/char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44074000"/>
        <c:axId val="244074392"/>
      </c:barChart>
      <c:catAx>
        <c:axId val="24407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074392"/>
        <c:crosses val="autoZero"/>
        <c:auto val="1"/>
        <c:lblAlgn val="ctr"/>
        <c:lblOffset val="100"/>
        <c:noMultiLvlLbl val="0"/>
      </c:catAx>
      <c:valAx>
        <c:axId val="2440743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074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9/18/2018</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972015" cy="246221"/>
          </a:xfrm>
          <a:prstGeom prst="rect">
            <a:avLst/>
          </a:prstGeom>
          <a:noFill/>
        </p:spPr>
        <p:txBody>
          <a:bodyPr wrap="none" rtlCol="0">
            <a:spAutoFit/>
          </a:bodyPr>
          <a:lstStyle/>
          <a:p>
            <a:r>
              <a:rPr lang="en-US" sz="1000" dirty="0" smtClean="0">
                <a:solidFill>
                  <a:srgbClr val="003B49"/>
                </a:solidFill>
                <a:latin typeface="Arial Narrow" panose="020B0606020202030204" pitchFamily="34" charset="0"/>
              </a:rPr>
              <a:t>Director’s Report:</a:t>
            </a:r>
            <a:r>
              <a:rPr lang="en-US" sz="1000" baseline="0" dirty="0" smtClean="0">
                <a:solidFill>
                  <a:srgbClr val="003B49"/>
                </a:solidFill>
                <a:latin typeface="Arial Narrow" panose="020B0606020202030204" pitchFamily="34" charset="0"/>
              </a:rPr>
              <a:t> September 19, </a:t>
            </a:r>
            <a:r>
              <a:rPr lang="en-US" sz="1000" dirty="0" smtClean="0">
                <a:solidFill>
                  <a:srgbClr val="003B49"/>
                </a:solidFill>
                <a:latin typeface="Arial Narrow" panose="020B0606020202030204" pitchFamily="34" charset="0"/>
              </a:rPr>
              <a:t>2018</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9/18/2018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9/18/2018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9/18/2018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9/18/2018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9/18/2018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9/18/2018</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9/18/2018</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9/18/2018</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9/18/2018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9/18/2018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42667" y="130136"/>
            <a:ext cx="2036068" cy="1070530"/>
          </a:xfrm>
          <a:prstGeom prst="rect">
            <a:avLst/>
          </a:prstGeom>
        </p:spPr>
      </p:pic>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373CA94B-EC94-4A68-89D3-6AEF73262EF1}" type="slidenum">
              <a:rPr lang="en-US" smtClean="0"/>
              <a:t>1</a:t>
            </a:fld>
            <a:endParaRPr lang="en-US" dirty="0"/>
          </a:p>
        </p:txBody>
      </p:sp>
      <p:sp>
        <p:nvSpPr>
          <p:cNvPr id="11" name="TextBox 10"/>
          <p:cNvSpPr txBox="1"/>
          <p:nvPr/>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4" name="TextBox 13"/>
          <p:cNvSpPr txBox="1"/>
          <p:nvPr/>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20" name="Picture 19">
            <a:extLst>
              <a:ext uri="{FF2B5EF4-FFF2-40B4-BE49-F238E27FC236}">
                <a16:creationId xmlns:a16="http://schemas.microsoft.com/office/drawing/2014/main" xmlns="" id="{DE230505-CFE4-3B42-83EE-CBB06284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
            <a:extLst>
              <a:ext uri="{FF2B5EF4-FFF2-40B4-BE49-F238E27FC236}">
                <a16:creationId xmlns:a16="http://schemas.microsoft.com/office/drawing/2014/main" xmlns=""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smtClean="0">
                <a:solidFill>
                  <a:schemeClr val="bg1"/>
                </a:solidFill>
                <a:latin typeface="Arial" panose="020B0604020202020204" pitchFamily="34" charset="0"/>
                <a:cs typeface="Arial" panose="020B0604020202020204" pitchFamily="34" charset="0"/>
              </a:rPr>
              <a:t>September 19, </a:t>
            </a:r>
            <a:r>
              <a:rPr lang="en-US" sz="1400" dirty="0">
                <a:solidFill>
                  <a:schemeClr val="bg1"/>
                </a:solidFill>
                <a:latin typeface="Arial" panose="020B0604020202020204" pitchFamily="34" charset="0"/>
                <a:cs typeface="Arial" panose="020B0604020202020204" pitchFamily="34" charset="0"/>
              </a:rPr>
              <a:t>2018</a:t>
            </a:r>
          </a:p>
        </p:txBody>
      </p:sp>
      <p:sp>
        <p:nvSpPr>
          <p:cNvPr id="22" name="Title 1">
            <a:extLst>
              <a:ext uri="{FF2B5EF4-FFF2-40B4-BE49-F238E27FC236}">
                <a16:creationId xmlns:a16="http://schemas.microsoft.com/office/drawing/2014/main" xmlns=""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xmlns=""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15" name="Picture 14">
            <a:extLst>
              <a:ext uri="{FF2B5EF4-FFF2-40B4-BE49-F238E27FC236}">
                <a16:creationId xmlns:a16="http://schemas.microsoft.com/office/drawing/2014/main" xmlns="" id="{725439A6-8CAD-EA4C-9297-4090E45C44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01" y="169379"/>
            <a:ext cx="3970504" cy="2092150"/>
          </a:xfrm>
          <a:prstGeom prst="rect">
            <a:avLst/>
          </a:prstGeom>
        </p:spPr>
      </p:pic>
    </p:spTree>
    <p:extLst>
      <p:ext uri="{BB962C8B-B14F-4D97-AF65-F5344CB8AC3E}">
        <p14:creationId xmlns:p14="http://schemas.microsoft.com/office/powerpoint/2010/main" val="91485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10</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Water Main Breaks</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4005023018"/>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65977"/>
            <a:ext cx="9144000" cy="30777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has a service level agreement with contractors to have reported water main breaks repaired within four days.</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03514" y="5315926"/>
            <a:ext cx="5680401"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Resolved within Four Days </a:t>
            </a:r>
            <a:endParaRPr lang="en-US" sz="16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376889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11</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a:t>
            </a:r>
            <a:r>
              <a:rPr lang="en-US" sz="2400" b="1" dirty="0" smtClean="0">
                <a:solidFill>
                  <a:srgbClr val="138F7E"/>
                </a:solidFill>
                <a:latin typeface="Franklin Gothic Book" panose="020B0503020102020204" pitchFamily="34" charset="0"/>
              </a:rPr>
              <a:t>Catch Basin Inspection &amp; Cleaning</a:t>
            </a:r>
            <a:endParaRPr lang="en-US" sz="2400" b="1" dirty="0">
              <a:solidFill>
                <a:srgbClr val="138F7E"/>
              </a:solidFill>
              <a:latin typeface="Franklin Gothic Book" panose="020B0503020102020204" pitchFamily="34" charset="0"/>
            </a:endParaRPr>
          </a:p>
        </p:txBody>
      </p:sp>
      <p:sp>
        <p:nvSpPr>
          <p:cNvPr id="14" name="TextBox 13"/>
          <p:cNvSpPr txBox="1"/>
          <p:nvPr/>
        </p:nvSpPr>
        <p:spPr>
          <a:xfrm>
            <a:off x="0" y="5765977"/>
            <a:ext cx="9144000" cy="738664"/>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catch basin inspections and cleaning had a late start in 2018 due to weather, equipment maintenance and two large rainstorms which had DWSD crews re-assigned to water-in-the-basement complaints for two weeks </a:t>
            </a:r>
            <a:r>
              <a:rPr lang="en-US" sz="1400" dirty="0" smtClean="0">
                <a:solidFill>
                  <a:schemeClr val="tx1">
                    <a:lumMod val="75000"/>
                    <a:lumOff val="25000"/>
                  </a:schemeClr>
                </a:solidFill>
                <a:latin typeface="Franklin Gothic Book" panose="020B0503020102020204" pitchFamily="34" charset="0"/>
              </a:rPr>
              <a:t>on two separate occasions in the Spring.</a:t>
            </a:r>
            <a:endParaRPr lang="en-US" sz="1100" dirty="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2641794175"/>
              </p:ext>
            </p:extLst>
          </p:nvPr>
        </p:nvGraphicFramePr>
        <p:xfrm>
          <a:off x="1550504" y="111120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581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Finance</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57121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13</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Bill Collection Rate</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713596775"/>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692915"/>
            <a:ext cx="9144000" cy="83099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Every percentage increase in the collection rate above 80 percent is an additional $4 million which can be applied to the maintenance and rehabilitation of the water and sewer infrastructure.</a:t>
            </a:r>
          </a:p>
          <a:p>
            <a:endParaRPr lang="en-US" sz="600" dirty="0">
              <a:solidFill>
                <a:schemeClr val="tx1">
                  <a:lumMod val="75000"/>
                  <a:lumOff val="25000"/>
                </a:schemeClr>
              </a:solidFill>
              <a:latin typeface="Franklin Gothic Book" panose="020B0503020102020204" pitchFamily="34" charset="0"/>
            </a:endParaRPr>
          </a:p>
          <a:p>
            <a:r>
              <a:rPr lang="en-US" sz="1400" dirty="0" smtClean="0">
                <a:solidFill>
                  <a:schemeClr val="tx1">
                    <a:lumMod val="75000"/>
                    <a:lumOff val="25000"/>
                  </a:schemeClr>
                </a:solidFill>
                <a:latin typeface="Franklin Gothic Book" panose="020B0503020102020204" pitchFamily="34" charset="0"/>
              </a:rPr>
              <a:t>The data in the chart is based upon the 330-360 day collection rate.</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3716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6164" y="5140167"/>
            <a:ext cx="5249707"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Water Service Collection Rate          Sewer Service Collection Rate</a:t>
            </a:r>
            <a:endParaRPr lang="en-US" sz="1400" b="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6787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Cash Balance</a:t>
            </a:r>
            <a:endParaRPr lang="en-US" sz="2500" b="1" dirty="0">
              <a:solidFill>
                <a:srgbClr val="138F7E"/>
              </a:solidFill>
              <a:latin typeface="Franklin Gothic Book" panose="020B0503020102020204" pitchFamily="34" charset="0"/>
            </a:endParaRPr>
          </a:p>
        </p:txBody>
      </p:sp>
      <p:sp>
        <p:nvSpPr>
          <p:cNvPr id="4" name="TextBox 3"/>
          <p:cNvSpPr txBox="1"/>
          <p:nvPr/>
        </p:nvSpPr>
        <p:spPr>
          <a:xfrm>
            <a:off x="0" y="5370187"/>
            <a:ext cx="9144000" cy="30777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As of </a:t>
            </a:r>
            <a:r>
              <a:rPr lang="en-US" sz="1400" dirty="0" smtClean="0">
                <a:solidFill>
                  <a:schemeClr val="tx1">
                    <a:lumMod val="75000"/>
                    <a:lumOff val="25000"/>
                  </a:schemeClr>
                </a:solidFill>
                <a:latin typeface="Franklin Gothic Book" panose="020B0503020102020204" pitchFamily="34" charset="0"/>
              </a:rPr>
              <a:t>June</a:t>
            </a:r>
            <a:r>
              <a:rPr lang="en-US" sz="1400" dirty="0" smtClean="0">
                <a:solidFill>
                  <a:schemeClr val="tx1">
                    <a:lumMod val="75000"/>
                    <a:lumOff val="25000"/>
                  </a:schemeClr>
                </a:solidFill>
                <a:latin typeface="Franklin Gothic Book" panose="020B0503020102020204" pitchFamily="34" charset="0"/>
              </a:rPr>
              <a:t> </a:t>
            </a:r>
            <a:r>
              <a:rPr lang="en-US" sz="1400" dirty="0" smtClean="0">
                <a:solidFill>
                  <a:schemeClr val="tx1">
                    <a:lumMod val="75000"/>
                    <a:lumOff val="25000"/>
                  </a:schemeClr>
                </a:solidFill>
                <a:latin typeface="Franklin Gothic Book" panose="020B0503020102020204" pitchFamily="34" charset="0"/>
              </a:rPr>
              <a:t>30, 2018, DWSD had </a:t>
            </a:r>
            <a:r>
              <a:rPr lang="en-US" sz="1400" dirty="0" smtClean="0">
                <a:solidFill>
                  <a:schemeClr val="tx1">
                    <a:lumMod val="75000"/>
                    <a:lumOff val="25000"/>
                  </a:schemeClr>
                </a:solidFill>
                <a:latin typeface="Franklin Gothic Book" panose="020B0503020102020204" pitchFamily="34" charset="0"/>
              </a:rPr>
              <a:t>185.58 </a:t>
            </a:r>
            <a:r>
              <a:rPr lang="en-US" sz="1400" dirty="0" smtClean="0">
                <a:solidFill>
                  <a:schemeClr val="tx1">
                    <a:lumMod val="75000"/>
                    <a:lumOff val="25000"/>
                  </a:schemeClr>
                </a:solidFill>
                <a:latin typeface="Franklin Gothic Book" panose="020B0503020102020204" pitchFamily="34" charset="0"/>
              </a:rPr>
              <a:t>days of cash on hand. The target is 100 days.</a:t>
            </a:r>
          </a:p>
        </p:txBody>
      </p:sp>
      <p:cxnSp>
        <p:nvCxnSpPr>
          <p:cNvPr id="5" name="Straight Connector 4"/>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57500" y="1342214"/>
            <a:ext cx="3442804" cy="3048655"/>
          </a:xfrm>
          <a:prstGeom prst="foldedCorner">
            <a:avLst/>
          </a:prstGeom>
          <a:solidFill>
            <a:srgbClr val="27999D"/>
          </a:solidFill>
        </p:spPr>
        <p:txBody>
          <a:bodyPr wrap="square" rtlCol="0">
            <a:spAutoFit/>
          </a:bodyPr>
          <a:lstStyle/>
          <a:p>
            <a:pPr algn="ctr"/>
            <a:r>
              <a:rPr lang="en-US" sz="4000" dirty="0" smtClean="0">
                <a:solidFill>
                  <a:schemeClr val="bg1"/>
                </a:solidFill>
                <a:latin typeface="Impact" panose="020B0806030902050204" pitchFamily="34" charset="0"/>
              </a:rPr>
              <a:t>$111,028,895</a:t>
            </a:r>
            <a:endParaRPr lang="en-US" sz="4000" dirty="0" smtClean="0">
              <a:solidFill>
                <a:schemeClr val="bg1"/>
              </a:solidFill>
              <a:latin typeface="Impact" panose="020B0806030902050204" pitchFamily="34" charset="0"/>
            </a:endParaRPr>
          </a:p>
          <a:p>
            <a:pPr algn="ctr"/>
            <a:r>
              <a:rPr lang="en-US" sz="1600" dirty="0" smtClean="0">
                <a:latin typeface="Franklin Gothic Book" panose="020B0503020102020204" pitchFamily="34" charset="0"/>
              </a:rPr>
              <a:t>Water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June </a:t>
            </a:r>
            <a:r>
              <a:rPr lang="en-US" sz="1600" dirty="0" smtClean="0">
                <a:latin typeface="Franklin Gothic Book" panose="020B0503020102020204" pitchFamily="34" charset="0"/>
              </a:rPr>
              <a:t>30, 2018</a:t>
            </a:r>
          </a:p>
          <a:p>
            <a:pPr algn="ctr"/>
            <a:endParaRPr lang="en-US" sz="1600" dirty="0">
              <a:latin typeface="Franklin Gothic Book" panose="020B0503020102020204" pitchFamily="34" charset="0"/>
            </a:endParaRPr>
          </a:p>
          <a:p>
            <a:pPr algn="ctr"/>
            <a:r>
              <a:rPr lang="en-US" sz="4000" dirty="0" smtClean="0">
                <a:solidFill>
                  <a:schemeClr val="bg1"/>
                </a:solidFill>
                <a:latin typeface="Impact" panose="020B0806030902050204" pitchFamily="34" charset="0"/>
              </a:rPr>
              <a:t>$80,929,561</a:t>
            </a:r>
            <a:endParaRPr lang="en-US" sz="4000" dirty="0">
              <a:solidFill>
                <a:schemeClr val="bg1"/>
              </a:solidFill>
              <a:latin typeface="Impact" panose="020B0806030902050204" pitchFamily="34" charset="0"/>
            </a:endParaRPr>
          </a:p>
          <a:p>
            <a:pPr algn="ctr"/>
            <a:r>
              <a:rPr lang="en-US" sz="1600" dirty="0" smtClean="0">
                <a:latin typeface="Franklin Gothic Book" panose="020B0503020102020204" pitchFamily="34" charset="0"/>
              </a:rPr>
              <a:t>Sewer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June </a:t>
            </a:r>
            <a:r>
              <a:rPr lang="en-US" sz="1600" dirty="0" smtClean="0">
                <a:latin typeface="Franklin Gothic Book" panose="020B0503020102020204" pitchFamily="34" charset="0"/>
              </a:rPr>
              <a:t>30, 2018</a:t>
            </a:r>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508249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Legal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760217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sp>
        <p:nvSpPr>
          <p:cNvPr id="7" name="TextBox 6"/>
          <p:cNvSpPr txBox="1"/>
          <p:nvPr/>
        </p:nvSpPr>
        <p:spPr>
          <a:xfrm>
            <a:off x="497150" y="758949"/>
            <a:ext cx="2286000" cy="216711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47</a:t>
            </a:r>
            <a:endParaRPr lang="en-US" sz="30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Property damage claims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2</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Basement backup</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 appeals</a:t>
            </a:r>
            <a:endParaRPr lang="en-US" sz="1400" dirty="0">
              <a:latin typeface="Franklin Gothic Book" panose="020B0503020102020204" pitchFamily="34" charset="0"/>
            </a:endParaRPr>
          </a:p>
        </p:txBody>
      </p:sp>
      <p:sp>
        <p:nvSpPr>
          <p:cNvPr id="8" name="TextBox 7"/>
          <p:cNvSpPr txBox="1"/>
          <p:nvPr/>
        </p:nvSpPr>
        <p:spPr>
          <a:xfrm>
            <a:off x="497150" y="3038966"/>
            <a:ext cx="2286000" cy="3434953"/>
          </a:xfrm>
          <a:prstGeom prst="foldedCorner">
            <a:avLst/>
          </a:prstGeom>
          <a:solidFill>
            <a:srgbClr val="27999D"/>
          </a:solidFill>
        </p:spPr>
        <p:txBody>
          <a:bodyPr wrap="square" rtlCol="0">
            <a:spAutoFit/>
          </a:bodyPr>
          <a:lstStyle/>
          <a:p>
            <a:pPr algn="ctr"/>
            <a:r>
              <a:rPr lang="en-US" sz="3000" dirty="0" smtClean="0">
                <a:solidFill>
                  <a:schemeClr val="bg1"/>
                </a:solidFill>
                <a:latin typeface="Impact" panose="020B0806030902050204" pitchFamily="34" charset="0"/>
              </a:rPr>
              <a:t>$236,940</a:t>
            </a:r>
            <a:endParaRPr lang="en-US" sz="30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Amount in property</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TBD</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Basement backup damage claim appeals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$236,940</a:t>
            </a:r>
            <a:r>
              <a:rPr lang="en-US" sz="3000" dirty="0" smtClean="0">
                <a:solidFill>
                  <a:schemeClr val="bg1"/>
                </a:solidFill>
                <a:latin typeface="Impact" panose="020B0806030902050204" pitchFamily="34" charset="0"/>
              </a:rPr>
              <a:t/>
            </a:r>
            <a:br>
              <a:rPr lang="en-US" sz="3000" dirty="0" smtClean="0">
                <a:solidFill>
                  <a:schemeClr val="bg1"/>
                </a:solidFill>
                <a:latin typeface="Impact" panose="020B0806030902050204" pitchFamily="34" charset="0"/>
              </a:rPr>
            </a:br>
            <a:r>
              <a:rPr lang="en-US" sz="1400" dirty="0" smtClean="0">
                <a:latin typeface="Franklin Gothic Book" panose="020B0503020102020204" pitchFamily="34" charset="0"/>
              </a:rPr>
              <a:t>Total claims in</a:t>
            </a:r>
            <a:br>
              <a:rPr lang="en-US" sz="1400" dirty="0" smtClean="0">
                <a:latin typeface="Franklin Gothic Book" panose="020B0503020102020204" pitchFamily="34" charset="0"/>
              </a:rPr>
            </a:br>
            <a:r>
              <a:rPr lang="en-US" sz="1400" dirty="0" smtClean="0">
                <a:latin typeface="Franklin Gothic Book" panose="020B0503020102020204" pitchFamily="34" charset="0"/>
              </a:rPr>
              <a:t>August 2018</a:t>
            </a:r>
            <a:endParaRPr lang="en-US" sz="1400" dirty="0">
              <a:latin typeface="Franklin Gothic Book" panose="020B0503020102020204" pitchFamily="34" charset="0"/>
            </a:endParaRPr>
          </a:p>
        </p:txBody>
      </p:sp>
      <p:sp>
        <p:nvSpPr>
          <p:cNvPr id="11" name="TextBox 10"/>
          <p:cNvSpPr txBox="1"/>
          <p:nvPr/>
        </p:nvSpPr>
        <p:spPr>
          <a:xfrm>
            <a:off x="3226904" y="758949"/>
            <a:ext cx="2286000" cy="216711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6</a:t>
            </a:r>
            <a:endParaRPr lang="en-US" sz="30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Dispute hearings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2</a:t>
            </a:r>
            <a:endParaRPr lang="en-US" sz="3000" dirty="0">
              <a:solidFill>
                <a:schemeClr val="bg1"/>
              </a:solidFill>
              <a:latin typeface="Impact" panose="020B0806030902050204" pitchFamily="34" charset="0"/>
            </a:endParaRPr>
          </a:p>
          <a:p>
            <a:pPr algn="ctr"/>
            <a:r>
              <a:rPr lang="en-US" sz="1400" dirty="0">
                <a:latin typeface="Franklin Gothic Book" panose="020B0503020102020204" pitchFamily="34" charset="0"/>
              </a:rPr>
              <a:t>Number of </a:t>
            </a:r>
            <a:r>
              <a:rPr lang="en-US" sz="1400" dirty="0" smtClean="0">
                <a:latin typeface="Franklin Gothic Book" panose="020B0503020102020204" pitchFamily="34" charset="0"/>
              </a:rPr>
              <a:t>cases</a:t>
            </a:r>
            <a:br>
              <a:rPr lang="en-US" sz="1400" dirty="0" smtClean="0">
                <a:latin typeface="Franklin Gothic Book" panose="020B0503020102020204" pitchFamily="34" charset="0"/>
              </a:rPr>
            </a:br>
            <a:r>
              <a:rPr lang="en-US" sz="1400" dirty="0" smtClean="0">
                <a:latin typeface="Franklin Gothic Book" panose="020B0503020102020204" pitchFamily="34" charset="0"/>
              </a:rPr>
              <a:t>DWSD prevailed</a:t>
            </a:r>
            <a:endParaRPr lang="en-US" sz="1400" dirty="0">
              <a:latin typeface="Franklin Gothic Book" panose="020B0503020102020204" pitchFamily="34" charset="0"/>
            </a:endParaRPr>
          </a:p>
        </p:txBody>
      </p:sp>
      <p:sp>
        <p:nvSpPr>
          <p:cNvPr id="13" name="TextBox 12"/>
          <p:cNvSpPr txBox="1"/>
          <p:nvPr/>
        </p:nvSpPr>
        <p:spPr>
          <a:xfrm>
            <a:off x="3226904" y="3038966"/>
            <a:ext cx="2286000" cy="3469303"/>
          </a:xfrm>
          <a:prstGeom prst="foldedCorner">
            <a:avLst/>
          </a:prstGeom>
          <a:solidFill>
            <a:srgbClr val="27999D"/>
          </a:solidFill>
        </p:spPr>
        <p:txBody>
          <a:bodyPr wrap="square" rtlCol="0">
            <a:spAutoFit/>
          </a:bodyPr>
          <a:lstStyle/>
          <a:p>
            <a:pPr algn="ctr"/>
            <a:r>
              <a:rPr lang="en-US" sz="3000" dirty="0" smtClean="0">
                <a:solidFill>
                  <a:schemeClr val="bg1"/>
                </a:solidFill>
                <a:latin typeface="Impact" panose="020B0806030902050204" pitchFamily="34" charset="0"/>
              </a:rPr>
              <a:t>$3,463</a:t>
            </a:r>
            <a:endParaRPr lang="en-US" sz="30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Amount in dispute</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$1,783</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Credited to customers based on hearing outcomes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$1,681</a:t>
            </a:r>
            <a:endParaRPr lang="en-US" sz="30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Owed to DWSD after hearings </a:t>
            </a:r>
          </a:p>
          <a:p>
            <a:pPr algn="ctr"/>
            <a:r>
              <a:rPr lang="en-US" sz="1600" dirty="0" smtClean="0">
                <a:latin typeface="Franklin Gothic Book" panose="020B0503020102020204" pitchFamily="34" charset="0"/>
              </a:rPr>
              <a:t>  </a:t>
            </a:r>
            <a:endParaRPr lang="en-US" sz="1600" dirty="0">
              <a:latin typeface="Franklin Gothic Book" panose="020B0503020102020204" pitchFamily="34" charset="0"/>
            </a:endParaRPr>
          </a:p>
        </p:txBody>
      </p:sp>
      <p:sp>
        <p:nvSpPr>
          <p:cNvPr id="14" name="TextBox 13"/>
          <p:cNvSpPr txBox="1"/>
          <p:nvPr/>
        </p:nvSpPr>
        <p:spPr>
          <a:xfrm>
            <a:off x="5647973" y="5086376"/>
            <a:ext cx="3496027" cy="1384995"/>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Customers who have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bill disputes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may request a hearing at the City of Detroit Department of Appeals and Hearings. The cases are heard by an administrative hearing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officer, which will restart in October after a recently vacated position is filled.</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sp>
        <p:nvSpPr>
          <p:cNvPr id="16" name="TextBox 15"/>
          <p:cNvSpPr txBox="1"/>
          <p:nvPr/>
        </p:nvSpPr>
        <p:spPr>
          <a:xfrm>
            <a:off x="6185452" y="1440322"/>
            <a:ext cx="2286000" cy="2424232"/>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18</a:t>
            </a:r>
            <a:endParaRPr lang="en-US" sz="30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8</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outside counsel</a:t>
            </a:r>
            <a:endParaRPr lang="en-US" sz="1400" dirty="0">
              <a:latin typeface="Franklin Gothic Book" panose="020B0503020102020204" pitchFamily="34" charset="0"/>
            </a:endParaRPr>
          </a:p>
        </p:txBody>
      </p:sp>
      <p:sp>
        <p:nvSpPr>
          <p:cNvPr id="17" name="TextBox 16"/>
          <p:cNvSpPr txBox="1"/>
          <p:nvPr/>
        </p:nvSpPr>
        <p:spPr>
          <a:xfrm>
            <a:off x="5647973" y="3950204"/>
            <a:ext cx="3496027" cy="1169551"/>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18" name="Straight Connector 17"/>
          <p:cNvCxnSpPr/>
          <p:nvPr/>
        </p:nvCxnSpPr>
        <p:spPr>
          <a:xfrm flipH="1">
            <a:off x="5647973" y="3944078"/>
            <a:ext cx="34747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LEGAL: Claims, Hearings and Cases</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367484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Investigations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829156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sp>
        <p:nvSpPr>
          <p:cNvPr id="27" name="TextBox 26"/>
          <p:cNvSpPr txBox="1"/>
          <p:nvPr/>
        </p:nvSpPr>
        <p:spPr>
          <a:xfrm>
            <a:off x="892127" y="1088354"/>
            <a:ext cx="2743200" cy="2277308"/>
          </a:xfrm>
          <a:prstGeom prst="foldedCorner">
            <a:avLst/>
          </a:prstGeom>
          <a:solidFill>
            <a:srgbClr val="B7CDC2"/>
          </a:solidFill>
        </p:spPr>
        <p:txBody>
          <a:bodyPr wrap="square" rtlCol="0">
            <a:spAutoFit/>
          </a:bodyPr>
          <a:lstStyle/>
          <a:p>
            <a:pPr algn="ctr"/>
            <a:r>
              <a:rPr lang="en-US" sz="4000" dirty="0" smtClean="0">
                <a:solidFill>
                  <a:schemeClr val="bg1"/>
                </a:solidFill>
                <a:latin typeface="Impact" panose="020B0806030902050204" pitchFamily="34" charset="0"/>
              </a:rPr>
              <a:t>849</a:t>
            </a:r>
            <a:endParaRPr lang="en-US" sz="4000" dirty="0" smtClean="0">
              <a:solidFill>
                <a:schemeClr val="bg1"/>
              </a:solidFill>
              <a:latin typeface="Impact" panose="020B0806030902050204" pitchFamily="34" charset="0"/>
            </a:endParaRPr>
          </a:p>
          <a:p>
            <a:pPr algn="ctr"/>
            <a:r>
              <a:rPr lang="en-US" sz="1400" dirty="0">
                <a:solidFill>
                  <a:schemeClr val="bg1"/>
                </a:solidFill>
                <a:latin typeface="Franklin Gothic Book" panose="020B0503020102020204" pitchFamily="34" charset="0"/>
              </a:rPr>
              <a:t>[</a:t>
            </a:r>
            <a:r>
              <a:rPr lang="en-US" sz="1400" dirty="0" smtClean="0">
                <a:solidFill>
                  <a:schemeClr val="bg1"/>
                </a:solidFill>
                <a:latin typeface="Franklin Gothic Book" panose="020B0503020102020204" pitchFamily="34" charset="0"/>
              </a:rPr>
              <a:t>65 </a:t>
            </a:r>
            <a:r>
              <a:rPr lang="en-US" sz="1400" dirty="0" smtClean="0">
                <a:solidFill>
                  <a:schemeClr val="bg1"/>
                </a:solidFill>
                <a:latin typeface="Franklin Gothic Book" panose="020B0503020102020204" pitchFamily="34" charset="0"/>
              </a:rPr>
              <a:t>per month, on average]</a:t>
            </a:r>
          </a:p>
          <a:p>
            <a:pPr algn="ctr"/>
            <a:r>
              <a:rPr lang="en-US" sz="1600" dirty="0" smtClean="0">
                <a:latin typeface="Franklin Gothic Book" panose="020B0503020102020204" pitchFamily="34" charset="0"/>
              </a:rPr>
              <a:t>Property addresses investigated for delinquency, possible meter tampering and no meter.</a:t>
            </a:r>
            <a:endParaRPr lang="en-US" sz="1600" dirty="0">
              <a:latin typeface="Franklin Gothic Book" panose="020B0503020102020204" pitchFamily="34" charset="0"/>
            </a:endParaRPr>
          </a:p>
        </p:txBody>
      </p:sp>
      <p:sp>
        <p:nvSpPr>
          <p:cNvPr id="28" name="TextBox 27"/>
          <p:cNvSpPr txBox="1"/>
          <p:nvPr/>
        </p:nvSpPr>
        <p:spPr>
          <a:xfrm>
            <a:off x="892127" y="3441774"/>
            <a:ext cx="2743200" cy="1138654"/>
          </a:xfrm>
          <a:prstGeom prst="foldedCorner">
            <a:avLst/>
          </a:prstGeom>
          <a:solidFill>
            <a:srgbClr val="279989"/>
          </a:solidFill>
        </p:spPr>
        <p:txBody>
          <a:bodyPr wrap="square" rtlCol="0">
            <a:spAutoFit/>
          </a:bodyPr>
          <a:lstStyle/>
          <a:p>
            <a:pPr algn="ctr"/>
            <a:r>
              <a:rPr lang="en-US" sz="4000" dirty="0" smtClean="0">
                <a:solidFill>
                  <a:schemeClr val="bg1"/>
                </a:solidFill>
                <a:latin typeface="Impact" panose="020B0806030902050204" pitchFamily="34" charset="0"/>
              </a:rPr>
              <a:t>$</a:t>
            </a:r>
            <a:r>
              <a:rPr lang="en-US" sz="4000" dirty="0" smtClean="0">
                <a:solidFill>
                  <a:schemeClr val="bg1"/>
                </a:solidFill>
                <a:latin typeface="Impact" panose="020B0806030902050204" pitchFamily="34" charset="0"/>
              </a:rPr>
              <a:t>4,846,118</a:t>
            </a:r>
            <a:endParaRPr lang="en-US" sz="4000" dirty="0" smtClean="0">
              <a:solidFill>
                <a:schemeClr val="bg1"/>
              </a:solidFill>
              <a:latin typeface="Impact" panose="020B0806030902050204" pitchFamily="34" charset="0"/>
            </a:endParaRPr>
          </a:p>
          <a:p>
            <a:pPr algn="ctr"/>
            <a:r>
              <a:rPr lang="en-US" sz="1600" dirty="0" smtClean="0">
                <a:latin typeface="Franklin Gothic Book" panose="020B0503020102020204" pitchFamily="34" charset="0"/>
              </a:rPr>
              <a:t>Money owed to DWSD </a:t>
            </a:r>
            <a:endParaRPr lang="en-US" sz="1600" dirty="0">
              <a:latin typeface="Franklin Gothic Book" panose="020B0503020102020204" pitchFamily="34" charset="0"/>
            </a:endParaRPr>
          </a:p>
        </p:txBody>
      </p:sp>
      <p:sp>
        <p:nvSpPr>
          <p:cNvPr id="29" name="TextBox 28"/>
          <p:cNvSpPr txBox="1"/>
          <p:nvPr/>
        </p:nvSpPr>
        <p:spPr>
          <a:xfrm>
            <a:off x="90128" y="5385141"/>
            <a:ext cx="9053871" cy="95410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The DWSD Revenue Recovery Unit, in collaboration with customer service/billing, has identified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nearly $5 million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in services owed by primarily commercial customers. They uncovered severe delinquencies, non-working meters, unauthorized use of fire hydrants, tampering with the meters, or connected to the city’s water main without a meter or permit. The team works closely with the DWSD collections and legal staff.</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30" name="Straight Connector 29"/>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INVESTIGATIONS: Results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6241130" y="4485768"/>
            <a:ext cx="2609945"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Unauthorized fire hydrant usage</a:t>
            </a:r>
            <a:endParaRPr lang="en-US" sz="1400" b="1" dirty="0">
              <a:solidFill>
                <a:schemeClr val="tx1">
                  <a:lumMod val="75000"/>
                  <a:lumOff val="25000"/>
                </a:schemeClr>
              </a:solidFill>
              <a:latin typeface="Franklin Gothic Book" panose="020B0503020102020204" pitchFamily="34" charset="0"/>
            </a:endParaRPr>
          </a:p>
        </p:txBody>
      </p:sp>
      <p:pic>
        <p:nvPicPr>
          <p:cNvPr id="3" name="Picture 2"/>
          <p:cNvPicPr>
            <a:picLocks noChangeAspect="1"/>
          </p:cNvPicPr>
          <p:nvPr/>
        </p:nvPicPr>
        <p:blipFill rotWithShape="1">
          <a:blip r:embed="rId2"/>
          <a:srcRect l="16176" t="6580" r="30735" b="14689"/>
          <a:stretch/>
        </p:blipFill>
        <p:spPr>
          <a:xfrm rot="5400000">
            <a:off x="6060203" y="1734370"/>
            <a:ext cx="2971800" cy="2477870"/>
          </a:xfrm>
          <a:prstGeom prst="rect">
            <a:avLst/>
          </a:prstGeom>
        </p:spPr>
      </p:pic>
      <p:pic>
        <p:nvPicPr>
          <p:cNvPr id="2" name="Picture 1"/>
          <p:cNvPicPr>
            <a:picLocks noChangeAspect="1"/>
          </p:cNvPicPr>
          <p:nvPr/>
        </p:nvPicPr>
        <p:blipFill rotWithShape="1">
          <a:blip r:embed="rId3"/>
          <a:srcRect l="18241" t="5555" r="68148" b="11811"/>
          <a:stretch/>
        </p:blipFill>
        <p:spPr>
          <a:xfrm>
            <a:off x="3994758" y="1487405"/>
            <a:ext cx="1740460" cy="2971800"/>
          </a:xfrm>
          <a:prstGeom prst="rect">
            <a:avLst/>
          </a:prstGeom>
        </p:spPr>
      </p:pic>
      <p:sp>
        <p:nvSpPr>
          <p:cNvPr id="11" name="TextBox 10"/>
          <p:cNvSpPr txBox="1"/>
          <p:nvPr/>
        </p:nvSpPr>
        <p:spPr>
          <a:xfrm>
            <a:off x="4420843" y="4480691"/>
            <a:ext cx="1034770"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Water theft</a:t>
            </a:r>
            <a:endParaRPr lang="en-US" sz="1400" b="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296555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Human Resources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3856282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2</a:t>
            </a:r>
            <a:endParaRPr lang="en-US" dirty="0"/>
          </a:p>
        </p:txBody>
      </p:sp>
      <p:sp>
        <p:nvSpPr>
          <p:cNvPr id="6" name="Title 1">
            <a:extLst>
              <a:ext uri="{FF2B5EF4-FFF2-40B4-BE49-F238E27FC236}">
                <a16:creationId xmlns:a16="http://schemas.microsoft.com/office/drawing/2014/main" xmlns=""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CONTENTS*</a:t>
            </a:r>
            <a:endParaRPr lang="en-US" sz="3000" b="1" dirty="0">
              <a:solidFill>
                <a:srgbClr val="138F7E"/>
              </a:solidFill>
              <a:latin typeface="Franklin Gothic Book" panose="020B0503020102020204" pitchFamily="34" charset="0"/>
            </a:endParaRPr>
          </a:p>
        </p:txBody>
      </p:sp>
      <p:sp>
        <p:nvSpPr>
          <p:cNvPr id="7" name="Rectangle 2">
            <a:extLst>
              <a:ext uri="{FF2B5EF4-FFF2-40B4-BE49-F238E27FC236}">
                <a16:creationId xmlns:a16="http://schemas.microsoft.com/office/drawing/2014/main" xmlns="" id="{6801FDE5-A0AB-7C48-B0D1-69AA77A66497}"/>
              </a:ext>
            </a:extLst>
          </p:cNvPr>
          <p:cNvSpPr txBox="1">
            <a:spLocks noChangeArrowheads="1"/>
          </p:cNvSpPr>
          <p:nvPr/>
        </p:nvSpPr>
        <p:spPr bwMode="auto">
          <a:xfrm>
            <a:off x="1644314" y="1849276"/>
            <a:ext cx="5697779" cy="4117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Director’s Message for September 2018	  </a:t>
            </a:r>
            <a:r>
              <a:rPr lang="en-US" sz="1800" dirty="0" smtClean="0">
                <a:solidFill>
                  <a:srgbClr val="138F7E"/>
                </a:solidFill>
                <a:latin typeface="Franklin Gothic Book" panose="020B0503020102020204" pitchFamily="34" charset="0"/>
                <a:cs typeface="Arial" panose="020B0604020202020204" pitchFamily="34" charset="0"/>
              </a:rPr>
              <a:t>3</a:t>
            </a:r>
          </a:p>
          <a:p>
            <a:pPr marL="0" indent="0">
              <a:buNone/>
            </a:pPr>
            <a:endParaRPr lang="en-US" sz="1800" dirty="0" smtClean="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Metrics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by Function: </a:t>
            </a:r>
          </a:p>
          <a:p>
            <a:pPr marL="0" indent="0">
              <a:buNone/>
            </a:pPr>
            <a:r>
              <a:rPr lang="en-US" sz="1800" dirty="0" smtClean="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smtClean="0">
                <a:solidFill>
                  <a:srgbClr val="138F7E"/>
                </a:solidFill>
                <a:latin typeface="Franklin Gothic Book" panose="020B0503020102020204" pitchFamily="34" charset="0"/>
                <a:cs typeface="Arial" panose="020B0604020202020204" pitchFamily="34" charset="0"/>
              </a:rPr>
              <a:t>4</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Field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Services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12</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smtClean="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Legal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Services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15</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19</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23</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27</a:t>
            </a:r>
          </a:p>
        </p:txBody>
      </p:sp>
    </p:spTree>
    <p:extLst>
      <p:ext uri="{BB962C8B-B14F-4D97-AF65-F5344CB8AC3E}">
        <p14:creationId xmlns:p14="http://schemas.microsoft.com/office/powerpoint/2010/main" val="1710000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20</a:t>
            </a:r>
            <a:endParaRPr lang="en-US" dirty="0"/>
          </a:p>
        </p:txBody>
      </p:sp>
      <p:graphicFrame>
        <p:nvGraphicFramePr>
          <p:cNvPr id="13" name="Chart 12"/>
          <p:cNvGraphicFramePr/>
          <p:nvPr>
            <p:extLst>
              <p:ext uri="{D42A27DB-BD31-4B8C-83A1-F6EECF244321}">
                <p14:modId xmlns:p14="http://schemas.microsoft.com/office/powerpoint/2010/main" val="885221988"/>
              </p:ext>
            </p:extLst>
          </p:nvPr>
        </p:nvGraphicFramePr>
        <p:xfrm>
          <a:off x="1550504"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a:t>
            </a:r>
            <a:r>
              <a:rPr lang="en-US" sz="2400" b="1" dirty="0" smtClean="0">
                <a:solidFill>
                  <a:srgbClr val="138F7E"/>
                </a:solidFill>
                <a:latin typeface="Franklin Gothic Book" panose="020B0503020102020204" pitchFamily="34" charset="0"/>
              </a:rPr>
              <a:t>Detroit Residents and Hiring</a:t>
            </a:r>
            <a:endParaRPr lang="en-US" sz="2400" b="1" dirty="0">
              <a:solidFill>
                <a:srgbClr val="138F7E"/>
              </a:solidFill>
              <a:latin typeface="Franklin Gothic Book" panose="020B0503020102020204" pitchFamily="34" charset="0"/>
            </a:endParaRPr>
          </a:p>
        </p:txBody>
      </p:sp>
      <p:sp>
        <p:nvSpPr>
          <p:cNvPr id="6" name="TextBox 5"/>
          <p:cNvSpPr txBox="1"/>
          <p:nvPr/>
        </p:nvSpPr>
        <p:spPr>
          <a:xfrm>
            <a:off x="90128" y="5565932"/>
            <a:ext cx="9053871" cy="738664"/>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Fifty-seven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percent of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the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DWSD workforce lives in Detroit.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Two</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new hires in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August 2018 (five in July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2018).</a:t>
            </a:r>
            <a:endParaRPr lang="en-US" sz="1400" dirty="0" smtClean="0">
              <a:solidFill>
                <a:schemeClr val="tx1">
                  <a:lumMod val="65000"/>
                  <a:lumOff val="35000"/>
                </a:schemeClr>
              </a:solidFill>
              <a:latin typeface="Franklin Gothic Book" panose="020B0503020102020204" pitchFamily="34" charset="0"/>
              <a:cs typeface="Arial" panose="020B0604020202020204" pitchFamily="34" charset="0"/>
            </a:endParaRPr>
          </a:p>
          <a:p>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a:p>
            <a:pPr fontAlgn="ct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Forty-three contract employees to augment staffing, plus six returning citizens working on the hydrant painting project.</a:t>
            </a:r>
            <a:endParaRPr lang="en-US" sz="1400" dirty="0" smtClean="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245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graphicFrame>
        <p:nvGraphicFramePr>
          <p:cNvPr id="5" name="Chart 4"/>
          <p:cNvGraphicFramePr/>
          <p:nvPr>
            <p:extLst>
              <p:ext uri="{D42A27DB-BD31-4B8C-83A1-F6EECF244321}">
                <p14:modId xmlns:p14="http://schemas.microsoft.com/office/powerpoint/2010/main" val="515180174"/>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027554" y="5198533"/>
            <a:ext cx="882356" cy="461665"/>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DWSD</a:t>
            </a:r>
          </a:p>
          <a:p>
            <a:pPr algn="ctr"/>
            <a:r>
              <a:rPr lang="en-US" sz="1200" dirty="0" smtClean="0">
                <a:solidFill>
                  <a:srgbClr val="595959"/>
                </a:solidFill>
                <a:latin typeface="Franklin Gothic Book" panose="020B0503020102020204" pitchFamily="34" charset="0"/>
              </a:rPr>
              <a:t>Employees</a:t>
            </a:r>
            <a:endParaRPr lang="en-US" sz="1200" dirty="0">
              <a:solidFill>
                <a:srgbClr val="595959"/>
              </a:solidFill>
              <a:latin typeface="Franklin Gothic Book" panose="020B0503020102020204" pitchFamily="34" charset="0"/>
            </a:endParaRPr>
          </a:p>
        </p:txBody>
      </p:sp>
      <p:sp>
        <p:nvSpPr>
          <p:cNvPr id="9" name="TextBox 8"/>
          <p:cNvSpPr txBox="1"/>
          <p:nvPr/>
        </p:nvSpPr>
        <p:spPr>
          <a:xfrm>
            <a:off x="3867066" y="5198533"/>
            <a:ext cx="847989" cy="461665"/>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25+ </a:t>
            </a:r>
            <a:r>
              <a:rPr lang="en-US" sz="1200" dirty="0" smtClean="0">
                <a:solidFill>
                  <a:srgbClr val="595959"/>
                </a:solidFill>
                <a:latin typeface="Franklin Gothic Book" panose="020B0503020102020204" pitchFamily="34" charset="0"/>
              </a:rPr>
              <a:t>Years</a:t>
            </a:r>
            <a:br>
              <a:rPr lang="en-US" sz="1200" dirty="0" smtClean="0">
                <a:solidFill>
                  <a:srgbClr val="595959"/>
                </a:solidFill>
                <a:latin typeface="Franklin Gothic Book" panose="020B0503020102020204" pitchFamily="34" charset="0"/>
              </a:rPr>
            </a:br>
            <a:r>
              <a:rPr lang="en-US" sz="1200" dirty="0" smtClean="0">
                <a:solidFill>
                  <a:srgbClr val="595959"/>
                </a:solidFill>
                <a:latin typeface="Franklin Gothic Book" panose="020B0503020102020204" pitchFamily="34" charset="0"/>
              </a:rPr>
              <a:t>of Service</a:t>
            </a:r>
            <a:endParaRPr lang="en-US" sz="1200" dirty="0">
              <a:solidFill>
                <a:srgbClr val="595959"/>
              </a:solidFill>
              <a:latin typeface="Franklin Gothic Book" panose="020B0503020102020204" pitchFamily="34" charset="0"/>
            </a:endParaRPr>
          </a:p>
        </p:txBody>
      </p:sp>
      <p:sp>
        <p:nvSpPr>
          <p:cNvPr id="10" name="TextBox 9"/>
          <p:cNvSpPr txBox="1"/>
          <p:nvPr/>
        </p:nvSpPr>
        <p:spPr>
          <a:xfrm>
            <a:off x="5531388" y="5193052"/>
            <a:ext cx="1102866" cy="830997"/>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60+ Years </a:t>
            </a:r>
            <a:r>
              <a:rPr lang="en-US" sz="1200" dirty="0" smtClean="0">
                <a:solidFill>
                  <a:srgbClr val="595959"/>
                </a:solidFill>
                <a:latin typeface="Franklin Gothic Book" panose="020B0503020102020204" pitchFamily="34" charset="0"/>
              </a:rPr>
              <a:t>Old</a:t>
            </a:r>
            <a:br>
              <a:rPr lang="en-US" sz="1200" dirty="0" smtClean="0">
                <a:solidFill>
                  <a:srgbClr val="595959"/>
                </a:solidFill>
                <a:latin typeface="Franklin Gothic Book" panose="020B0503020102020204" pitchFamily="34" charset="0"/>
              </a:rPr>
            </a:br>
            <a:r>
              <a:rPr lang="en-US" sz="1200" dirty="0" smtClean="0">
                <a:solidFill>
                  <a:srgbClr val="595959"/>
                </a:solidFill>
                <a:latin typeface="Franklin Gothic Book" panose="020B0503020102020204" pitchFamily="34" charset="0"/>
              </a:rPr>
              <a:t>10 </a:t>
            </a:r>
            <a:r>
              <a:rPr lang="en-US" sz="1200" dirty="0" smtClean="0">
                <a:solidFill>
                  <a:srgbClr val="595959"/>
                </a:solidFill>
                <a:latin typeface="Franklin Gothic Book" panose="020B0503020102020204" pitchFamily="34" charset="0"/>
              </a:rPr>
              <a:t>or </a:t>
            </a:r>
            <a:r>
              <a:rPr lang="en-US" sz="1200" dirty="0" smtClean="0">
                <a:solidFill>
                  <a:srgbClr val="595959"/>
                </a:solidFill>
                <a:latin typeface="Franklin Gothic Book" panose="020B0503020102020204" pitchFamily="34" charset="0"/>
              </a:rPr>
              <a:t>More</a:t>
            </a:r>
            <a:br>
              <a:rPr lang="en-US" sz="1200" dirty="0" smtClean="0">
                <a:solidFill>
                  <a:srgbClr val="595959"/>
                </a:solidFill>
                <a:latin typeface="Franklin Gothic Book" panose="020B0503020102020204" pitchFamily="34" charset="0"/>
              </a:rPr>
            </a:br>
            <a:r>
              <a:rPr lang="en-US" sz="1200" dirty="0" smtClean="0">
                <a:solidFill>
                  <a:srgbClr val="595959"/>
                </a:solidFill>
                <a:latin typeface="Franklin Gothic Book" panose="020B0503020102020204" pitchFamily="34" charset="0"/>
              </a:rPr>
              <a:t>Years of</a:t>
            </a:r>
            <a:br>
              <a:rPr lang="en-US" sz="1200" dirty="0" smtClean="0">
                <a:solidFill>
                  <a:srgbClr val="595959"/>
                </a:solidFill>
                <a:latin typeface="Franklin Gothic Book" panose="020B0503020102020204" pitchFamily="34" charset="0"/>
              </a:rPr>
            </a:br>
            <a:r>
              <a:rPr lang="en-US" sz="1200" dirty="0" smtClean="0">
                <a:solidFill>
                  <a:srgbClr val="595959"/>
                </a:solidFill>
                <a:latin typeface="Franklin Gothic Book" panose="020B0503020102020204" pitchFamily="34" charset="0"/>
              </a:rPr>
              <a:t>Service</a:t>
            </a:r>
            <a:endParaRPr lang="en-US" sz="1200" dirty="0">
              <a:solidFill>
                <a:srgbClr val="595959"/>
              </a:solidFill>
              <a:latin typeface="Franklin Gothic Book" panose="020B0503020102020204" pitchFamily="34" charset="0"/>
            </a:endParaRPr>
          </a:p>
        </p:txBody>
      </p:sp>
      <p:sp>
        <p:nvSpPr>
          <p:cNvPr id="11" name="TextBox 10"/>
          <p:cNvSpPr txBox="1"/>
          <p:nvPr/>
        </p:nvSpPr>
        <p:spPr>
          <a:xfrm>
            <a:off x="6552155" y="5203912"/>
            <a:ext cx="1102866" cy="830997"/>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65+ </a:t>
            </a:r>
            <a:r>
              <a:rPr lang="en-US" sz="1200" dirty="0" smtClean="0">
                <a:solidFill>
                  <a:srgbClr val="595959"/>
                </a:solidFill>
                <a:latin typeface="Franklin Gothic Book" panose="020B0503020102020204" pitchFamily="34" charset="0"/>
              </a:rPr>
              <a:t>Years </a:t>
            </a:r>
            <a:r>
              <a:rPr lang="en-US" sz="1200" dirty="0" smtClean="0">
                <a:solidFill>
                  <a:srgbClr val="595959"/>
                </a:solidFill>
                <a:latin typeface="Franklin Gothic Book" panose="020B0503020102020204" pitchFamily="34" charset="0"/>
              </a:rPr>
              <a:t>Old</a:t>
            </a:r>
          </a:p>
          <a:p>
            <a:pPr algn="ctr"/>
            <a:r>
              <a:rPr lang="en-US" sz="1200" dirty="0" smtClean="0">
                <a:solidFill>
                  <a:srgbClr val="595959"/>
                </a:solidFill>
                <a:latin typeface="Franklin Gothic Book" panose="020B0503020102020204" pitchFamily="34" charset="0"/>
              </a:rPr>
              <a:t>8 or More</a:t>
            </a:r>
            <a:br>
              <a:rPr lang="en-US" sz="1200" dirty="0" smtClean="0">
                <a:solidFill>
                  <a:srgbClr val="595959"/>
                </a:solidFill>
                <a:latin typeface="Franklin Gothic Book" panose="020B0503020102020204" pitchFamily="34" charset="0"/>
              </a:rPr>
            </a:br>
            <a:r>
              <a:rPr lang="en-US" sz="1200" dirty="0" smtClean="0">
                <a:solidFill>
                  <a:srgbClr val="595959"/>
                </a:solidFill>
                <a:latin typeface="Franklin Gothic Book" panose="020B0503020102020204" pitchFamily="34" charset="0"/>
              </a:rPr>
              <a:t>Years of</a:t>
            </a:r>
            <a:br>
              <a:rPr lang="en-US" sz="1200" dirty="0" smtClean="0">
                <a:solidFill>
                  <a:srgbClr val="595959"/>
                </a:solidFill>
                <a:latin typeface="Franklin Gothic Book" panose="020B0503020102020204" pitchFamily="34" charset="0"/>
              </a:rPr>
            </a:br>
            <a:r>
              <a:rPr lang="en-US" sz="1200" dirty="0" smtClean="0">
                <a:solidFill>
                  <a:srgbClr val="595959"/>
                </a:solidFill>
                <a:latin typeface="Franklin Gothic Book" panose="020B0503020102020204" pitchFamily="34" charset="0"/>
              </a:rPr>
              <a:t>Service</a:t>
            </a:r>
            <a:endParaRPr lang="en-US" sz="1200" dirty="0">
              <a:solidFill>
                <a:srgbClr val="595959"/>
              </a:solidFill>
              <a:latin typeface="Franklin Gothic Book" panose="020B0503020102020204" pitchFamily="34" charset="0"/>
            </a:endParaRPr>
          </a:p>
        </p:txBody>
      </p:sp>
      <p:sp>
        <p:nvSpPr>
          <p:cNvPr id="12" name="TextBox 11"/>
          <p:cNvSpPr txBox="1"/>
          <p:nvPr/>
        </p:nvSpPr>
        <p:spPr>
          <a:xfrm>
            <a:off x="2866967" y="5166004"/>
            <a:ext cx="997517" cy="646331"/>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Total Eligible</a:t>
            </a:r>
          </a:p>
          <a:p>
            <a:pPr algn="ctr"/>
            <a:r>
              <a:rPr lang="en-US" sz="1200" dirty="0" smtClean="0">
                <a:solidFill>
                  <a:srgbClr val="595959"/>
                </a:solidFill>
                <a:latin typeface="Franklin Gothic Book" panose="020B0503020102020204" pitchFamily="34" charset="0"/>
              </a:rPr>
              <a:t>for</a:t>
            </a:r>
          </a:p>
          <a:p>
            <a:pPr algn="ctr"/>
            <a:r>
              <a:rPr lang="en-US" sz="1200" dirty="0" smtClean="0">
                <a:solidFill>
                  <a:srgbClr val="595959"/>
                </a:solidFill>
                <a:latin typeface="Franklin Gothic Book" panose="020B0503020102020204" pitchFamily="34" charset="0"/>
              </a:rPr>
              <a:t>Retirement</a:t>
            </a:r>
            <a:endParaRPr lang="en-US" sz="1200" dirty="0">
              <a:solidFill>
                <a:srgbClr val="595959"/>
              </a:solidFill>
              <a:latin typeface="Franklin Gothic Book" panose="020B0503020102020204" pitchFamily="34" charset="0"/>
            </a:endParaRPr>
          </a:p>
        </p:txBody>
      </p:sp>
      <p:sp>
        <p:nvSpPr>
          <p:cNvPr id="13"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Retirement Eligible</a:t>
            </a:r>
            <a:endParaRPr lang="en-US" sz="2500" b="1" dirty="0">
              <a:solidFill>
                <a:srgbClr val="138F7E"/>
              </a:solidFill>
              <a:latin typeface="Franklin Gothic Book" panose="020B0503020102020204" pitchFamily="34" charset="0"/>
            </a:endParaRPr>
          </a:p>
        </p:txBody>
      </p:sp>
      <p:sp>
        <p:nvSpPr>
          <p:cNvPr id="14" name="TextBox 13"/>
          <p:cNvSpPr txBox="1"/>
          <p:nvPr/>
        </p:nvSpPr>
        <p:spPr>
          <a:xfrm>
            <a:off x="4784803" y="5198532"/>
            <a:ext cx="847989" cy="461665"/>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30</a:t>
            </a:r>
            <a:r>
              <a:rPr lang="en-US" sz="1200" dirty="0" smtClean="0">
                <a:solidFill>
                  <a:srgbClr val="595959"/>
                </a:solidFill>
                <a:latin typeface="Franklin Gothic Book" panose="020B0503020102020204" pitchFamily="34" charset="0"/>
              </a:rPr>
              <a:t>+ Years</a:t>
            </a:r>
            <a:br>
              <a:rPr lang="en-US" sz="1200" dirty="0" smtClean="0">
                <a:solidFill>
                  <a:srgbClr val="595959"/>
                </a:solidFill>
                <a:latin typeface="Franklin Gothic Book" panose="020B0503020102020204" pitchFamily="34" charset="0"/>
              </a:rPr>
            </a:br>
            <a:r>
              <a:rPr lang="en-US" sz="1200" dirty="0" smtClean="0">
                <a:solidFill>
                  <a:srgbClr val="595959"/>
                </a:solidFill>
                <a:latin typeface="Franklin Gothic Book" panose="020B0503020102020204" pitchFamily="34" charset="0"/>
              </a:rPr>
              <a:t>of Service</a:t>
            </a:r>
            <a:endParaRPr lang="en-US" sz="1200" dirty="0">
              <a:solidFill>
                <a:srgbClr val="595959"/>
              </a:solidFill>
              <a:latin typeface="Franklin Gothic Book" panose="020B0503020102020204" pitchFamily="34" charset="0"/>
            </a:endParaRPr>
          </a:p>
        </p:txBody>
      </p:sp>
    </p:spTree>
    <p:extLst>
      <p:ext uri="{BB962C8B-B14F-4D97-AF65-F5344CB8AC3E}">
        <p14:creationId xmlns:p14="http://schemas.microsoft.com/office/powerpoint/2010/main" val="4250694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22</a:t>
            </a:r>
            <a:endParaRPr lang="en-US" dirty="0"/>
          </a:p>
        </p:txBody>
      </p:sp>
      <p:graphicFrame>
        <p:nvGraphicFramePr>
          <p:cNvPr id="13" name="Chart 12"/>
          <p:cNvGraphicFramePr/>
          <p:nvPr>
            <p:extLst>
              <p:ext uri="{D42A27DB-BD31-4B8C-83A1-F6EECF244321}">
                <p14:modId xmlns:p14="http://schemas.microsoft.com/office/powerpoint/2010/main" val="956671872"/>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2362200" y="5207000"/>
            <a:ext cx="973343" cy="276999"/>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Applications</a:t>
            </a:r>
            <a:endParaRPr lang="en-US" sz="1200" dirty="0">
              <a:solidFill>
                <a:srgbClr val="595959"/>
              </a:solidFill>
              <a:latin typeface="Franklin Gothic Book" panose="020B0503020102020204" pitchFamily="34" charset="0"/>
            </a:endParaRPr>
          </a:p>
        </p:txBody>
      </p:sp>
      <p:sp>
        <p:nvSpPr>
          <p:cNvPr id="16" name="TextBox 15"/>
          <p:cNvSpPr txBox="1"/>
          <p:nvPr/>
        </p:nvSpPr>
        <p:spPr>
          <a:xfrm>
            <a:off x="4963797" y="5206999"/>
            <a:ext cx="1459759" cy="276999"/>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Timeframe Request</a:t>
            </a:r>
            <a:endParaRPr lang="en-US" sz="1200" dirty="0">
              <a:solidFill>
                <a:srgbClr val="595959"/>
              </a:solidFill>
              <a:latin typeface="Franklin Gothic Book" panose="020B0503020102020204" pitchFamily="34" charset="0"/>
            </a:endParaRPr>
          </a:p>
        </p:txBody>
      </p:sp>
      <p:sp>
        <p:nvSpPr>
          <p:cNvPr id="18"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Family Medical Leave Act</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2133311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Public Affairs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4094987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504" y="4644010"/>
            <a:ext cx="4425753" cy="2031325"/>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This month, the team garnered </a:t>
            </a:r>
            <a:r>
              <a:rPr lang="en-US" sz="1600" b="1" dirty="0">
                <a:solidFill>
                  <a:schemeClr val="tx1">
                    <a:lumMod val="65000"/>
                    <a:lumOff val="35000"/>
                  </a:schemeClr>
                </a:solidFill>
                <a:latin typeface="Franklin Gothic Book" panose="020B0503020102020204" pitchFamily="34" charset="0"/>
                <a:cs typeface="Arial" panose="020B0604020202020204" pitchFamily="34" charset="0"/>
              </a:rPr>
              <a:t>2</a:t>
            </a:r>
            <a:r>
              <a:rPr lang="en-US" sz="1600" b="1"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positive news stories. The stories included DWSD’s update on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our</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Catch Basin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Cleaning and Inspection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program and a story on the City’s fire hydrant repairs. </a:t>
            </a:r>
          </a:p>
          <a:p>
            <a:endParaRPr lang="en-US" sz="1400" b="1" dirty="0" smtClean="0">
              <a:solidFill>
                <a:schemeClr val="tx1">
                  <a:lumMod val="65000"/>
                  <a:lumOff val="35000"/>
                </a:schemeClr>
              </a:solidFill>
              <a:latin typeface="Franklin Gothic Book" panose="020B0503020102020204" pitchFamily="34" charset="0"/>
              <a:cs typeface="Arial" panose="020B0604020202020204" pitchFamily="34" charset="0"/>
            </a:endParaRPr>
          </a:p>
          <a:p>
            <a:r>
              <a:rPr lang="en-US" sz="1500" b="1" dirty="0" smtClean="0">
                <a:solidFill>
                  <a:schemeClr val="tx1">
                    <a:lumMod val="65000"/>
                    <a:lumOff val="35000"/>
                  </a:schemeClr>
                </a:solidFill>
                <a:latin typeface="Franklin Gothic Book" panose="020B0503020102020204" pitchFamily="34" charset="0"/>
                <a:cs typeface="Arial" panose="020B0604020202020204" pitchFamily="34" charset="0"/>
              </a:rPr>
              <a:t>PLEASE NOTE: For this metric, news stories are only counted once per topic, not by the number of media outlets picking up the story. </a:t>
            </a:r>
            <a:endParaRPr lang="en-US" sz="1500" b="1" dirty="0">
              <a:solidFill>
                <a:schemeClr val="tx1">
                  <a:lumMod val="65000"/>
                  <a:lumOff val="35000"/>
                </a:schemeClr>
              </a:solidFill>
              <a:latin typeface="Franklin Gothic Book" panose="020B0503020102020204" pitchFamily="34" charset="0"/>
              <a:cs typeface="Arial" panose="020B0604020202020204" pitchFamily="34" charset="0"/>
            </a:endParaRPr>
          </a:p>
        </p:txBody>
      </p:sp>
      <p:sp>
        <p:nvSpPr>
          <p:cNvPr id="15" name="Slide Number Placeholder 1"/>
          <p:cNvSpPr>
            <a:spLocks noGrp="1"/>
          </p:cNvSpPr>
          <p:nvPr>
            <p:ph type="sldNum" sz="quarter" idx="12"/>
          </p:nvPr>
        </p:nvSpPr>
        <p:spPr>
          <a:xfrm>
            <a:off x="1855304" y="6625395"/>
            <a:ext cx="2743200" cy="365125"/>
          </a:xfrm>
        </p:spPr>
        <p:txBody>
          <a:bodyPr/>
          <a:lstStyle/>
          <a:p>
            <a:r>
              <a:rPr lang="en-US" dirty="0" smtClean="0"/>
              <a:t>24</a:t>
            </a:r>
            <a:endParaRPr lang="en-US" dirty="0"/>
          </a:p>
        </p:txBody>
      </p:sp>
      <p:cxnSp>
        <p:nvCxnSpPr>
          <p:cNvPr id="10" name="Straight Connector 9"/>
          <p:cNvCxnSpPr/>
          <p:nvPr/>
        </p:nvCxnSpPr>
        <p:spPr>
          <a:xfrm flipH="1">
            <a:off x="26504" y="4619179"/>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p:nvPr>
            <p:extLst>
              <p:ext uri="{D42A27DB-BD31-4B8C-83A1-F6EECF244321}">
                <p14:modId xmlns:p14="http://schemas.microsoft.com/office/powerpoint/2010/main" val="3373166180"/>
              </p:ext>
            </p:extLst>
          </p:nvPr>
        </p:nvGraphicFramePr>
        <p:xfrm>
          <a:off x="146385" y="582940"/>
          <a:ext cx="4115637" cy="3974264"/>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 xmlns:a16="http://schemas.microsoft.com/office/drawing/2014/main" id="{A4551F2D-87A5-4144-B73E-642850CDE87C}"/>
              </a:ext>
            </a:extLst>
          </p:cNvPr>
          <p:cNvSpPr txBox="1">
            <a:spLocks/>
          </p:cNvSpPr>
          <p:nvPr/>
        </p:nvSpPr>
        <p:spPr>
          <a:xfrm>
            <a:off x="0" y="566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Good News</a:t>
            </a:r>
            <a:endParaRPr lang="en-US" sz="2500" b="1" dirty="0">
              <a:solidFill>
                <a:srgbClr val="138F7E"/>
              </a:solidFill>
              <a:latin typeface="Franklin Gothic Book" panose="020B0503020102020204" pitchFamily="34" charset="0"/>
            </a:endParaRPr>
          </a:p>
        </p:txBody>
      </p:sp>
      <p:pic>
        <p:nvPicPr>
          <p:cNvPr id="11" name="Picture 10">
            <a:extLst>
              <a:ext uri="{FF2B5EF4-FFF2-40B4-BE49-F238E27FC236}">
                <a16:creationId xmlns="" xmlns:a16="http://schemas.microsoft.com/office/drawing/2014/main" id="{BC6331B0-EC7E-4B3D-B38A-1FD2259E4ECB}"/>
              </a:ext>
            </a:extLst>
          </p:cNvPr>
          <p:cNvPicPr>
            <a:picLocks noChangeAspect="1"/>
          </p:cNvPicPr>
          <p:nvPr/>
        </p:nvPicPr>
        <p:blipFill>
          <a:blip r:embed="rId3"/>
          <a:stretch>
            <a:fillRect/>
          </a:stretch>
        </p:blipFill>
        <p:spPr>
          <a:xfrm>
            <a:off x="4852504" y="1275290"/>
            <a:ext cx="3834296" cy="4129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 xmlns:a16="http://schemas.microsoft.com/office/drawing/2014/main" id="{F7E27344-12FD-42A3-B4EB-DAFA09520499}"/>
              </a:ext>
            </a:extLst>
          </p:cNvPr>
          <p:cNvPicPr>
            <a:picLocks noChangeAspect="1"/>
          </p:cNvPicPr>
          <p:nvPr/>
        </p:nvPicPr>
        <p:blipFill>
          <a:blip r:embed="rId4"/>
          <a:stretch>
            <a:fillRect/>
          </a:stretch>
        </p:blipFill>
        <p:spPr>
          <a:xfrm>
            <a:off x="5591561" y="4802940"/>
            <a:ext cx="3232316" cy="1793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8362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25</a:t>
            </a:r>
            <a:endParaRPr lang="en-US" dirty="0"/>
          </a:p>
        </p:txBody>
      </p:sp>
      <p:sp>
        <p:nvSpPr>
          <p:cNvPr id="9" name="TextBox 8"/>
          <p:cNvSpPr txBox="1"/>
          <p:nvPr/>
        </p:nvSpPr>
        <p:spPr>
          <a:xfrm>
            <a:off x="3058" y="4619805"/>
            <a:ext cx="4921604" cy="1692771"/>
          </a:xfrm>
          <a:prstGeom prst="rect">
            <a:avLst/>
          </a:prstGeom>
          <a:noFill/>
        </p:spPr>
        <p:txBody>
          <a:bodyPr wrap="square" rtlCol="0">
            <a:spAutoFit/>
          </a:bodyPr>
          <a:lstStyle/>
          <a:p>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The DWSD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Public Affairs team saw a total of </a:t>
            </a:r>
            <a:r>
              <a:rPr lang="en-US" sz="1300" b="1" dirty="0" smtClean="0">
                <a:solidFill>
                  <a:schemeClr val="tx1">
                    <a:lumMod val="75000"/>
                    <a:lumOff val="25000"/>
                  </a:schemeClr>
                </a:solidFill>
                <a:latin typeface="Franklin Gothic Book" panose="020B0503020102020204" pitchFamily="34" charset="0"/>
                <a:cs typeface="Arial" panose="020B0604020202020204" pitchFamily="34" charset="0"/>
              </a:rPr>
              <a:t>295</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 media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stories this</a:t>
            </a:r>
            <a:b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b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month. The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majority of the coverage was regarding the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lead and copper issues at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Detroit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Public School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Community District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schools.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Many of the stories were counted as neutral because they included DWSD and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GLWA’s joint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statement, assuring customers the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water</a:t>
            </a:r>
            <a:b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b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was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safe and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that the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issue was because of aging plumbing in the schools. Of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the 295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stories, 25 were broadcast, 246 were print/online and 24 were radio.</a:t>
            </a:r>
          </a:p>
        </p:txBody>
      </p:sp>
      <p:cxnSp>
        <p:nvCxnSpPr>
          <p:cNvPr id="10" name="Straight Connector 9"/>
          <p:cNvCxnSpPr/>
          <p:nvPr/>
        </p:nvCxnSpPr>
        <p:spPr>
          <a:xfrm flipH="1">
            <a:off x="26503" y="465262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extLst/>
          </p:nvPr>
        </p:nvGraphicFramePr>
        <p:xfrm>
          <a:off x="128261" y="1039228"/>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 xmlns:a16="http://schemas.microsoft.com/office/drawing/2014/main"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Positive vs. Negative News Stories</a:t>
            </a:r>
            <a:endParaRPr lang="en-US" sz="2500" b="1" dirty="0">
              <a:solidFill>
                <a:srgbClr val="138F7E"/>
              </a:solidFill>
              <a:latin typeface="Franklin Gothic Book" panose="020B0503020102020204" pitchFamily="34" charset="0"/>
            </a:endParaRPr>
          </a:p>
        </p:txBody>
      </p:sp>
      <p:sp>
        <p:nvSpPr>
          <p:cNvPr id="2" name="TextBox 1"/>
          <p:cNvSpPr txBox="1"/>
          <p:nvPr/>
        </p:nvSpPr>
        <p:spPr>
          <a:xfrm>
            <a:off x="128261" y="575007"/>
            <a:ext cx="5201937"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a:t>
            </a:r>
            <a:r>
              <a:rPr lang="en-US" b="1" dirty="0" smtClean="0">
                <a:solidFill>
                  <a:schemeClr val="tx1">
                    <a:lumMod val="65000"/>
                    <a:lumOff val="35000"/>
                  </a:schemeClr>
                </a:solidFill>
                <a:latin typeface="Franklin Gothic Book" panose="020B0503020102020204" pitchFamily="34" charset="0"/>
              </a:rPr>
              <a:t>News Coverage: August 1 – August 31, 2018</a:t>
            </a:r>
            <a:endParaRPr lang="en-US" b="1" dirty="0">
              <a:solidFill>
                <a:schemeClr val="tx1">
                  <a:lumMod val="65000"/>
                  <a:lumOff val="35000"/>
                </a:schemeClr>
              </a:solidFill>
              <a:latin typeface="Franklin Gothic Book" panose="020B0503020102020204" pitchFamily="34" charset="0"/>
            </a:endParaRPr>
          </a:p>
        </p:txBody>
      </p:sp>
      <p:sp>
        <p:nvSpPr>
          <p:cNvPr id="4" name="TextBox 3"/>
          <p:cNvSpPr txBox="1"/>
          <p:nvPr/>
        </p:nvSpPr>
        <p:spPr>
          <a:xfrm>
            <a:off x="-3655" y="6203557"/>
            <a:ext cx="4928317" cy="492443"/>
          </a:xfrm>
          <a:prstGeom prst="rect">
            <a:avLst/>
          </a:prstGeom>
          <a:noFill/>
        </p:spPr>
        <p:txBody>
          <a:bodyPr wrap="square" rtlCol="0">
            <a:spAutoFit/>
          </a:bodyPr>
          <a:lstStyle/>
          <a:p>
            <a:r>
              <a:rPr lang="en-US" sz="13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r>
              <a:rPr lang="en-US" sz="1300" b="1" dirty="0" smtClean="0">
                <a:solidFill>
                  <a:schemeClr val="tx1">
                    <a:lumMod val="75000"/>
                    <a:lumOff val="25000"/>
                  </a:schemeClr>
                </a:solidFill>
                <a:latin typeface="Franklin Gothic Book" panose="020B0503020102020204" pitchFamily="34" charset="0"/>
                <a:cs typeface="Arial" panose="020B0604020202020204" pitchFamily="34" charset="0"/>
              </a:rPr>
              <a:t>.</a:t>
            </a:r>
            <a:endParaRPr lang="en-US" sz="1300" dirty="0">
              <a:solidFill>
                <a:schemeClr val="tx1">
                  <a:lumMod val="75000"/>
                  <a:lumOff val="25000"/>
                </a:schemeClr>
              </a:solidFill>
              <a:latin typeface="Franklin Gothic Book" panose="020B05030201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876128" y="1311823"/>
            <a:ext cx="5059371" cy="27192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stretch>
            <a:fillRect/>
          </a:stretch>
        </p:blipFill>
        <p:spPr>
          <a:xfrm>
            <a:off x="4825864" y="4230581"/>
            <a:ext cx="4203836" cy="22718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1048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26</a:t>
            </a:r>
            <a:endParaRPr lang="en-US" dirty="0"/>
          </a:p>
        </p:txBody>
      </p:sp>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7,320</a:t>
            </a:r>
          </a:p>
          <a:p>
            <a:pPr algn="ctr"/>
            <a:r>
              <a:rPr lang="en-US" sz="1600" b="1" dirty="0" smtClean="0">
                <a:solidFill>
                  <a:schemeClr val="bg1"/>
                </a:solidFill>
                <a:latin typeface="Franklin Gothic Book" panose="020B0503020102020204" pitchFamily="34" charset="0"/>
              </a:rPr>
              <a:t>Total Followers on Facebook</a:t>
            </a:r>
            <a:endParaRPr lang="en-US" sz="1600" b="1" dirty="0">
              <a:solidFill>
                <a:schemeClr val="bg1"/>
              </a:solidFill>
              <a:latin typeface="Franklin Gothic Book" panose="020B0503020102020204" pitchFamily="34" charset="0"/>
            </a:endParaRP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1,312</a:t>
            </a:r>
          </a:p>
          <a:p>
            <a:pPr algn="ctr"/>
            <a:r>
              <a:rPr lang="en-US" sz="1600" b="1" dirty="0" smtClean="0">
                <a:solidFill>
                  <a:schemeClr val="bg1"/>
                </a:solidFill>
                <a:latin typeface="Franklin Gothic Book" panose="020B0503020102020204" pitchFamily="34" charset="0"/>
              </a:rPr>
              <a:t>Total Followers on Twitter</a:t>
            </a:r>
            <a:endParaRPr lang="en-US" sz="1600" b="1" dirty="0">
              <a:solidFill>
                <a:schemeClr val="bg1"/>
              </a:solidFill>
              <a:latin typeface="Franklin Gothic Book" panose="020B0503020102020204" pitchFamily="34" charset="0"/>
            </a:endParaRPr>
          </a:p>
        </p:txBody>
      </p:sp>
      <p:sp>
        <p:nvSpPr>
          <p:cNvPr id="9" name="TextBox 8"/>
          <p:cNvSpPr txBox="1"/>
          <p:nvPr/>
        </p:nvSpPr>
        <p:spPr>
          <a:xfrm>
            <a:off x="90128" y="5344151"/>
            <a:ext cx="9053871" cy="1338828"/>
          </a:xfrm>
          <a:prstGeom prst="rect">
            <a:avLst/>
          </a:prstGeom>
          <a:noFill/>
        </p:spPr>
        <p:txBody>
          <a:bodyPr wrap="square" rtlCol="0">
            <a:spAutoFit/>
          </a:bodyPr>
          <a:lstStyle/>
          <a:p>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The </a:t>
            </a:r>
            <a:r>
              <a:rPr lang="en-US" sz="1350" dirty="0">
                <a:solidFill>
                  <a:schemeClr val="tx1">
                    <a:lumMod val="75000"/>
                    <a:lumOff val="25000"/>
                  </a:schemeClr>
                </a:solidFill>
                <a:latin typeface="Franklin Gothic Book" panose="020B0503020102020204" pitchFamily="34" charset="0"/>
                <a:cs typeface="Arial" panose="020B0604020202020204" pitchFamily="34" charset="0"/>
              </a:rPr>
              <a:t>DWSD Public Affairs team </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gained </a:t>
            </a:r>
            <a:r>
              <a:rPr lang="en-US" sz="1350" b="1" dirty="0" smtClean="0">
                <a:solidFill>
                  <a:schemeClr val="tx1">
                    <a:lumMod val="75000"/>
                    <a:lumOff val="25000"/>
                  </a:schemeClr>
                </a:solidFill>
                <a:latin typeface="Franklin Gothic Book" panose="020B0503020102020204" pitchFamily="34" charset="0"/>
                <a:cs typeface="Arial" panose="020B0604020202020204" pitchFamily="34" charset="0"/>
              </a:rPr>
              <a:t>291</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 new followers on social media in August 2018, bringing the total number of followers to </a:t>
            </a:r>
            <a:r>
              <a:rPr lang="en-US" sz="1350" b="1" dirty="0" smtClean="0">
                <a:solidFill>
                  <a:schemeClr val="tx1">
                    <a:lumMod val="75000"/>
                    <a:lumOff val="25000"/>
                  </a:schemeClr>
                </a:solidFill>
                <a:latin typeface="Franklin Gothic Book" panose="020B0503020102020204" pitchFamily="34" charset="0"/>
                <a:cs typeface="Arial" panose="020B0604020202020204" pitchFamily="34" charset="0"/>
              </a:rPr>
              <a:t>9,634</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 Unfortunately, we lost 19 Twitter </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followers. </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In addition to the metrics above, Facebook saw a total of 880,700 impressions and 6,799 link clicks. The top performing post on Facebook was on August 22 about DWSD’s efforts to clear storm drains to reduce street and basement flooding. On this post alone, there were 73,800 </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impressions,</a:t>
            </a:r>
            <a:b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b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90 </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comments and 396 reactions. The top performing Twitter post was on August 6 about DWSD’s WAVE Fund (54,700 impressions, 34 responses and 33 retweets.).  </a:t>
            </a:r>
            <a:endParaRPr lang="en-US" sz="1350" dirty="0">
              <a:solidFill>
                <a:schemeClr val="tx1">
                  <a:lumMod val="75000"/>
                  <a:lumOff val="2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a:off x="0" y="534012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1,002</a:t>
            </a:r>
          </a:p>
          <a:p>
            <a:pPr algn="ctr"/>
            <a:r>
              <a:rPr lang="en-US" sz="1600" b="1" dirty="0" smtClean="0">
                <a:solidFill>
                  <a:schemeClr val="bg1"/>
                </a:solidFill>
                <a:latin typeface="Franklin Gothic Book" panose="020B0503020102020204" pitchFamily="34" charset="0"/>
              </a:rPr>
              <a:t>Total Followers on Instagram</a:t>
            </a:r>
            <a:endParaRPr lang="en-US" sz="1600" b="1" dirty="0">
              <a:solidFill>
                <a:schemeClr val="bg1"/>
              </a:solidFill>
              <a:latin typeface="Franklin Gothic Book" panose="020B0503020102020204" pitchFamily="34" charset="0"/>
            </a:endParaRP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280</a:t>
            </a:r>
          </a:p>
          <a:p>
            <a:pPr algn="ctr"/>
            <a:r>
              <a:rPr lang="en-US" sz="1600" b="1" dirty="0" smtClean="0">
                <a:solidFill>
                  <a:schemeClr val="bg1"/>
                </a:solidFill>
                <a:latin typeface="Franklin Gothic Book" panose="020B0503020102020204" pitchFamily="34" charset="0"/>
              </a:rPr>
              <a:t>New Facebook Followers</a:t>
            </a:r>
            <a:endParaRPr lang="en-US" sz="1600" b="1" dirty="0">
              <a:solidFill>
                <a:schemeClr val="bg1"/>
              </a:solidFill>
              <a:latin typeface="Franklin Gothic Book" panose="020B0503020102020204" pitchFamily="34" charset="0"/>
            </a:endParaRP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-19</a:t>
            </a:r>
          </a:p>
          <a:p>
            <a:pPr algn="ctr"/>
            <a:r>
              <a:rPr lang="en-US" sz="1600" b="1" dirty="0" smtClean="0">
                <a:solidFill>
                  <a:schemeClr val="bg1"/>
                </a:solidFill>
                <a:latin typeface="Franklin Gothic Book" panose="020B0503020102020204" pitchFamily="34" charset="0"/>
              </a:rPr>
              <a:t>New Twitter Followers</a:t>
            </a:r>
            <a:endParaRPr lang="en-US" sz="1600" b="1" dirty="0">
              <a:solidFill>
                <a:schemeClr val="bg1"/>
              </a:solidFill>
              <a:latin typeface="Franklin Gothic Book" panose="020B0503020102020204" pitchFamily="34" charset="0"/>
            </a:endParaRP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11</a:t>
            </a:r>
          </a:p>
          <a:p>
            <a:pPr algn="ctr"/>
            <a:r>
              <a:rPr lang="en-US" sz="1600" b="1" dirty="0" smtClean="0">
                <a:solidFill>
                  <a:schemeClr val="bg1"/>
                </a:solidFill>
                <a:latin typeface="Franklin Gothic Book" panose="020B0503020102020204" pitchFamily="34" charset="0"/>
              </a:rPr>
              <a:t>New Instagram Followers</a:t>
            </a:r>
            <a:endParaRPr lang="en-US" sz="1600" b="1" dirty="0">
              <a:solidFill>
                <a:schemeClr val="bg1"/>
              </a:solidFill>
              <a:latin typeface="Franklin Gothic Book" panose="020B0503020102020204" pitchFamily="34" charset="0"/>
            </a:endParaRP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7" name="Title 1">
            <a:extLst>
              <a:ext uri="{FF2B5EF4-FFF2-40B4-BE49-F238E27FC236}">
                <a16:creationId xmlns="" xmlns:a16="http://schemas.microsoft.com/office/drawing/2014/main" id="{A4551F2D-87A5-4144-B73E-642850CDE87C}"/>
              </a:ext>
            </a:extLst>
          </p:cNvPr>
          <p:cNvSpPr txBox="1">
            <a:spLocks/>
          </p:cNvSpPr>
          <p:nvPr/>
        </p:nvSpPr>
        <p:spPr>
          <a:xfrm>
            <a:off x="0" y="12791"/>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Social Media Activity</a:t>
            </a:r>
            <a:endParaRPr lang="en-US" sz="2500" b="1" dirty="0">
              <a:solidFill>
                <a:srgbClr val="138F7E"/>
              </a:solidFill>
              <a:latin typeface="Franklin Gothic Book" panose="020B0503020102020204" pitchFamily="34" charset="0"/>
            </a:endParaRPr>
          </a:p>
        </p:txBody>
      </p:sp>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5,414</a:t>
            </a:r>
          </a:p>
          <a:p>
            <a:pPr algn="ctr"/>
            <a:r>
              <a:rPr lang="en-US" sz="1600" b="1" dirty="0" smtClean="0">
                <a:solidFill>
                  <a:schemeClr val="bg1"/>
                </a:solidFill>
                <a:latin typeface="Franklin Gothic Book" panose="020B0503020102020204" pitchFamily="34" charset="0"/>
              </a:rPr>
              <a:t>Engagement on Facebook</a:t>
            </a:r>
            <a:endParaRPr lang="en-US" sz="1600" b="1" dirty="0">
              <a:solidFill>
                <a:schemeClr val="bg1"/>
              </a:solidFill>
              <a:latin typeface="Franklin Gothic Book" panose="020B0503020102020204" pitchFamily="34" charset="0"/>
            </a:endParaRP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18</a:t>
            </a:r>
          </a:p>
          <a:p>
            <a:pPr algn="ctr"/>
            <a:r>
              <a:rPr lang="en-US" sz="1600" b="1" dirty="0" smtClean="0">
                <a:solidFill>
                  <a:schemeClr val="bg1"/>
                </a:solidFill>
                <a:latin typeface="Franklin Gothic Book" panose="020B0503020102020204" pitchFamily="34" charset="0"/>
              </a:rPr>
              <a:t>Engagement on Instagram</a:t>
            </a:r>
            <a:endParaRPr lang="en-US" sz="1600" b="1" dirty="0">
              <a:solidFill>
                <a:schemeClr val="bg1"/>
              </a:solidFill>
              <a:latin typeface="Franklin Gothic Book" panose="020B0503020102020204" pitchFamily="34" charset="0"/>
            </a:endParaRP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472</a:t>
            </a:r>
          </a:p>
          <a:p>
            <a:pPr algn="ctr"/>
            <a:r>
              <a:rPr lang="en-US" sz="1600" b="1" dirty="0" smtClean="0">
                <a:solidFill>
                  <a:schemeClr val="bg1"/>
                </a:solidFill>
                <a:latin typeface="Franklin Gothic Book" panose="020B0503020102020204" pitchFamily="34" charset="0"/>
              </a:rPr>
              <a:t>Engagement on Twitter</a:t>
            </a:r>
            <a:endParaRPr lang="en-US" sz="16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702001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Information Technology</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524344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28</a:t>
            </a:r>
            <a:endParaRPr lang="en-US" dirty="0"/>
          </a:p>
        </p:txBody>
      </p:sp>
      <p:graphicFrame>
        <p:nvGraphicFramePr>
          <p:cNvPr id="29" name="Chart 28"/>
          <p:cNvGraphicFramePr/>
          <p:nvPr>
            <p:extLst>
              <p:ext uri="{D42A27DB-BD31-4B8C-83A1-F6EECF244321}">
                <p14:modId xmlns:p14="http://schemas.microsoft.com/office/powerpoint/2010/main" val="2206844319"/>
              </p:ext>
            </p:extLst>
          </p:nvPr>
        </p:nvGraphicFramePr>
        <p:xfrm>
          <a:off x="1524000" y="1698772"/>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p:cNvSpPr txBox="1"/>
          <p:nvPr/>
        </p:nvSpPr>
        <p:spPr>
          <a:xfrm>
            <a:off x="-390" y="5992111"/>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In </a:t>
            </a:r>
            <a:r>
              <a:rPr lang="en-US" sz="1400" dirty="0" smtClean="0">
                <a:solidFill>
                  <a:schemeClr val="tx1">
                    <a:lumMod val="75000"/>
                    <a:lumOff val="25000"/>
                  </a:schemeClr>
                </a:solidFill>
                <a:latin typeface="Franklin Gothic Book" panose="020B0503020102020204" pitchFamily="34" charset="0"/>
              </a:rPr>
              <a:t>August, there were 206 outage </a:t>
            </a:r>
            <a:r>
              <a:rPr lang="en-US" sz="1400" dirty="0" smtClean="0">
                <a:solidFill>
                  <a:schemeClr val="tx1">
                    <a:lumMod val="75000"/>
                    <a:lumOff val="25000"/>
                  </a:schemeClr>
                </a:solidFill>
                <a:latin typeface="Franklin Gothic Book" panose="020B0503020102020204" pitchFamily="34" charset="0"/>
              </a:rPr>
              <a:t>hours mostly related to pay-by-phone (IVR) being unavailable, and a billing data pull glitch causing an auto-pay error. IT has been working with Public Affairs to communicate with the impacted customers.</a:t>
            </a:r>
            <a:endParaRPr lang="en-US" sz="1100" dirty="0">
              <a:solidFill>
                <a:schemeClr val="tx1">
                  <a:lumMod val="75000"/>
                  <a:lumOff val="25000"/>
                </a:schemeClr>
              </a:solidFill>
              <a:latin typeface="Franklin Gothic Book" panose="020B0503020102020204" pitchFamily="34" charset="0"/>
            </a:endParaRPr>
          </a:p>
        </p:txBody>
      </p:sp>
      <p:cxnSp>
        <p:nvCxnSpPr>
          <p:cNvPr id="31" name="Straight Connector 30"/>
          <p:cNvCxnSpPr/>
          <p:nvPr/>
        </p:nvCxnSpPr>
        <p:spPr>
          <a:xfrm flipH="1">
            <a:off x="0" y="5865765"/>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IT: Customer Service, Field Services and   </a:t>
            </a:r>
            <a:br>
              <a:rPr lang="en-US" sz="2500" b="1" dirty="0" smtClean="0">
                <a:solidFill>
                  <a:srgbClr val="138F7E"/>
                </a:solidFill>
                <a:latin typeface="Franklin Gothic Book" panose="020B0503020102020204" pitchFamily="34" charset="0"/>
              </a:rPr>
            </a:br>
            <a:r>
              <a:rPr lang="en-US" sz="2500" b="1" dirty="0" smtClean="0">
                <a:solidFill>
                  <a:srgbClr val="138F7E"/>
                </a:solidFill>
                <a:latin typeface="Franklin Gothic Book" panose="020B0503020102020204" pitchFamily="34" charset="0"/>
              </a:rPr>
              <a:t>     Finance Software Availability</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2462512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3</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DIRECTOR’S MESSAGE TO THE BOARD</a:t>
            </a:r>
            <a:endParaRPr lang="en-US" sz="3000" b="1" dirty="0">
              <a:solidFill>
                <a:srgbClr val="138F7E"/>
              </a:solidFill>
              <a:latin typeface="Franklin Gothic Book" panose="020B0503020102020204" pitchFamily="34" charset="0"/>
            </a:endParaRPr>
          </a:p>
        </p:txBody>
      </p:sp>
      <p:sp>
        <p:nvSpPr>
          <p:cNvPr id="14" name="TextBox 13"/>
          <p:cNvSpPr txBox="1"/>
          <p:nvPr/>
        </p:nvSpPr>
        <p:spPr>
          <a:xfrm>
            <a:off x="1" y="1196305"/>
            <a:ext cx="8821270" cy="5463034"/>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400" dirty="0">
                <a:latin typeface="Franklin Gothic Book" panose="020B0503020102020204" pitchFamily="34" charset="0"/>
              </a:rPr>
              <a:t>The cooperative effort between </a:t>
            </a:r>
            <a:r>
              <a:rPr lang="en-US" sz="1400" dirty="0" smtClean="0">
                <a:latin typeface="Franklin Gothic Book" panose="020B0503020102020204" pitchFamily="34" charset="0"/>
              </a:rPr>
              <a:t>the Detroit </a:t>
            </a:r>
            <a:r>
              <a:rPr lang="en-US" sz="1400" dirty="0">
                <a:latin typeface="Franklin Gothic Book" panose="020B0503020102020204" pitchFamily="34" charset="0"/>
              </a:rPr>
              <a:t>Water and Sewerage </a:t>
            </a:r>
            <a:r>
              <a:rPr lang="en-US" sz="1400" dirty="0" smtClean="0">
                <a:latin typeface="Franklin Gothic Book" panose="020B0503020102020204" pitchFamily="34" charset="0"/>
              </a:rPr>
              <a:t>Department</a:t>
            </a:r>
            <a:br>
              <a:rPr lang="en-US" sz="1400" dirty="0" smtClean="0">
                <a:latin typeface="Franklin Gothic Book" panose="020B0503020102020204" pitchFamily="34" charset="0"/>
              </a:rPr>
            </a:br>
            <a:r>
              <a:rPr lang="en-US" sz="1400" dirty="0" smtClean="0">
                <a:latin typeface="Franklin Gothic Book" panose="020B0503020102020204" pitchFamily="34" charset="0"/>
              </a:rPr>
              <a:t>(DWSD) and </a:t>
            </a:r>
            <a:r>
              <a:rPr lang="en-US" sz="1400" dirty="0">
                <a:latin typeface="Franklin Gothic Book" panose="020B0503020102020204" pitchFamily="34" charset="0"/>
              </a:rPr>
              <a:t>the Detroit Fire </a:t>
            </a:r>
            <a:r>
              <a:rPr lang="en-US" sz="1400" dirty="0" smtClean="0">
                <a:latin typeface="Franklin Gothic Book" panose="020B0503020102020204" pitchFamily="34" charset="0"/>
              </a:rPr>
              <a:t>Department (DFD) </a:t>
            </a:r>
            <a:r>
              <a:rPr lang="en-US" sz="1400" dirty="0">
                <a:latin typeface="Franklin Gothic Book" panose="020B0503020102020204" pitchFamily="34" charset="0"/>
              </a:rPr>
              <a:t>to </a:t>
            </a:r>
            <a:r>
              <a:rPr lang="en-US" sz="1400" b="1" dirty="0">
                <a:latin typeface="Franklin Gothic Book" panose="020B0503020102020204" pitchFamily="34" charset="0"/>
              </a:rPr>
              <a:t>improve the </a:t>
            </a:r>
            <a:r>
              <a:rPr lang="en-US" sz="1400" b="1" dirty="0" smtClean="0">
                <a:latin typeface="Franklin Gothic Book" panose="020B0503020102020204" pitchFamily="34" charset="0"/>
              </a:rPr>
              <a:t>maintenance</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of </a:t>
            </a:r>
            <a:r>
              <a:rPr lang="en-US" sz="1400" b="1" dirty="0">
                <a:latin typeface="Franklin Gothic Book" panose="020B0503020102020204" pitchFamily="34" charset="0"/>
              </a:rPr>
              <a:t>fire hydrants </a:t>
            </a:r>
            <a:r>
              <a:rPr lang="en-US" sz="1400" b="1" dirty="0" smtClean="0">
                <a:latin typeface="Franklin Gothic Book" panose="020B0503020102020204" pitchFamily="34" charset="0"/>
              </a:rPr>
              <a:t>has been </a:t>
            </a:r>
            <a:r>
              <a:rPr lang="en-US" sz="1400" b="1" dirty="0">
                <a:latin typeface="Franklin Gothic Book" panose="020B0503020102020204" pitchFamily="34" charset="0"/>
              </a:rPr>
              <a:t>successful at greatly reducing inoperable hydrants</a:t>
            </a:r>
            <a:r>
              <a:rPr lang="en-US" sz="1400" dirty="0">
                <a:latin typeface="Franklin Gothic Book" panose="020B0503020102020204" pitchFamily="34" charset="0"/>
              </a:rPr>
              <a:t>.</a:t>
            </a:r>
          </a:p>
          <a:p>
            <a:pPr marL="742950" lvl="1" indent="-285750">
              <a:buClr>
                <a:srgbClr val="279989"/>
              </a:buClr>
              <a:buFont typeface="Courier New" panose="02070309020205020404" pitchFamily="49" charset="0"/>
              <a:buChar char="o"/>
            </a:pPr>
            <a:r>
              <a:rPr lang="en-US" sz="1300" dirty="0">
                <a:latin typeface="Franklin Gothic Book" panose="020B0503020102020204" pitchFamily="34" charset="0"/>
              </a:rPr>
              <a:t>DWSD and DFD use shared mapping technology to pinpoint and </a:t>
            </a:r>
            <a:r>
              <a:rPr lang="en-US" sz="1300" dirty="0" smtClean="0">
                <a:latin typeface="Franklin Gothic Book" panose="020B0503020102020204" pitchFamily="34" charset="0"/>
              </a:rPr>
              <a:t>track</a:t>
            </a:r>
            <a:br>
              <a:rPr lang="en-US" sz="1300" dirty="0" smtClean="0">
                <a:latin typeface="Franklin Gothic Book" panose="020B0503020102020204" pitchFamily="34" charset="0"/>
              </a:rPr>
            </a:br>
            <a:r>
              <a:rPr lang="en-US" sz="1300" dirty="0" smtClean="0">
                <a:latin typeface="Franklin Gothic Book" panose="020B0503020102020204" pitchFamily="34" charset="0"/>
              </a:rPr>
              <a:t>maintenance </a:t>
            </a:r>
            <a:r>
              <a:rPr lang="en-US" sz="1300" dirty="0">
                <a:latin typeface="Franklin Gothic Book" panose="020B0503020102020204" pitchFamily="34" charset="0"/>
              </a:rPr>
              <a:t>issues</a:t>
            </a:r>
            <a:r>
              <a:rPr lang="en-US" sz="1300" dirty="0" smtClean="0">
                <a:latin typeface="Franklin Gothic Book" panose="020B0503020102020204" pitchFamily="34" charset="0"/>
              </a:rPr>
              <a:t>.</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Firefighters are able to know the condition and pressure capacity of the</a:t>
            </a:r>
            <a:br>
              <a:rPr lang="en-US" sz="1300" dirty="0" smtClean="0">
                <a:latin typeface="Franklin Gothic Book" panose="020B0503020102020204" pitchFamily="34" charset="0"/>
              </a:rPr>
            </a:br>
            <a:r>
              <a:rPr lang="en-US" sz="1300" dirty="0" smtClean="0">
                <a:latin typeface="Franklin Gothic Book" panose="020B0503020102020204" pitchFamily="34" charset="0"/>
              </a:rPr>
              <a:t>nearby</a:t>
            </a:r>
            <a:r>
              <a:rPr lang="en-US" sz="1300" dirty="0">
                <a:latin typeface="Franklin Gothic Book" panose="020B0503020102020204" pitchFamily="34" charset="0"/>
              </a:rPr>
              <a:t> </a:t>
            </a:r>
            <a:r>
              <a:rPr lang="en-US" sz="1300" dirty="0" smtClean="0">
                <a:latin typeface="Franklin Gothic Book" panose="020B0503020102020204" pitchFamily="34" charset="0"/>
              </a:rPr>
              <a:t>hydrants while heading to the scene of an incident.</a:t>
            </a:r>
            <a:endParaRPr lang="en-US" sz="1300" dirty="0">
              <a:latin typeface="Franklin Gothic Book" panose="020B0503020102020204" pitchFamily="34" charset="0"/>
            </a:endParaRPr>
          </a:p>
          <a:p>
            <a:pPr marL="742950" lvl="1" indent="-285750">
              <a:buClr>
                <a:srgbClr val="279989"/>
              </a:buClr>
              <a:buFont typeface="Courier New" panose="02070309020205020404" pitchFamily="49" charset="0"/>
              <a:buChar char="o"/>
            </a:pPr>
            <a:r>
              <a:rPr lang="en-US" sz="1300" dirty="0">
                <a:latin typeface="Franklin Gothic Book" panose="020B0503020102020204" pitchFamily="34" charset="0"/>
              </a:rPr>
              <a:t>As this report shows, only </a:t>
            </a:r>
            <a:r>
              <a:rPr lang="en-US" sz="1300" dirty="0" smtClean="0">
                <a:latin typeface="Franklin Gothic Book" panose="020B0503020102020204" pitchFamily="34" charset="0"/>
              </a:rPr>
              <a:t>0.12 </a:t>
            </a:r>
            <a:r>
              <a:rPr lang="en-US" sz="1300" dirty="0">
                <a:latin typeface="Franklin Gothic Book" panose="020B0503020102020204" pitchFamily="34" charset="0"/>
              </a:rPr>
              <a:t>percent of hydrants are </a:t>
            </a:r>
            <a:r>
              <a:rPr lang="en-US" sz="1300" dirty="0" smtClean="0">
                <a:latin typeface="Franklin Gothic Book" panose="020B0503020102020204" pitchFamily="34" charset="0"/>
              </a:rPr>
              <a:t>inoperable.</a:t>
            </a:r>
            <a:endParaRPr lang="en-US" sz="1300" dirty="0">
              <a:latin typeface="Franklin Gothic Book" panose="020B0503020102020204" pitchFamily="34" charset="0"/>
            </a:endParaRPr>
          </a:p>
          <a:p>
            <a:pPr>
              <a:buClr>
                <a:srgbClr val="279989"/>
              </a:buClr>
            </a:pPr>
            <a:endParaRPr lang="en-US" sz="8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DWSD </a:t>
            </a:r>
            <a:r>
              <a:rPr lang="en-US" sz="1400" b="1" dirty="0" smtClean="0">
                <a:latin typeface="Franklin Gothic Book" panose="020B0503020102020204" pitchFamily="34" charset="0"/>
              </a:rPr>
              <a:t>expanded its outreach to customers in the water main replacement</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construction zones</a:t>
            </a:r>
            <a:r>
              <a:rPr lang="en-US" sz="1400" dirty="0" smtClean="0">
                <a:latin typeface="Franklin Gothic Book" panose="020B0503020102020204" pitchFamily="34" charset="0"/>
              </a:rPr>
              <a:t>,</a:t>
            </a:r>
            <a:r>
              <a:rPr lang="en-US" sz="1400" b="1" dirty="0" smtClean="0">
                <a:latin typeface="Franklin Gothic Book" panose="020B0503020102020204" pitchFamily="34" charset="0"/>
              </a:rPr>
              <a:t> </a:t>
            </a:r>
            <a:r>
              <a:rPr lang="en-US" sz="1400" dirty="0" smtClean="0">
                <a:latin typeface="Franklin Gothic Book" panose="020B0503020102020204" pitchFamily="34" charset="0"/>
              </a:rPr>
              <a:t>which most include a </a:t>
            </a:r>
            <a:r>
              <a:rPr lang="en-US" sz="1400" b="1" dirty="0" smtClean="0">
                <a:latin typeface="Franklin Gothic Book" panose="020B0503020102020204" pitchFamily="34" charset="0"/>
              </a:rPr>
              <a:t>pilot program to replace the </a:t>
            </a:r>
            <a:r>
              <a:rPr lang="en-US" sz="1400" b="1" dirty="0" smtClean="0">
                <a:latin typeface="Franklin Gothic Book" panose="020B0503020102020204" pitchFamily="34" charset="0"/>
              </a:rPr>
              <a:t>full</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lead</a:t>
            </a:r>
            <a:r>
              <a:rPr lang="en-US" sz="1400" b="1" dirty="0">
                <a:latin typeface="Franklin Gothic Book" panose="020B0503020102020204" pitchFamily="34" charset="0"/>
              </a:rPr>
              <a:t> </a:t>
            </a:r>
            <a:r>
              <a:rPr lang="en-US" sz="1400" b="1" dirty="0" smtClean="0">
                <a:latin typeface="Franklin Gothic Book" panose="020B0503020102020204" pitchFamily="34" charset="0"/>
              </a:rPr>
              <a:t>service lines</a:t>
            </a:r>
            <a:r>
              <a:rPr lang="en-US" sz="1400" dirty="0" smtClean="0">
                <a:latin typeface="Franklin Gothic Book" panose="020B0503020102020204" pitchFamily="34" charset="0"/>
              </a:rPr>
              <a:t>, where they exist</a:t>
            </a:r>
            <a:r>
              <a:rPr lang="en-US" sz="1400" dirty="0" smtClean="0">
                <a:latin typeface="Franklin Gothic Book" panose="020B0503020102020204" pitchFamily="34" charset="0"/>
              </a:rPr>
              <a:t>.</a:t>
            </a:r>
            <a:endParaRPr lang="en-US" sz="1400" dirty="0" smtClean="0">
              <a:latin typeface="Franklin Gothic Book" panose="020B0503020102020204" pitchFamily="34" charset="0"/>
            </a:endParaRPr>
          </a:p>
          <a:p>
            <a:pPr marL="800100" lvl="1" indent="-342900">
              <a:buClr>
                <a:srgbClr val="279989"/>
              </a:buClr>
              <a:buFont typeface="Courier New" panose="02070309020205020404" pitchFamily="49" charset="0"/>
              <a:buChar char="o"/>
            </a:pPr>
            <a:r>
              <a:rPr lang="en-US" sz="1300" dirty="0" smtClean="0">
                <a:latin typeface="Franklin Gothic Book" panose="020B0503020102020204" pitchFamily="34" charset="0"/>
              </a:rPr>
              <a:t>DWSD mailed letters and distributed door hanger notifications in advance</a:t>
            </a:r>
            <a:r>
              <a:rPr lang="en-US" sz="1300" dirty="0" smtClean="0">
                <a:latin typeface="Franklin Gothic Book" panose="020B0503020102020204" pitchFamily="34" charset="0"/>
              </a:rPr>
              <a:t>.</a:t>
            </a:r>
            <a:endParaRPr lang="en-US" sz="1300" dirty="0" smtClean="0">
              <a:latin typeface="Franklin Gothic Book" panose="020B0503020102020204" pitchFamily="34" charset="0"/>
            </a:endParaRPr>
          </a:p>
          <a:p>
            <a:pPr marL="800100" lvl="1" indent="-342900">
              <a:buClr>
                <a:srgbClr val="279989"/>
              </a:buClr>
              <a:buFont typeface="Courier New" panose="02070309020205020404" pitchFamily="49" charset="0"/>
              <a:buChar char="o"/>
            </a:pPr>
            <a:r>
              <a:rPr lang="en-US" sz="1300" dirty="0" smtClean="0">
                <a:latin typeface="Franklin Gothic Book" panose="020B0503020102020204" pitchFamily="34" charset="0"/>
              </a:rPr>
              <a:t>Customers also received a pitcher filter kit as a precautionary measure to</a:t>
            </a:r>
            <a:br>
              <a:rPr lang="en-US" sz="1300" dirty="0" smtClean="0">
                <a:latin typeface="Franklin Gothic Book" panose="020B0503020102020204" pitchFamily="34" charset="0"/>
              </a:rPr>
            </a:br>
            <a:r>
              <a:rPr lang="en-US" sz="1300" dirty="0" smtClean="0">
                <a:latin typeface="Franklin Gothic Book" panose="020B0503020102020204" pitchFamily="34" charset="0"/>
              </a:rPr>
              <a:t>use</a:t>
            </a:r>
            <a:r>
              <a:rPr lang="en-US" sz="1300" dirty="0">
                <a:latin typeface="Franklin Gothic Book" panose="020B0503020102020204" pitchFamily="34" charset="0"/>
              </a:rPr>
              <a:t> </a:t>
            </a:r>
            <a:r>
              <a:rPr lang="en-US" sz="1300" dirty="0" smtClean="0">
                <a:latin typeface="Franklin Gothic Book" panose="020B0503020102020204" pitchFamily="34" charset="0"/>
              </a:rPr>
              <a:t>during and following construction.</a:t>
            </a:r>
            <a:endParaRPr lang="en-US" sz="1300" dirty="0" smtClean="0">
              <a:latin typeface="Franklin Gothic Book" panose="020B0503020102020204" pitchFamily="34" charset="0"/>
            </a:endParaRPr>
          </a:p>
          <a:p>
            <a:pPr marL="800100" lvl="1" indent="-342900">
              <a:buClr>
                <a:srgbClr val="279989"/>
              </a:buClr>
              <a:buFont typeface="Courier New" panose="02070309020205020404" pitchFamily="49" charset="0"/>
              <a:buChar char="o"/>
            </a:pPr>
            <a:r>
              <a:rPr lang="en-US" sz="1300" dirty="0" smtClean="0">
                <a:latin typeface="Franklin Gothic Book" panose="020B0503020102020204" pitchFamily="34" charset="0"/>
              </a:rPr>
              <a:t>Four block meetings were held with the residents, mostly on the public</a:t>
            </a:r>
            <a:br>
              <a:rPr lang="en-US" sz="1300" dirty="0" smtClean="0">
                <a:latin typeface="Franklin Gothic Book" panose="020B0503020102020204" pitchFamily="34" charset="0"/>
              </a:rPr>
            </a:br>
            <a:r>
              <a:rPr lang="en-US" sz="1300" dirty="0" smtClean="0">
                <a:latin typeface="Franklin Gothic Book" panose="020B0503020102020204" pitchFamily="34" charset="0"/>
              </a:rPr>
              <a:t>median where neighbors could see DWSD subject matter experts providing</a:t>
            </a:r>
            <a:br>
              <a:rPr lang="en-US" sz="1300" dirty="0" smtClean="0">
                <a:latin typeface="Franklin Gothic Book" panose="020B0503020102020204" pitchFamily="34" charset="0"/>
              </a:rPr>
            </a:br>
            <a:r>
              <a:rPr lang="en-US" sz="1300" dirty="0" smtClean="0">
                <a:latin typeface="Franklin Gothic Book" panose="020B0503020102020204" pitchFamily="34" charset="0"/>
              </a:rPr>
              <a:t>information and answering questions.</a:t>
            </a:r>
            <a:endParaRPr lang="en-US" sz="1300" dirty="0" smtClean="0">
              <a:latin typeface="Franklin Gothic Book" panose="020B0503020102020204" pitchFamily="34" charset="0"/>
            </a:endParaRPr>
          </a:p>
          <a:p>
            <a:pPr>
              <a:buClr>
                <a:srgbClr val="279989"/>
              </a:buClr>
            </a:pPr>
            <a:endParaRPr lang="en-US" sz="8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a:latin typeface="Franklin Gothic Book" panose="020B0503020102020204" pitchFamily="34" charset="0"/>
              </a:rPr>
              <a:t>The department will go before City Council this </a:t>
            </a:r>
            <a:r>
              <a:rPr lang="en-US" sz="1400" dirty="0" smtClean="0">
                <a:latin typeface="Franklin Gothic Book" panose="020B0503020102020204" pitchFamily="34" charset="0"/>
              </a:rPr>
              <a:t>Fall </a:t>
            </a:r>
            <a:r>
              <a:rPr lang="en-US" sz="1400" dirty="0">
                <a:latin typeface="Franklin Gothic Book" panose="020B0503020102020204" pitchFamily="34" charset="0"/>
              </a:rPr>
              <a:t>to request </a:t>
            </a:r>
            <a:r>
              <a:rPr lang="en-US" sz="1400" dirty="0" smtClean="0">
                <a:latin typeface="Franklin Gothic Book" panose="020B0503020102020204" pitchFamily="34" charset="0"/>
              </a:rPr>
              <a:t>that they</a:t>
            </a:r>
            <a:br>
              <a:rPr lang="en-US" sz="1400" dirty="0" smtClean="0">
                <a:latin typeface="Franklin Gothic Book" panose="020B0503020102020204" pitchFamily="34" charset="0"/>
              </a:rPr>
            </a:br>
            <a:r>
              <a:rPr lang="en-US" sz="1400" dirty="0" smtClean="0">
                <a:latin typeface="Franklin Gothic Book" panose="020B0503020102020204" pitchFamily="34" charset="0"/>
              </a:rPr>
              <a:t>consider and </a:t>
            </a:r>
            <a:r>
              <a:rPr lang="en-US" sz="1400" dirty="0">
                <a:latin typeface="Franklin Gothic Book" panose="020B0503020102020204" pitchFamily="34" charset="0"/>
              </a:rPr>
              <a:t>adopt </a:t>
            </a:r>
            <a:r>
              <a:rPr lang="en-US" sz="1400" b="1" dirty="0">
                <a:latin typeface="Franklin Gothic Book" panose="020B0503020102020204" pitchFamily="34" charset="0"/>
              </a:rPr>
              <a:t>two new ordinances</a:t>
            </a:r>
            <a:r>
              <a:rPr lang="en-US" sz="1400" dirty="0">
                <a:latin typeface="Franklin Gothic Book" panose="020B0503020102020204" pitchFamily="34" charset="0"/>
              </a:rPr>
              <a:t>.</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A </a:t>
            </a:r>
            <a:r>
              <a:rPr lang="en-US" sz="1300" b="1" dirty="0" smtClean="0">
                <a:latin typeface="Franklin Gothic Book" panose="020B0503020102020204" pitchFamily="34" charset="0"/>
              </a:rPr>
              <a:t>Post-Construction Stormwater Management Ordinance </a:t>
            </a:r>
            <a:r>
              <a:rPr lang="en-US" sz="1300" dirty="0" smtClean="0">
                <a:latin typeface="Franklin Gothic Book" panose="020B0503020102020204" pitchFamily="34" charset="0"/>
              </a:rPr>
              <a:t>for new</a:t>
            </a:r>
            <a:br>
              <a:rPr lang="en-US" sz="1300" dirty="0" smtClean="0">
                <a:latin typeface="Franklin Gothic Book" panose="020B0503020102020204" pitchFamily="34" charset="0"/>
              </a:rPr>
            </a:br>
            <a:r>
              <a:rPr lang="en-US" sz="1300" dirty="0" smtClean="0">
                <a:latin typeface="Franklin Gothic Book" panose="020B0503020102020204" pitchFamily="34" charset="0"/>
              </a:rPr>
              <a:t>development</a:t>
            </a:r>
            <a:r>
              <a:rPr lang="en-US" sz="1300" dirty="0">
                <a:latin typeface="Franklin Gothic Book" panose="020B0503020102020204" pitchFamily="34" charset="0"/>
              </a:rPr>
              <a:t> </a:t>
            </a:r>
            <a:r>
              <a:rPr lang="en-US" sz="1300" dirty="0" smtClean="0">
                <a:latin typeface="Franklin Gothic Book" panose="020B0503020102020204" pitchFamily="34" charset="0"/>
              </a:rPr>
              <a:t>and redevelopment projects in the city.</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The </a:t>
            </a:r>
            <a:r>
              <a:rPr lang="en-US" sz="1300" b="1" dirty="0" smtClean="0">
                <a:latin typeface="Franklin Gothic Book" panose="020B0503020102020204" pitchFamily="34" charset="0"/>
              </a:rPr>
              <a:t>Gold Shovel Standard </a:t>
            </a:r>
            <a:r>
              <a:rPr lang="en-US" sz="1300" dirty="0" smtClean="0">
                <a:latin typeface="Franklin Gothic Book" panose="020B0503020102020204" pitchFamily="34" charset="0"/>
              </a:rPr>
              <a:t>to reduce the instances of utility companies</a:t>
            </a:r>
            <a:br>
              <a:rPr lang="en-US" sz="1300" dirty="0" smtClean="0">
                <a:latin typeface="Franklin Gothic Book" panose="020B0503020102020204" pitchFamily="34" charset="0"/>
              </a:rPr>
            </a:br>
            <a:r>
              <a:rPr lang="en-US" sz="1300" dirty="0" smtClean="0">
                <a:latin typeface="Franklin Gothic Book" panose="020B0503020102020204" pitchFamily="34" charset="0"/>
              </a:rPr>
              <a:t>and contractors during excavations hitting other utility lines which cause</a:t>
            </a:r>
            <a:br>
              <a:rPr lang="en-US" sz="1300" dirty="0" smtClean="0">
                <a:latin typeface="Franklin Gothic Book" panose="020B0503020102020204" pitchFamily="34" charset="0"/>
              </a:rPr>
            </a:br>
            <a:r>
              <a:rPr lang="en-US" sz="1300" dirty="0" smtClean="0">
                <a:latin typeface="Franklin Gothic Book" panose="020B0503020102020204" pitchFamily="34" charset="0"/>
              </a:rPr>
              <a:t>service interruptions, cost increases and/or injuries.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2353" t="22745" b="13529"/>
          <a:stretch/>
        </p:blipFill>
        <p:spPr>
          <a:xfrm>
            <a:off x="6190537" y="1336861"/>
            <a:ext cx="2743200" cy="1938130"/>
          </a:xfrm>
          <a:prstGeom prst="rect">
            <a:avLst/>
          </a:prstGeom>
          <a:ln w="38100" cap="sq">
            <a:solidFill>
              <a:srgbClr val="27999D"/>
            </a:solidFill>
            <a:prstDash val="solid"/>
            <a:miter lim="800000"/>
          </a:ln>
          <a:effec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058" r="29853"/>
          <a:stretch/>
        </p:blipFill>
        <p:spPr>
          <a:xfrm>
            <a:off x="6190537" y="3595565"/>
            <a:ext cx="2760562" cy="2743200"/>
          </a:xfrm>
          <a:prstGeom prst="rect">
            <a:avLst/>
          </a:prstGeom>
          <a:ln w="38100" cap="sq">
            <a:solidFill>
              <a:srgbClr val="27999D"/>
            </a:solidFill>
            <a:prstDash val="solid"/>
            <a:miter lim="800000"/>
          </a:ln>
          <a:effectLst/>
        </p:spPr>
      </p:pic>
    </p:spTree>
    <p:extLst>
      <p:ext uri="{BB962C8B-B14F-4D97-AF65-F5344CB8AC3E}">
        <p14:creationId xmlns:p14="http://schemas.microsoft.com/office/powerpoint/2010/main" val="1832895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Customer Care</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114458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5</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Account Status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0" y="5264682"/>
            <a:ext cx="9053134" cy="738664"/>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a:t>
            </a:r>
            <a:r>
              <a:rPr lang="en-US" sz="1400" dirty="0" smtClean="0">
                <a:solidFill>
                  <a:schemeClr val="tx1">
                    <a:lumMod val="75000"/>
                    <a:lumOff val="25000"/>
                  </a:schemeClr>
                </a:solidFill>
                <a:latin typeface="Franklin Gothic Book" panose="020B0503020102020204" pitchFamily="34" charset="0"/>
              </a:rPr>
              <a:t>has </a:t>
            </a:r>
            <a:r>
              <a:rPr lang="en-US" sz="1400" dirty="0" smtClean="0">
                <a:solidFill>
                  <a:schemeClr val="tx1">
                    <a:lumMod val="75000"/>
                    <a:lumOff val="25000"/>
                  </a:schemeClr>
                </a:solidFill>
                <a:latin typeface="Franklin Gothic Book" panose="020B0503020102020204" pitchFamily="34" charset="0"/>
              </a:rPr>
              <a:t>reduced the number of delinquent accounts this summer by 32 percent through customer outreach,</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the availability of WRAP, the Water Residential Assistance Program, community meetings and fairs at nonprofit partner organizations, and an advertising campaign.</a:t>
            </a:r>
            <a:endParaRPr lang="en-US" sz="1400" dirty="0" smtClean="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1" y="518034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p:nvPr>
            <p:extLst>
              <p:ext uri="{D42A27DB-BD31-4B8C-83A1-F6EECF244321}">
                <p14:modId xmlns:p14="http://schemas.microsoft.com/office/powerpoint/2010/main" val="612230347"/>
              </p:ext>
            </p:extLst>
          </p:nvPr>
        </p:nvGraphicFramePr>
        <p:xfrm>
          <a:off x="39892" y="1897250"/>
          <a:ext cx="3384176" cy="2145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3368741444"/>
              </p:ext>
            </p:extLst>
          </p:nvPr>
        </p:nvGraphicFramePr>
        <p:xfrm>
          <a:off x="3086315" y="1940083"/>
          <a:ext cx="3899647" cy="286422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1" y="1532392"/>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All Customers</a:t>
            </a:r>
          </a:p>
        </p:txBody>
      </p:sp>
      <p:sp>
        <p:nvSpPr>
          <p:cNvPr id="20" name="TextBox 19"/>
          <p:cNvSpPr txBox="1"/>
          <p:nvPr/>
        </p:nvSpPr>
        <p:spPr>
          <a:xfrm>
            <a:off x="3321587" y="1532392"/>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Residential Only</a:t>
            </a:r>
          </a:p>
        </p:txBody>
      </p:sp>
      <p:graphicFrame>
        <p:nvGraphicFramePr>
          <p:cNvPr id="21" name="Chart 20"/>
          <p:cNvGraphicFramePr/>
          <p:nvPr>
            <p:extLst>
              <p:ext uri="{D42A27DB-BD31-4B8C-83A1-F6EECF244321}">
                <p14:modId xmlns:p14="http://schemas.microsoft.com/office/powerpoint/2010/main" val="3164832274"/>
              </p:ext>
            </p:extLst>
          </p:nvPr>
        </p:nvGraphicFramePr>
        <p:xfrm>
          <a:off x="6115158" y="1903916"/>
          <a:ext cx="3899647" cy="2864224"/>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6309935" y="1566113"/>
            <a:ext cx="2743199" cy="400110"/>
          </a:xfrm>
          <a:prstGeom prst="rect">
            <a:avLst/>
          </a:prstGeom>
          <a:noFill/>
        </p:spPr>
        <p:txBody>
          <a:bodyPr wrap="square" rtlCol="0">
            <a:spAutoFit/>
          </a:bodyPr>
          <a:lstStyle/>
          <a:p>
            <a:r>
              <a:rPr lang="en-US" sz="2000" dirty="0" smtClean="0">
                <a:ln w="0"/>
                <a:solidFill>
                  <a:srgbClr val="27999D"/>
                </a:solidFill>
                <a:latin typeface="Franklin Gothic Demi Cond" panose="020B0706030402020204" pitchFamily="34" charset="0"/>
              </a:rPr>
              <a:t>Non-</a:t>
            </a:r>
            <a:r>
              <a:rPr lang="en-US" sz="2000" dirty="0">
                <a:ln w="0"/>
                <a:solidFill>
                  <a:srgbClr val="27999D"/>
                </a:solidFill>
                <a:latin typeface="Franklin Gothic Demi Cond" panose="020B0706030402020204" pitchFamily="34" charset="0"/>
              </a:rPr>
              <a:t>R</a:t>
            </a:r>
            <a:r>
              <a:rPr lang="en-US" sz="2000" dirty="0" smtClean="0">
                <a:ln w="0"/>
                <a:solidFill>
                  <a:srgbClr val="27999D"/>
                </a:solidFill>
                <a:effectLst/>
                <a:latin typeface="Franklin Gothic Demi Cond" panose="020B0706030402020204" pitchFamily="34" charset="0"/>
              </a:rPr>
              <a:t>esidential Only</a:t>
            </a:r>
          </a:p>
        </p:txBody>
      </p:sp>
      <p:sp>
        <p:nvSpPr>
          <p:cNvPr id="14" name="TextBox 13"/>
          <p:cNvSpPr txBox="1"/>
          <p:nvPr/>
        </p:nvSpPr>
        <p:spPr>
          <a:xfrm>
            <a:off x="1337677" y="4071757"/>
            <a:ext cx="6482544" cy="338554"/>
          </a:xfrm>
          <a:prstGeom prst="rect">
            <a:avLst/>
          </a:prstGeom>
          <a:noFill/>
        </p:spPr>
        <p:txBody>
          <a:bodyPr wrap="none" rtlCol="0">
            <a:spAutoFit/>
          </a:bodyPr>
          <a:lstStyle/>
          <a:p>
            <a:pPr algn="ct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Active customer accounts in good standing       </a:t>
            </a:r>
            <a:r>
              <a:rPr lang="en-US" sz="1600" dirty="0" smtClean="0">
                <a:solidFill>
                  <a:schemeClr val="accent2"/>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Delinquent accounts</a:t>
            </a:r>
            <a:endParaRPr lang="en-US" sz="16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263276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450779382"/>
              </p:ext>
            </p:extLst>
          </p:nvPr>
        </p:nvGraphicFramePr>
        <p:xfrm>
          <a:off x="107866" y="1554067"/>
          <a:ext cx="4621306" cy="30808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338819" y="4507993"/>
            <a:ext cx="2445926"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Payment Transactions by Type</a:t>
            </a:r>
            <a:endParaRPr lang="en-US" sz="1400" b="1" dirty="0">
              <a:solidFill>
                <a:schemeClr val="tx1">
                  <a:lumMod val="75000"/>
                  <a:lumOff val="25000"/>
                </a:schemeClr>
              </a:solidFill>
              <a:latin typeface="Franklin Gothic Book" panose="020B0503020102020204" pitchFamily="34" charset="0"/>
            </a:endParaRPr>
          </a:p>
        </p:txBody>
      </p:sp>
      <p:sp>
        <p:nvSpPr>
          <p:cNvPr id="10" name="TextBox 9"/>
          <p:cNvSpPr txBox="1"/>
          <p:nvPr/>
        </p:nvSpPr>
        <p:spPr>
          <a:xfrm>
            <a:off x="6011976" y="4517113"/>
            <a:ext cx="2182970"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Revenue Collected by Type</a:t>
            </a:r>
            <a:endParaRPr lang="en-US" sz="1400" b="1" dirty="0">
              <a:solidFill>
                <a:schemeClr val="tx1">
                  <a:lumMod val="75000"/>
                  <a:lumOff val="25000"/>
                </a:schemeClr>
              </a:solidFill>
              <a:latin typeface="Franklin Gothic Book" panose="020B0503020102020204" pitchFamily="34" charset="0"/>
            </a:endParaRPr>
          </a:p>
        </p:txBody>
      </p:sp>
      <p:graphicFrame>
        <p:nvGraphicFramePr>
          <p:cNvPr id="12" name="Chart 11"/>
          <p:cNvGraphicFramePr/>
          <p:nvPr>
            <p:extLst>
              <p:ext uri="{D42A27DB-BD31-4B8C-83A1-F6EECF244321}">
                <p14:modId xmlns:p14="http://schemas.microsoft.com/office/powerpoint/2010/main" val="2701146070"/>
              </p:ext>
            </p:extLst>
          </p:nvPr>
        </p:nvGraphicFramePr>
        <p:xfrm>
          <a:off x="4668370" y="1564310"/>
          <a:ext cx="4621306" cy="308087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4096162" y="3214681"/>
            <a:ext cx="1245854"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Millions of Dollars</a:t>
            </a:r>
            <a:endParaRPr lang="en-US" sz="1100" dirty="0">
              <a:solidFill>
                <a:schemeClr val="tx1">
                  <a:lumMod val="75000"/>
                  <a:lumOff val="25000"/>
                </a:schemeClr>
              </a:solidFill>
              <a:latin typeface="Franklin Gothic Book" panose="020B0503020102020204" pitchFamily="34" charset="0"/>
            </a:endParaRPr>
          </a:p>
        </p:txBody>
      </p:sp>
      <p:sp>
        <p:nvSpPr>
          <p:cNvPr id="9" name="Slide Number Placeholder 1"/>
          <p:cNvSpPr>
            <a:spLocks noGrp="1"/>
          </p:cNvSpPr>
          <p:nvPr>
            <p:ph type="sldNum" sz="quarter" idx="12"/>
          </p:nvPr>
        </p:nvSpPr>
        <p:spPr>
          <a:xfrm>
            <a:off x="1855304" y="6625395"/>
            <a:ext cx="2743200" cy="365125"/>
          </a:xfrm>
        </p:spPr>
        <p:txBody>
          <a:bodyPr/>
          <a:lstStyle/>
          <a:p>
            <a:r>
              <a:rPr lang="en-US" dirty="0" smtClean="0"/>
              <a:t>6</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Transactions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rot="16200000">
            <a:off x="-700712" y="2950458"/>
            <a:ext cx="1617751"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Number of Transactions</a:t>
            </a:r>
            <a:endParaRPr lang="en-US" sz="1100" dirty="0">
              <a:solidFill>
                <a:schemeClr val="tx1">
                  <a:lumMod val="75000"/>
                  <a:lumOff val="25000"/>
                </a:schemeClr>
              </a:solidFill>
              <a:latin typeface="Franklin Gothic Book" panose="020B0503020102020204" pitchFamily="34" charset="0"/>
            </a:endParaRP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spTree>
    <p:extLst>
      <p:ext uri="{BB962C8B-B14F-4D97-AF65-F5344CB8AC3E}">
        <p14:creationId xmlns:p14="http://schemas.microsoft.com/office/powerpoint/2010/main" val="4133126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Field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09537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8</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Fire Hydrant Maintenance</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303093" y="5284403"/>
            <a:ext cx="8571577" cy="338554"/>
          </a:xfrm>
          <a:prstGeom prst="rect">
            <a:avLst/>
          </a:prstGeom>
          <a:noFill/>
        </p:spPr>
        <p:txBody>
          <a:bodyPr wrap="none" rtlCol="0">
            <a:spAutoFit/>
          </a:bodyPr>
          <a:lstStyle/>
          <a:p>
            <a:r>
              <a:rPr lang="en-US" sz="1600" dirty="0" smtClean="0">
                <a:solidFill>
                  <a:schemeClr val="accent1">
                    <a:lumMod val="75000"/>
                  </a:schemeClr>
                </a:solidFill>
                <a:latin typeface="Wingdings" panose="05000000000000000000" pitchFamily="2" charset="2"/>
              </a:rPr>
              <a:t>n</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Operating Fire Hydrants        </a:t>
            </a:r>
            <a:r>
              <a:rPr lang="en-US" sz="1600" dirty="0" smtClean="0">
                <a:solidFill>
                  <a:schemeClr val="accent2">
                    <a:lumMod val="60000"/>
                    <a:lumOff val="40000"/>
                  </a:schemeClr>
                </a:solidFill>
                <a:latin typeface="Wingdings" panose="05000000000000000000" pitchFamily="2" charset="2"/>
              </a:rPr>
              <a:t>n</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Operating Hydrants </a:t>
            </a:r>
            <a:r>
              <a:rPr lang="en-US" sz="1600" dirty="0">
                <a:latin typeface="Franklin Gothic Book" panose="020B0503020102020204" pitchFamily="34" charset="0"/>
              </a:rPr>
              <a:t>with Issues </a:t>
            </a:r>
            <a:r>
              <a:rPr lang="en-US" sz="1600" dirty="0" smtClean="0">
                <a:latin typeface="Franklin Gothic Book" panose="020B0503020102020204" pitchFamily="34" charset="0"/>
              </a:rPr>
              <a:t>       </a:t>
            </a:r>
            <a:r>
              <a:rPr lang="en-US" sz="1600" dirty="0" smtClean="0">
                <a:solidFill>
                  <a:srgbClr val="C00000"/>
                </a:solidFill>
                <a:latin typeface="Wingdings" panose="05000000000000000000" pitchFamily="2" charset="2"/>
              </a:rPr>
              <a:t>n</a:t>
            </a:r>
            <a:r>
              <a:rPr lang="en-US" sz="1600" dirty="0" smtClean="0"/>
              <a:t> </a:t>
            </a:r>
            <a:r>
              <a:rPr lang="en-US" sz="1600" dirty="0" smtClean="0">
                <a:latin typeface="Franklin Gothic Book" panose="020B0503020102020204" pitchFamily="34" charset="0"/>
              </a:rPr>
              <a:t>Non-Operating Hydrants</a:t>
            </a:r>
            <a:endParaRPr lang="en-US" sz="1600" dirty="0">
              <a:latin typeface="Franklin Gothic Book" panose="020B0503020102020204" pitchFamily="34" charset="0"/>
            </a:endParaRPr>
          </a:p>
        </p:txBody>
      </p:sp>
      <p:sp>
        <p:nvSpPr>
          <p:cNvPr id="14" name="TextBox 13"/>
          <p:cNvSpPr txBox="1"/>
          <p:nvPr/>
        </p:nvSpPr>
        <p:spPr>
          <a:xfrm>
            <a:off x="0" y="5765977"/>
            <a:ext cx="9144000" cy="738664"/>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Detroit Fire Department uses a mobile collector app whereby firefighters report on the status of each hydrant. This data integrates into DWSD’s work order system</a:t>
            </a:r>
            <a:r>
              <a:rPr lang="en-US" sz="1400" dirty="0" smtClean="0">
                <a:solidFill>
                  <a:schemeClr val="tx1">
                    <a:lumMod val="75000"/>
                    <a:lumOff val="25000"/>
                  </a:schemeClr>
                </a:solidFill>
                <a:latin typeface="Franklin Gothic Book" panose="020B0503020102020204" pitchFamily="34" charset="0"/>
              </a:rPr>
              <a:t>. In turn, DWSD maintenance and repair staff update the hydrant mobile app to indicate when a repair is completed.</a:t>
            </a:r>
            <a:endParaRPr lang="en-US" sz="1100" dirty="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1607880049"/>
              </p:ext>
            </p:extLst>
          </p:nvPr>
        </p:nvGraphicFramePr>
        <p:xfrm>
          <a:off x="1550504" y="111120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051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Running Water</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3694627183"/>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65977"/>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Running water reports include water flowing on a street, issues at vacant </a:t>
            </a:r>
            <a:r>
              <a:rPr lang="en-US" sz="1400" dirty="0" smtClean="0">
                <a:solidFill>
                  <a:schemeClr val="tx1">
                    <a:lumMod val="75000"/>
                    <a:lumOff val="25000"/>
                  </a:schemeClr>
                </a:solidFill>
                <a:latin typeface="Franklin Gothic Book" panose="020B0503020102020204" pitchFamily="34" charset="0"/>
              </a:rPr>
              <a:t>properties, </a:t>
            </a:r>
            <a:r>
              <a:rPr lang="en-US" sz="1400" dirty="0" smtClean="0">
                <a:solidFill>
                  <a:schemeClr val="tx1">
                    <a:lumMod val="75000"/>
                    <a:lumOff val="25000"/>
                  </a:schemeClr>
                </a:solidFill>
                <a:latin typeface="Franklin Gothic Book" panose="020B0503020102020204" pitchFamily="34" charset="0"/>
              </a:rPr>
              <a:t>and calls by residents who see gushing or flowing water that is out of the ordinary. </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51431" y="5315926"/>
            <a:ext cx="5524718"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a:solidFill>
                  <a:schemeClr val="tx1">
                    <a:lumMod val="75000"/>
                    <a:lumOff val="25000"/>
                  </a:schemeClr>
                </a:solidFill>
                <a:latin typeface="Franklin Gothic Book" panose="020B0503020102020204" pitchFamily="34" charset="0"/>
              </a:rPr>
              <a:t>Resolved </a:t>
            </a:r>
            <a:r>
              <a:rPr lang="en-US" sz="1600" dirty="0" smtClean="0">
                <a:solidFill>
                  <a:schemeClr val="tx1">
                    <a:lumMod val="75000"/>
                    <a:lumOff val="25000"/>
                  </a:schemeClr>
                </a:solidFill>
                <a:latin typeface="Franklin Gothic Book" panose="020B0503020102020204" pitchFamily="34" charset="0"/>
              </a:rPr>
              <a:t>within Two Days</a:t>
            </a:r>
            <a:endParaRPr lang="en-US" sz="16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67054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39041</TotalTime>
  <Words>1136</Words>
  <Application>Microsoft Office PowerPoint</Application>
  <PresentationFormat>On-screen Show (4:3)</PresentationFormat>
  <Paragraphs>281</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Narrow</vt:lpstr>
      <vt:lpstr>Calibri</vt:lpstr>
      <vt:lpstr>Calibri Light</vt:lpstr>
      <vt:lpstr>Courier New</vt:lpstr>
      <vt:lpstr>Franklin Gothic Book</vt:lpstr>
      <vt:lpstr>Franklin Gothic Demi Cond</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1812</cp:revision>
  <cp:lastPrinted>2018-09-18T17:43:01Z</cp:lastPrinted>
  <dcterms:created xsi:type="dcterms:W3CDTF">2016-04-19T17:03:52Z</dcterms:created>
  <dcterms:modified xsi:type="dcterms:W3CDTF">2018-09-18T19:17:14Z</dcterms:modified>
</cp:coreProperties>
</file>