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94" r:id="rId4"/>
    <p:sldId id="347" r:id="rId5"/>
    <p:sldId id="357" r:id="rId6"/>
    <p:sldId id="383" r:id="rId7"/>
    <p:sldId id="365" r:id="rId8"/>
    <p:sldId id="367" r:id="rId9"/>
    <p:sldId id="369" r:id="rId10"/>
    <p:sldId id="403" r:id="rId11"/>
    <p:sldId id="378" r:id="rId12"/>
    <p:sldId id="420" r:id="rId13"/>
    <p:sldId id="391" r:id="rId14"/>
    <p:sldId id="373" r:id="rId15"/>
    <p:sldId id="387" r:id="rId16"/>
    <p:sldId id="388" r:id="rId17"/>
    <p:sldId id="349" r:id="rId18"/>
    <p:sldId id="350" r:id="rId19"/>
    <p:sldId id="351" r:id="rId20"/>
    <p:sldId id="352" r:id="rId21"/>
    <p:sldId id="421" r:id="rId22"/>
    <p:sldId id="417" r:id="rId23"/>
    <p:sldId id="376" r:id="rId24"/>
    <p:sldId id="379" r:id="rId25"/>
    <p:sldId id="356" r:id="rId26"/>
    <p:sldId id="411" r:id="rId27"/>
    <p:sldId id="412"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4445"/>
    <a:srgbClr val="E8EFED"/>
    <a:srgbClr val="B7CDC2"/>
    <a:srgbClr val="219784"/>
    <a:srgbClr val="FEB70D"/>
    <a:srgbClr val="279989"/>
    <a:srgbClr val="27999D"/>
    <a:srgbClr val="0045CB"/>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63" d="100"/>
          <a:sy n="63" d="100"/>
        </p:scale>
        <p:origin x="1216" y="32"/>
      </p:cViewPr>
      <p:guideLst>
        <p:guide orient="horz" pos="2112"/>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33615</c:v>
                </c:pt>
                <c:pt idx="1">
                  <c:v>15547</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manualLayout>
                  <c:x val="0"/>
                  <c:y val="4.3747728648930818E-2"/>
                </c:manualLayout>
              </c:layout>
              <c:tx>
                <c:rich>
                  <a:bodyPr/>
                  <a:lstStyle/>
                  <a:p>
                    <a:r>
                      <a:rPr lang="en-US" dirty="0"/>
                      <a:t>Nonresidents</a:t>
                    </a:r>
                    <a:br>
                      <a:rPr lang="en-US" dirty="0"/>
                    </a:br>
                    <a:r>
                      <a:rPr lang="en-US" baseline="0" dirty="0"/>
                      <a:t>246</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86-4A97-9EA8-7A42AE10075B}"/>
                </c:ext>
              </c:extLst>
            </c:dLbl>
            <c:dLbl>
              <c:idx val="1"/>
              <c:layout>
                <c:manualLayout>
                  <c:x val="-9.6126333330571953E-3"/>
                  <c:y val="-9.9691171183145633E-2"/>
                </c:manualLayout>
              </c:layout>
              <c:tx>
                <c:rich>
                  <a:bodyPr/>
                  <a:lstStyle/>
                  <a:p>
                    <a:r>
                      <a:rPr lang="en-US" baseline="0" dirty="0">
                        <a:solidFill>
                          <a:schemeClr val="bg2">
                            <a:lumMod val="25000"/>
                          </a:schemeClr>
                        </a:solidFill>
                      </a:rPr>
                      <a:t>New Hires</a:t>
                    </a:r>
                  </a:p>
                  <a:p>
                    <a:r>
                      <a:rPr lang="en-US" dirty="0"/>
                      <a:t>2</a:t>
                    </a:r>
                  </a:p>
                </c:rich>
              </c:tx>
              <c:showLegendKey val="0"/>
              <c:showVal val="1"/>
              <c:showCatName val="1"/>
              <c:showSerName val="0"/>
              <c:showPercent val="0"/>
              <c:showBubbleSize val="0"/>
              <c:extLst>
                <c:ext xmlns:c15="http://schemas.microsoft.com/office/drawing/2012/chart" uri="{CE6537A1-D6FC-4f65-9D91-7224C49458BB}">
                  <c15:layout>
                    <c:manualLayout>
                      <c:w val="0.12663038891559369"/>
                      <c:h val="0.11185885772170785"/>
                    </c:manualLayout>
                  </c15:layout>
                  <c15:showDataLabelsRange val="0"/>
                </c:ext>
                <c:ext xmlns:c16="http://schemas.microsoft.com/office/drawing/2014/chart" uri="{C3380CC4-5D6E-409C-BE32-E72D297353CC}">
                  <c16:uniqueId val="{00000001-4086-4A97-9EA8-7A42AE10075B}"/>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6-4A97-9EA8-7A42AE10075B}"/>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August</c:v>
                </c:pt>
              </c:strCache>
            </c:strRef>
          </c:cat>
          <c:val>
            <c:numRef>
              <c:f>Sheet1!$B$2:$B$6</c:f>
              <c:numCache>
                <c:formatCode>General</c:formatCode>
                <c:ptCount val="5"/>
                <c:pt idx="0">
                  <c:v>246</c:v>
                </c:pt>
                <c:pt idx="1">
                  <c:v>2</c:v>
                </c:pt>
              </c:numCache>
            </c:numRef>
          </c:val>
          <c:extLst>
            <c:ext xmlns:c16="http://schemas.microsoft.com/office/drawing/2014/chart" uri="{C3380CC4-5D6E-409C-BE32-E72D297353CC}">
              <c16:uniqueId val="{00000004-4086-4A97-9EA8-7A42AE10075B}"/>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2.7960532350923026E-2"/>
                  <c:y val="-3.7498053127655043E-2"/>
                </c:manualLayout>
              </c:layout>
              <c:tx>
                <c:rich>
                  <a:bodyPr/>
                  <a:lstStyle/>
                  <a:p>
                    <a:r>
                      <a:rPr lang="en-US" baseline="0" dirty="0"/>
                      <a:t>Detroit</a:t>
                    </a:r>
                  </a:p>
                  <a:p>
                    <a:r>
                      <a:rPr lang="en-US" baseline="0" dirty="0"/>
                      <a:t>Residents</a:t>
                    </a:r>
                  </a:p>
                  <a:p>
                    <a:r>
                      <a:rPr lang="en-US" dirty="0"/>
                      <a:t>297</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086-4A97-9EA8-7A42AE10075B}"/>
                </c:ext>
              </c:extLst>
            </c:dLbl>
            <c:dLbl>
              <c:idx val="1"/>
              <c:layout>
                <c:manualLayout>
                  <c:x val="1.9097227443467694E-2"/>
                  <c:y val="-0.16875000000000001"/>
                </c:manualLayout>
              </c:layout>
              <c:tx>
                <c:rich>
                  <a:bodyPr/>
                  <a:lstStyle/>
                  <a:p>
                    <a:r>
                      <a:rPr lang="en-US" baseline="0" dirty="0">
                        <a:solidFill>
                          <a:srgbClr val="27999D"/>
                        </a:solidFill>
                      </a:rPr>
                      <a:t>New Hires </a:t>
                    </a:r>
                    <a:fld id="{A833860A-B924-45B6-A80C-21FB43D9D273}" type="VALUE">
                      <a:rPr lang="en-US" baseline="0" smtClean="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4086-4A97-9EA8-7A42AE10075B}"/>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August</c:v>
                </c:pt>
              </c:strCache>
            </c:strRef>
          </c:cat>
          <c:val>
            <c:numRef>
              <c:f>Sheet1!$C$2:$C$6</c:f>
              <c:numCache>
                <c:formatCode>General</c:formatCode>
                <c:ptCount val="5"/>
                <c:pt idx="0">
                  <c:v>297</c:v>
                </c:pt>
              </c:numCache>
            </c:numRef>
          </c:val>
          <c:extLst>
            <c:ext xmlns:c16="http://schemas.microsoft.com/office/drawing/2014/chart" uri="{C3380CC4-5D6E-409C-BE32-E72D297353CC}">
              <c16:uniqueId val="{00000008-4086-4A97-9EA8-7A42AE10075B}"/>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4</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50</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39</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19784"/>
            </a:solidFill>
            <a:ln>
              <a:solidFill>
                <a:srgbClr val="219784"/>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June</c:v>
                </c:pt>
                <c:pt idx="1">
                  <c:v>July</c:v>
                </c:pt>
                <c:pt idx="2">
                  <c:v>August</c:v>
                </c:pt>
              </c:strCache>
            </c:strRef>
          </c:cat>
          <c:val>
            <c:numRef>
              <c:f>'Summary 2'!$D$2:$F$2</c:f>
              <c:numCache>
                <c:formatCode>0.00%</c:formatCode>
                <c:ptCount val="3"/>
                <c:pt idx="0">
                  <c:v>1</c:v>
                </c:pt>
                <c:pt idx="1">
                  <c:v>1</c:v>
                </c:pt>
                <c:pt idx="2">
                  <c:v>1</c:v>
                </c:pt>
              </c:numCache>
            </c:numRef>
          </c:val>
          <c:extLst>
            <c:ext xmlns:c16="http://schemas.microsoft.com/office/drawing/2014/chart" uri="{C3380CC4-5D6E-409C-BE32-E72D297353CC}">
              <c16:uniqueId val="{00000000-5797-463B-BA7C-1EB308FD2388}"/>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June</c:v>
                </c:pt>
                <c:pt idx="1">
                  <c:v>July</c:v>
                </c:pt>
                <c:pt idx="2">
                  <c:v>August</c:v>
                </c:pt>
              </c:strCache>
            </c:strRef>
          </c:cat>
          <c:val>
            <c:numRef>
              <c:f>'Summary 2'!$D$3:$F$3</c:f>
              <c:numCache>
                <c:formatCode>0.00%</c:formatCode>
                <c:ptCount val="3"/>
                <c:pt idx="0">
                  <c:v>1</c:v>
                </c:pt>
                <c:pt idx="1">
                  <c:v>1</c:v>
                </c:pt>
                <c:pt idx="2">
                  <c:v>0.99980798771121349</c:v>
                </c:pt>
              </c:numCache>
            </c:numRef>
          </c:val>
          <c:extLst>
            <c:ext xmlns:c16="http://schemas.microsoft.com/office/drawing/2014/chart" uri="{C3380CC4-5D6E-409C-BE32-E72D297353CC}">
              <c16:uniqueId val="{00000001-5797-463B-BA7C-1EB308FD2388}"/>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June</c:v>
                </c:pt>
                <c:pt idx="1">
                  <c:v>July</c:v>
                </c:pt>
                <c:pt idx="2">
                  <c:v>August</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5797-463B-BA7C-1EB308FD2388}"/>
            </c:ext>
          </c:extLst>
        </c:ser>
        <c:ser>
          <c:idx val="3"/>
          <c:order val="3"/>
          <c:tx>
            <c:strRef>
              <c:f>'Summary 2'!$A$5</c:f>
              <c:strCache>
                <c:ptCount val="1"/>
                <c:pt idx="0">
                  <c:v>Field Services Applications</c:v>
                </c:pt>
              </c:strCache>
            </c:strRef>
          </c:tx>
          <c:spPr>
            <a:solidFill>
              <a:srgbClr val="B7CDC2"/>
            </a:solidFill>
            <a:ln>
              <a:solidFill>
                <a:schemeClr val="accent1"/>
              </a:solid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June</c:v>
                </c:pt>
                <c:pt idx="1">
                  <c:v>July</c:v>
                </c:pt>
                <c:pt idx="2">
                  <c:v>August</c:v>
                </c:pt>
              </c:strCache>
            </c:strRef>
          </c:cat>
          <c:val>
            <c:numRef>
              <c:f>'Summary 2'!$D$5:$F$5</c:f>
              <c:numCache>
                <c:formatCode>0.00%</c:formatCode>
                <c:ptCount val="3"/>
                <c:pt idx="0">
                  <c:v>1</c:v>
                </c:pt>
                <c:pt idx="1">
                  <c:v>1</c:v>
                </c:pt>
                <c:pt idx="2">
                  <c:v>1</c:v>
                </c:pt>
              </c:numCache>
            </c:numRef>
          </c:val>
          <c:extLst>
            <c:ext xmlns:c16="http://schemas.microsoft.com/office/drawing/2014/chart" uri="{C3380CC4-5D6E-409C-BE32-E72D297353CC}">
              <c16:uniqueId val="{00000003-5797-463B-BA7C-1EB308FD2388}"/>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56452811825"/>
          <c:y val="1.2581380782296647E-2"/>
          <c:w val="0.16163752557246133"/>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100" dirty="0">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June</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E0DC-41BF-8B63-5BF5DD051883}"/>
            </c:ext>
          </c:extLst>
        </c:ser>
        <c:ser>
          <c:idx val="2"/>
          <c:order val="1"/>
          <c:tx>
            <c:strRef>
              <c:f>'Summary 2'!$J$2</c:f>
              <c:strCache>
                <c:ptCount val="1"/>
                <c:pt idx="0">
                  <c:v>July</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E0DC-41BF-8B63-5BF5DD051883}"/>
            </c:ext>
          </c:extLst>
        </c:ser>
        <c:ser>
          <c:idx val="0"/>
          <c:order val="2"/>
          <c:tx>
            <c:strRef>
              <c:f>'Summary 2'!$K$2</c:f>
              <c:strCache>
                <c:ptCount val="1"/>
                <c:pt idx="0">
                  <c:v>August</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0.99865591397849462</c:v>
                </c:pt>
                <c:pt idx="5">
                  <c:v>1</c:v>
                </c:pt>
                <c:pt idx="6">
                  <c:v>1</c:v>
                </c:pt>
              </c:numCache>
            </c:numRef>
          </c:val>
          <c:extLst>
            <c:ext xmlns:c16="http://schemas.microsoft.com/office/drawing/2014/chart" uri="{C3380CC4-5D6E-409C-BE32-E72D297353CC}">
              <c16:uniqueId val="{00000002-E0DC-41BF-8B63-5BF5DD051883}"/>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209816</c:v>
                </c:pt>
                <c:pt idx="1">
                  <c:v>25345</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95959"/>
                </a:solidFill>
                <a:latin typeface="Franklin Gothic Book" panose="020B0503020102020204" pitchFamily="34" charset="0"/>
              </a:rPr>
              <a:t>Payment Transactions by Platform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dLbl>
              <c:idx val="2"/>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Sheet1!$B$2:$B$4</c:f>
              <c:numCache>
                <c:formatCode>#,##0</c:formatCode>
                <c:ptCount val="3"/>
                <c:pt idx="0">
                  <c:v>41517</c:v>
                </c:pt>
                <c:pt idx="1">
                  <c:v>38762</c:v>
                </c:pt>
                <c:pt idx="2">
                  <c:v>42624</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Sheet1!$C$2:$C$4</c:f>
              <c:numCache>
                <c:formatCode>#,##0</c:formatCode>
                <c:ptCount val="3"/>
                <c:pt idx="0">
                  <c:v>16074</c:v>
                </c:pt>
                <c:pt idx="1">
                  <c:v>16806</c:v>
                </c:pt>
                <c:pt idx="2">
                  <c:v>15855</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922-4875-9C79-C19C2AF69A59}"/>
                </c:ext>
              </c:extLst>
            </c:dLbl>
            <c:dLbl>
              <c:idx val="2"/>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Sheet1!$D$2:$D$4</c:f>
              <c:numCache>
                <c:formatCode>#,##0</c:formatCode>
                <c:ptCount val="3"/>
                <c:pt idx="0">
                  <c:v>22871</c:v>
                </c:pt>
                <c:pt idx="1">
                  <c:v>23798</c:v>
                </c:pt>
                <c:pt idx="2">
                  <c:v>22257</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7.8785169901459604E-3"/>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dLbl>
              <c:idx val="1"/>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Sheet1!$E$2:$E$4</c:f>
              <c:numCache>
                <c:formatCode>#,##0</c:formatCode>
                <c:ptCount val="3"/>
                <c:pt idx="0">
                  <c:v>51856</c:v>
                </c:pt>
                <c:pt idx="1">
                  <c:v>54285</c:v>
                </c:pt>
                <c:pt idx="2">
                  <c:v>53313</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June</c:v>
                </c:pt>
                <c:pt idx="1">
                  <c:v>July</c:v>
                </c:pt>
                <c:pt idx="2">
                  <c:v>August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a:solidFill>
                  <a:srgbClr val="595959"/>
                </a:solidFill>
                <a:latin typeface="Franklin Gothic Book" panose="020B0503020102020204" pitchFamily="34" charset="0"/>
              </a:rPr>
              <a:t>Revenue</a:t>
            </a:r>
            <a:r>
              <a:rPr lang="en-US" sz="1600" b="1" baseline="0" dirty="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Sheet1!$B$2:$B$4</c:f>
              <c:numCache>
                <c:formatCode>"$"#,##0.00_);[Red]\("$"#,##0.00\)</c:formatCode>
                <c:ptCount val="3"/>
                <c:pt idx="0">
                  <c:v>16.63</c:v>
                </c:pt>
                <c:pt idx="1">
                  <c:v>16.731999999999999</c:v>
                </c:pt>
                <c:pt idx="2">
                  <c:v>18.626000000000001</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Sheet1!$C$2:$C$4</c:f>
              <c:numCache>
                <c:formatCode>"$"#,##0.00_);[Red]\("$"#,##0.00\)</c:formatCode>
                <c:ptCount val="3"/>
                <c:pt idx="0">
                  <c:v>1.86</c:v>
                </c:pt>
                <c:pt idx="1">
                  <c:v>1.873</c:v>
                </c:pt>
                <c:pt idx="2">
                  <c:v>1.831</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Sheet1!$D$2:$D$4</c:f>
              <c:numCache>
                <c:formatCode>"$"#,##0.00_);[Red]\("$"#,##0.00\)</c:formatCode>
                <c:ptCount val="3"/>
                <c:pt idx="0">
                  <c:v>2.95</c:v>
                </c:pt>
                <c:pt idx="1">
                  <c:v>3.11</c:v>
                </c:pt>
                <c:pt idx="2">
                  <c:v>2.8650000000000002</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Sheet1!$E$2:$E$4</c:f>
              <c:numCache>
                <c:formatCode>"$"#,##0.00_);[Red]\("$"#,##0.00\)</c:formatCode>
                <c:ptCount val="3"/>
                <c:pt idx="0">
                  <c:v>10.06</c:v>
                </c:pt>
                <c:pt idx="1">
                  <c:v>10.608000000000001</c:v>
                </c:pt>
                <c:pt idx="2">
                  <c:v>10.728999999999999</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a:t>Operating</a:t>
                    </a:r>
                    <a:br>
                      <a:rPr lang="en-US" baseline="0" dirty="0"/>
                    </a:br>
                    <a:fld id="{D2875B14-D50D-410A-9DFE-ABD93C30D72D}"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Sheet1!$B$2:$B$4</c:f>
              <c:numCache>
                <c:formatCode>#,##0</c:formatCode>
                <c:ptCount val="3"/>
                <c:pt idx="0">
                  <c:v>29383</c:v>
                </c:pt>
                <c:pt idx="1">
                  <c:v>29374</c:v>
                </c:pt>
                <c:pt idx="2">
                  <c:v>29474</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Sheet1!$C$2:$C$4</c:f>
              <c:numCache>
                <c:formatCode>#,##0</c:formatCode>
                <c:ptCount val="3"/>
                <c:pt idx="0">
                  <c:v>103</c:v>
                </c:pt>
                <c:pt idx="1">
                  <c:v>106</c:v>
                </c:pt>
                <c:pt idx="2">
                  <c:v>90</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Sheet1!$D$2:$D$4</c:f>
              <c:numCache>
                <c:formatCode>#,##0</c:formatCode>
                <c:ptCount val="3"/>
                <c:pt idx="0">
                  <c:v>424</c:v>
                </c:pt>
                <c:pt idx="1">
                  <c:v>430</c:v>
                </c:pt>
                <c:pt idx="2">
                  <c:v>346</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2.1505376344086152E-2"/>
                  <c:y val="-6.58077769568175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July</c:v>
                </c:pt>
                <c:pt idx="2">
                  <c:v>August</c:v>
                </c:pt>
              </c:strCache>
            </c:strRef>
          </c:cat>
          <c:val>
            <c:numRef>
              <c:f>Sheet1!$B$2:$B$4</c:f>
              <c:numCache>
                <c:formatCode>#,##0</c:formatCode>
                <c:ptCount val="3"/>
                <c:pt idx="0">
                  <c:v>120</c:v>
                </c:pt>
                <c:pt idx="1">
                  <c:v>145</c:v>
                </c:pt>
                <c:pt idx="2">
                  <c:v>211</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3010752688172046E-2"/>
                  <c:y val="-7.1725565854800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3.9426523297491037E-2"/>
                  <c:y val="-9.04365830343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1505376344086152E-2"/>
                  <c:y val="-8.419957730780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July</c:v>
                </c:pt>
                <c:pt idx="2">
                  <c:v>August</c:v>
                </c:pt>
              </c:strCache>
            </c:strRef>
          </c:cat>
          <c:val>
            <c:numRef>
              <c:f>Sheet1!$C$2:$C$4</c:f>
              <c:numCache>
                <c:formatCode>General</c:formatCode>
                <c:ptCount val="3"/>
                <c:pt idx="0">
                  <c:v>30</c:v>
                </c:pt>
                <c:pt idx="1">
                  <c:v>18</c:v>
                </c:pt>
                <c:pt idx="2">
                  <c:v>44</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July</c:v>
                </c:pt>
                <c:pt idx="2">
                  <c:v>August</c:v>
                </c:pt>
              </c:strCache>
            </c:strRef>
          </c:cat>
          <c:val>
            <c:numRef>
              <c:f>Sheet1!$B$2:$B$4</c:f>
              <c:numCache>
                <c:formatCode>#,##0</c:formatCode>
                <c:ptCount val="3"/>
                <c:pt idx="0">
                  <c:v>60</c:v>
                </c:pt>
                <c:pt idx="1">
                  <c:v>88</c:v>
                </c:pt>
                <c:pt idx="2">
                  <c:v>105</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5.5555555555555552E-2"/>
                  <c:y val="5.301454867528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3297491039426525E-2"/>
                  <c:y val="6.860706299154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July</c:v>
                </c:pt>
                <c:pt idx="2">
                  <c:v>August</c:v>
                </c:pt>
              </c:strCache>
            </c:strRef>
          </c:cat>
          <c:val>
            <c:numRef>
              <c:f>Sheet1!$C$2:$C$4</c:f>
              <c:numCache>
                <c:formatCode>General</c:formatCode>
                <c:ptCount val="3"/>
                <c:pt idx="0">
                  <c:v>47</c:v>
                </c:pt>
                <c:pt idx="1">
                  <c:v>43</c:v>
                </c:pt>
                <c:pt idx="2">
                  <c:v>62</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B7CDC2"/>
              </a:solidFill>
              <a:ln>
                <a:noFill/>
              </a:ln>
              <a:effectLst/>
            </c:spPr>
            <c:extLst>
              <c:ext xmlns:c16="http://schemas.microsoft.com/office/drawing/2014/chart" uri="{C3380CC4-5D6E-409C-BE32-E72D297353CC}">
                <c16:uniqueId val="{00000007-5712-468E-8DF5-E89468199E87}"/>
              </c:ext>
            </c:extLst>
          </c:dPt>
          <c:dPt>
            <c:idx val="5"/>
            <c:invertIfNegative val="0"/>
            <c:bubble3D val="0"/>
            <c:spPr>
              <a:solidFill>
                <a:srgbClr val="FEB70D"/>
              </a:solidFill>
              <a:ln>
                <a:noFill/>
              </a:ln>
              <a:effectLst/>
            </c:spPr>
            <c:extLst>
              <c:ext xmlns:c16="http://schemas.microsoft.com/office/drawing/2014/chart" uri="{C3380CC4-5D6E-409C-BE32-E72D297353CC}">
                <c16:uniqueId val="{0000000A-336E-4B15-B794-46AF8134A11A}"/>
              </c:ext>
            </c:extLst>
          </c:dPt>
          <c:dPt>
            <c:idx val="6"/>
            <c:invertIfNegative val="0"/>
            <c:bubble3D val="0"/>
            <c:spPr>
              <a:solidFill>
                <a:srgbClr val="0070C0"/>
              </a:solidFill>
              <a:ln>
                <a:noFill/>
              </a:ln>
              <a:effectLst/>
            </c:spPr>
            <c:extLst>
              <c:ext xmlns:c16="http://schemas.microsoft.com/office/drawing/2014/chart" uri="{C3380CC4-5D6E-409C-BE32-E72D297353CC}">
                <c16:uniqueId val="{00000009-9220-43F5-8C80-B295FEC2B967}"/>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4.1666666666666666E-3"/>
                  <c:y val="-5.9374999999999997E-2"/>
                </c:manualLayout>
              </c:layout>
              <c:tx>
                <c:rich>
                  <a:bodyPr/>
                  <a:lstStyle/>
                  <a:p>
                    <a:fld id="{9BE935DE-3DD7-495F-9F46-22F8A8224D3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6E-4B15-B794-46AF8134A11A}"/>
                </c:ext>
              </c:extLst>
            </c:dLbl>
            <c:dLbl>
              <c:idx val="6"/>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0-43F5-8C80-B295FEC2B96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Annual Goal</c:v>
                </c:pt>
                <c:pt idx="1">
                  <c:v>2017</c:v>
                </c:pt>
                <c:pt idx="2">
                  <c:v>2018</c:v>
                </c:pt>
                <c:pt idx="3">
                  <c:v>2019</c:v>
                </c:pt>
                <c:pt idx="4">
                  <c:v>2020</c:v>
                </c:pt>
                <c:pt idx="5">
                  <c:v>August 2021</c:v>
                </c:pt>
                <c:pt idx="6">
                  <c:v>Total Since Program Launch in 2017</c:v>
                </c:pt>
              </c:strCache>
            </c:strRef>
          </c:cat>
          <c:val>
            <c:numRef>
              <c:f>Sheet1!$B$2:$B$8</c:f>
              <c:numCache>
                <c:formatCode>#,##0</c:formatCode>
                <c:ptCount val="7"/>
                <c:pt idx="0">
                  <c:v>10000</c:v>
                </c:pt>
                <c:pt idx="1">
                  <c:v>7479</c:v>
                </c:pt>
                <c:pt idx="2">
                  <c:v>8575</c:v>
                </c:pt>
                <c:pt idx="3">
                  <c:v>9479</c:v>
                </c:pt>
                <c:pt idx="4">
                  <c:v>4562</c:v>
                </c:pt>
                <c:pt idx="5">
                  <c:v>1838</c:v>
                </c:pt>
                <c:pt idx="6">
                  <c:v>31933</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Sheet1!$B$2:$B$4</c:f>
              <c:numCache>
                <c:formatCode>0%</c:formatCode>
                <c:ptCount val="3"/>
                <c:pt idx="0">
                  <c:v>0.91200000000000003</c:v>
                </c:pt>
                <c:pt idx="1">
                  <c:v>0.91</c:v>
                </c:pt>
                <c:pt idx="2">
                  <c:v>0.89</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Sheet1!$C$2:$C$4</c:f>
              <c:numCache>
                <c:formatCode>0%</c:formatCode>
                <c:ptCount val="3"/>
                <c:pt idx="0">
                  <c:v>0.85699999999999998</c:v>
                </c:pt>
                <c:pt idx="1">
                  <c:v>0.84</c:v>
                </c:pt>
                <c:pt idx="2">
                  <c:v>0.86</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9/9/2021</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972015" cy="246221"/>
          </a:xfrm>
          <a:prstGeom prst="rect">
            <a:avLst/>
          </a:prstGeom>
          <a:noFill/>
        </p:spPr>
        <p:txBody>
          <a:bodyPr wrap="none" rtlCol="0">
            <a:spAutoFit/>
          </a:bodyPr>
          <a:lstStyle/>
          <a:p>
            <a:r>
              <a:rPr lang="en-US" sz="1000" dirty="0">
                <a:solidFill>
                  <a:srgbClr val="003B49"/>
                </a:solidFill>
                <a:latin typeface="Arial Narrow" panose="020B0606020202030204" pitchFamily="34" charset="0"/>
              </a:rPr>
              <a:t>Director’s Report:</a:t>
            </a:r>
            <a:r>
              <a:rPr lang="en-US" sz="1000" baseline="0" dirty="0">
                <a:solidFill>
                  <a:srgbClr val="003B49"/>
                </a:solidFill>
                <a:latin typeface="Arial Narrow" panose="020B0606020202030204" pitchFamily="34" charset="0"/>
              </a:rPr>
              <a:t> September 15, 2021</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9/9/2021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9/9/2021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9/9/2021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9/9/2021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9/9/2021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9/9/2021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9/9/2021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9/9/2021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21C6D-E9A5-4939-9BF4-AC2222BD0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979EA54-7BF1-4184-9E47-6554030077F7}"/>
              </a:ext>
            </a:extLst>
          </p:cNvPr>
          <p:cNvSpPr txBox="1">
            <a:spLocks/>
          </p:cNvSpPr>
          <p:nvPr userDrawn="1"/>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Group Name</a:t>
            </a:r>
          </a:p>
        </p:txBody>
      </p:sp>
      <p:pic>
        <p:nvPicPr>
          <p:cNvPr id="7" name="Picture 6">
            <a:extLst>
              <a:ext uri="{FF2B5EF4-FFF2-40B4-BE49-F238E27FC236}">
                <a16:creationId xmlns:a16="http://schemas.microsoft.com/office/drawing/2014/main" id="{33F1E57C-124E-43E4-8A67-8D4C4E96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9/9/2021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03754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9/9/2021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498848"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pic>
        <p:nvPicPr>
          <p:cNvPr id="15" name="Picture 14">
            <a:extLst>
              <a:ext uri="{FF2B5EF4-FFF2-40B4-BE49-F238E27FC236}">
                <a16:creationId xmlns:a16="http://schemas.microsoft.com/office/drawing/2014/main" id="{BC22DFCF-2634-4FAC-873D-5F0A898B9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2"/>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Arial" panose="020B0604020202020204" pitchFamily="34" charset="0"/>
                <a:cs typeface="Arial" panose="020B0604020202020204" pitchFamily="34" charset="0"/>
              </a:rPr>
              <a:t>September 15, 2021</a:t>
            </a: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10</a:t>
            </a:r>
          </a:p>
        </p:txBody>
      </p:sp>
      <p:graphicFrame>
        <p:nvGraphicFramePr>
          <p:cNvPr id="4" name="Chart 3"/>
          <p:cNvGraphicFramePr/>
          <p:nvPr>
            <p:extLst>
              <p:ext uri="{D42A27DB-BD31-4B8C-83A1-F6EECF244321}">
                <p14:modId xmlns:p14="http://schemas.microsoft.com/office/powerpoint/2010/main" val="615500293"/>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Water Main Breaks</a:t>
            </a: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Four Days </a:t>
            </a:r>
          </a:p>
        </p:txBody>
      </p:sp>
      <p:sp>
        <p:nvSpPr>
          <p:cNvPr id="8" name="TextBox 7">
            <a:extLst>
              <a:ext uri="{FF2B5EF4-FFF2-40B4-BE49-F238E27FC236}">
                <a16:creationId xmlns:a16="http://schemas.microsoft.com/office/drawing/2014/main" id="{19A3E44C-E013-4ADC-90AF-F1C284503928}"/>
              </a:ext>
            </a:extLst>
          </p:cNvPr>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11</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a:t>
            </a:r>
            <a:r>
              <a:rPr lang="en-US" sz="2400" b="1" dirty="0">
                <a:solidFill>
                  <a:srgbClr val="138F7E"/>
                </a:solidFill>
                <a:latin typeface="Franklin Gothic Book" panose="020B0503020102020204" pitchFamily="34" charset="0"/>
              </a:rPr>
              <a:t>Catch Basin Inspection &amp; Cleaning</a:t>
            </a:r>
          </a:p>
        </p:txBody>
      </p:sp>
      <p:sp>
        <p:nvSpPr>
          <p:cNvPr id="14" name="TextBox 13"/>
          <p:cNvSpPr txBox="1"/>
          <p:nvPr/>
        </p:nvSpPr>
        <p:spPr>
          <a:xfrm>
            <a:off x="0" y="5328446"/>
            <a:ext cx="9144000" cy="738664"/>
          </a:xfrm>
          <a:prstGeom prst="rect">
            <a:avLst/>
          </a:prstGeom>
          <a:noFill/>
        </p:spPr>
        <p:txBody>
          <a:bodyPr wrap="square" rtlCol="0">
            <a:spAutoFit/>
          </a:bodyPr>
          <a:lstStyle/>
          <a:p>
            <a:r>
              <a:rPr lang="en-US" sz="1400" b="1" dirty="0">
                <a:latin typeface="Franklin Gothic Book" panose="020B0503020102020204" pitchFamily="34" charset="0"/>
              </a:rPr>
              <a:t>DWSD is expanding sewer cleaning for preventative maintenance to help reduce street flooding and basement backups. As of this report, crews have cleaned 425 miles of city sewer pipe in calendar year 2021 compared with 59 miles in calendar year 2020. </a:t>
            </a:r>
          </a:p>
        </p:txBody>
      </p:sp>
      <p:cxnSp>
        <p:nvCxnSpPr>
          <p:cNvPr id="15" name="Straight Connector 14"/>
          <p:cNvCxnSpPr/>
          <p:nvPr/>
        </p:nvCxnSpPr>
        <p:spPr>
          <a:xfrm flipH="1">
            <a:off x="0" y="526317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587632877"/>
              </p:ext>
            </p:extLst>
          </p:nvPr>
        </p:nvGraphicFramePr>
        <p:xfrm>
          <a:off x="178904" y="10528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880" b="17175"/>
          <a:stretch/>
        </p:blipFill>
        <p:spPr>
          <a:xfrm>
            <a:off x="6027725" y="1838505"/>
            <a:ext cx="3032807" cy="1828800"/>
          </a:xfrm>
          <a:prstGeom prst="rect">
            <a:avLst/>
          </a:prstGeom>
          <a:ln w="28575">
            <a:solidFill>
              <a:srgbClr val="219784"/>
            </a:solidFill>
          </a:ln>
        </p:spPr>
      </p:pic>
    </p:spTree>
    <p:extLst>
      <p:ext uri="{BB962C8B-B14F-4D97-AF65-F5344CB8AC3E}">
        <p14:creationId xmlns:p14="http://schemas.microsoft.com/office/powerpoint/2010/main" val="185581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Finance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888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Bill Collection Rate</a:t>
            </a:r>
          </a:p>
        </p:txBody>
      </p:sp>
      <p:graphicFrame>
        <p:nvGraphicFramePr>
          <p:cNvPr id="4" name="Chart 3"/>
          <p:cNvGraphicFramePr/>
          <p:nvPr>
            <p:extLst>
              <p:ext uri="{D42A27DB-BD31-4B8C-83A1-F6EECF244321}">
                <p14:modId xmlns:p14="http://schemas.microsoft.com/office/powerpoint/2010/main" val="268110927"/>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a:solidFill>
                  <a:schemeClr val="tx1">
                    <a:lumMod val="75000"/>
                    <a:lumOff val="25000"/>
                  </a:schemeClr>
                </a:solidFill>
                <a:latin typeface="Franklin Gothic Book" panose="020B0503020102020204" pitchFamily="34" charset="0"/>
              </a:rPr>
              <a:t>3-Month Rolling Average Collection Rate</a:t>
            </a: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a:solidFill>
                  <a:srgbClr val="0045CB"/>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Water Revenue               </a:t>
            </a:r>
            <a:r>
              <a:rPr lang="en-US" sz="1600" dirty="0">
                <a:solidFill>
                  <a:srgbClr val="FEB70D"/>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Sewer Revenue</a:t>
            </a:r>
          </a:p>
        </p:txBody>
      </p:sp>
      <p:sp>
        <p:nvSpPr>
          <p:cNvPr id="12" name="TextBox 11"/>
          <p:cNvSpPr txBox="1"/>
          <p:nvPr/>
        </p:nvSpPr>
        <p:spPr>
          <a:xfrm>
            <a:off x="2649569" y="5071006"/>
            <a:ext cx="4268861" cy="307777"/>
          </a:xfrm>
          <a:prstGeom prst="rect">
            <a:avLst/>
          </a:prstGeom>
          <a:noFill/>
        </p:spPr>
        <p:txBody>
          <a:bodyPr wrap="none" rtlCol="0">
            <a:spAutoFit/>
          </a:bodyPr>
          <a:lstStyle/>
          <a:p>
            <a:r>
              <a:rPr lang="en-US" sz="1400" dirty="0">
                <a:solidFill>
                  <a:schemeClr val="tx1">
                    <a:lumMod val="75000"/>
                    <a:lumOff val="25000"/>
                  </a:schemeClr>
                </a:solidFill>
                <a:latin typeface="Franklin Gothic Book" panose="020B0503020102020204" pitchFamily="34" charset="0"/>
              </a:rPr>
              <a:t>March                                April                                 May</a:t>
            </a:r>
          </a:p>
        </p:txBody>
      </p:sp>
    </p:spTree>
    <p:extLst>
      <p:ext uri="{BB962C8B-B14F-4D97-AF65-F5344CB8AC3E}">
        <p14:creationId xmlns:p14="http://schemas.microsoft.com/office/powerpoint/2010/main" val="252189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14</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Cash Balance</a:t>
            </a:r>
          </a:p>
        </p:txBody>
      </p:sp>
      <p:cxnSp>
        <p:nvCxnSpPr>
          <p:cNvPr id="5" name="Straight Connector 4"/>
          <p:cNvCxnSpPr/>
          <p:nvPr/>
        </p:nvCxnSpPr>
        <p:spPr>
          <a:xfrm flipH="1">
            <a:off x="0" y="594012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89205"/>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pic>
        <p:nvPicPr>
          <p:cNvPr id="8" name="Picture 7">
            <a:extLst>
              <a:ext uri="{FF2B5EF4-FFF2-40B4-BE49-F238E27FC236}">
                <a16:creationId xmlns:a16="http://schemas.microsoft.com/office/drawing/2014/main" id="{E8FEBF70-0253-4B55-AE35-DD8CB6CD774A}"/>
              </a:ext>
            </a:extLst>
          </p:cNvPr>
          <p:cNvPicPr>
            <a:picLocks noChangeAspect="1"/>
          </p:cNvPicPr>
          <p:nvPr/>
        </p:nvPicPr>
        <p:blipFill>
          <a:blip r:embed="rId2"/>
          <a:stretch>
            <a:fillRect/>
          </a:stretch>
        </p:blipFill>
        <p:spPr>
          <a:xfrm>
            <a:off x="726114" y="1238890"/>
            <a:ext cx="3512755" cy="2286000"/>
          </a:xfrm>
          <a:prstGeom prst="rect">
            <a:avLst/>
          </a:prstGeom>
        </p:spPr>
      </p:pic>
      <p:pic>
        <p:nvPicPr>
          <p:cNvPr id="10" name="Picture 9">
            <a:extLst>
              <a:ext uri="{FF2B5EF4-FFF2-40B4-BE49-F238E27FC236}">
                <a16:creationId xmlns:a16="http://schemas.microsoft.com/office/drawing/2014/main" id="{6D8313BF-A53F-4FAE-931A-6AD2CCDAFAAD}"/>
              </a:ext>
            </a:extLst>
          </p:cNvPr>
          <p:cNvPicPr>
            <a:picLocks noChangeAspect="1"/>
          </p:cNvPicPr>
          <p:nvPr/>
        </p:nvPicPr>
        <p:blipFill>
          <a:blip r:embed="rId3"/>
          <a:stretch>
            <a:fillRect/>
          </a:stretch>
        </p:blipFill>
        <p:spPr>
          <a:xfrm>
            <a:off x="726114" y="3605048"/>
            <a:ext cx="3510117" cy="2286000"/>
          </a:xfrm>
          <a:prstGeom prst="rect">
            <a:avLst/>
          </a:prstGeom>
        </p:spPr>
      </p:pic>
      <p:pic>
        <p:nvPicPr>
          <p:cNvPr id="12" name="Picture 11">
            <a:extLst>
              <a:ext uri="{FF2B5EF4-FFF2-40B4-BE49-F238E27FC236}">
                <a16:creationId xmlns:a16="http://schemas.microsoft.com/office/drawing/2014/main" id="{FEACDCE5-391E-4626-B9DB-FCAA4ADCC781}"/>
              </a:ext>
            </a:extLst>
          </p:cNvPr>
          <p:cNvPicPr>
            <a:picLocks noChangeAspect="1"/>
          </p:cNvPicPr>
          <p:nvPr/>
        </p:nvPicPr>
        <p:blipFill>
          <a:blip r:embed="rId4"/>
          <a:stretch>
            <a:fillRect/>
          </a:stretch>
        </p:blipFill>
        <p:spPr>
          <a:xfrm>
            <a:off x="4905133" y="1235154"/>
            <a:ext cx="3505200" cy="2286000"/>
          </a:xfrm>
          <a:prstGeom prst="rect">
            <a:avLst/>
          </a:prstGeom>
        </p:spPr>
      </p:pic>
      <p:pic>
        <p:nvPicPr>
          <p:cNvPr id="13" name="Picture 12">
            <a:extLst>
              <a:ext uri="{FF2B5EF4-FFF2-40B4-BE49-F238E27FC236}">
                <a16:creationId xmlns:a16="http://schemas.microsoft.com/office/drawing/2014/main" id="{16FC589B-81B2-4798-8643-EFECD45A3770}"/>
              </a:ext>
            </a:extLst>
          </p:cNvPr>
          <p:cNvPicPr>
            <a:picLocks noChangeAspect="1"/>
          </p:cNvPicPr>
          <p:nvPr/>
        </p:nvPicPr>
        <p:blipFill>
          <a:blip r:embed="rId5"/>
          <a:stretch>
            <a:fillRect/>
          </a:stretch>
        </p:blipFill>
        <p:spPr>
          <a:xfrm>
            <a:off x="4912686" y="3605048"/>
            <a:ext cx="3505200" cy="2286000"/>
          </a:xfrm>
          <a:prstGeom prst="rect">
            <a:avLst/>
          </a:prstGeom>
        </p:spPr>
      </p:pic>
    </p:spTree>
    <p:extLst>
      <p:ext uri="{BB962C8B-B14F-4D97-AF65-F5344CB8AC3E}">
        <p14:creationId xmlns:p14="http://schemas.microsoft.com/office/powerpoint/2010/main" val="350824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Legal Services</a:t>
            </a:r>
          </a:p>
        </p:txBody>
      </p:sp>
      <p:pic>
        <p:nvPicPr>
          <p:cNvPr id="6" name="Picture 5">
            <a:extLst>
              <a:ext uri="{FF2B5EF4-FFF2-40B4-BE49-F238E27FC236}">
                <a16:creationId xmlns:a16="http://schemas.microsoft.com/office/drawing/2014/main" id="{9F09866E-A8CF-461D-8261-7710BA9E5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44350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LEGAL: Claims, Hearings and Cases</a:t>
            </a:r>
          </a:p>
        </p:txBody>
      </p:sp>
      <p:sp>
        <p:nvSpPr>
          <p:cNvPr id="12" name="TextBox 11"/>
          <p:cNvSpPr txBox="1"/>
          <p:nvPr/>
        </p:nvSpPr>
        <p:spPr>
          <a:xfrm>
            <a:off x="3226904" y="950687"/>
            <a:ext cx="2286000" cy="1763078"/>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Property damage claims</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Damage claims approved</a:t>
            </a:r>
          </a:p>
        </p:txBody>
      </p:sp>
      <p:sp>
        <p:nvSpPr>
          <p:cNvPr id="14" name="TextBox 13"/>
          <p:cNvSpPr txBox="1"/>
          <p:nvPr/>
        </p:nvSpPr>
        <p:spPr>
          <a:xfrm>
            <a:off x="3226904" y="2841888"/>
            <a:ext cx="2286000" cy="2203847"/>
          </a:xfrm>
          <a:prstGeom prst="foldedCorner">
            <a:avLst/>
          </a:prstGeom>
          <a:solidFill>
            <a:srgbClr val="27999D"/>
          </a:solidFill>
        </p:spPr>
        <p:txBody>
          <a:bodyPr wrap="square" rtlCol="0">
            <a:spAutoFit/>
          </a:bodyPr>
          <a:lstStyle/>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Amount in property</a:t>
            </a:r>
            <a:br>
              <a:rPr lang="en-US" sz="1400" dirty="0">
                <a:latin typeface="Franklin Gothic Book" panose="020B0503020102020204" pitchFamily="34" charset="0"/>
              </a:rPr>
            </a:br>
            <a:r>
              <a:rPr lang="en-US" sz="1400" dirty="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Amount of total claims recommended to be paid</a:t>
            </a:r>
          </a:p>
        </p:txBody>
      </p:sp>
      <p:sp>
        <p:nvSpPr>
          <p:cNvPr id="20" name="TextBox 19"/>
          <p:cNvSpPr txBox="1"/>
          <p:nvPr/>
        </p:nvSpPr>
        <p:spPr>
          <a:xfrm>
            <a:off x="6244424" y="1569124"/>
            <a:ext cx="2286000" cy="3434953"/>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cases</a:t>
            </a:r>
            <a:br>
              <a:rPr lang="en-US" sz="1400" dirty="0">
                <a:latin typeface="Franklin Gothic Book" panose="020B0503020102020204" pitchFamily="34" charset="0"/>
              </a:rPr>
            </a:br>
            <a:r>
              <a:rPr lang="en-US" sz="1400" dirty="0">
                <a:latin typeface="Franklin Gothic Book" panose="020B0503020102020204" pitchFamily="34" charset="0"/>
              </a:rPr>
              <a:t>DWSD prevailed*</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accounts</a:t>
            </a:r>
            <a:br>
              <a:rPr lang="en-US" sz="1400" dirty="0">
                <a:latin typeface="Franklin Gothic Book" panose="020B0503020102020204" pitchFamily="34" charset="0"/>
              </a:rPr>
            </a:br>
            <a:r>
              <a:rPr lang="en-US" sz="1400" dirty="0">
                <a:latin typeface="Franklin Gothic Book" panose="020B0503020102020204" pitchFamily="34" charset="0"/>
              </a:rPr>
              <a:t>given adjustments*</a:t>
            </a:r>
          </a:p>
          <a:p>
            <a:pPr algn="ctr"/>
            <a:endParaRPr lang="en-US" sz="1400" dirty="0">
              <a:latin typeface="Franklin Gothic Book" panose="020B0503020102020204" pitchFamily="34" charset="0"/>
            </a:endParaRPr>
          </a:p>
          <a:p>
            <a:pPr algn="ctr"/>
            <a:r>
              <a:rPr lang="en-US" sz="1400" dirty="0">
                <a:latin typeface="Franklin Gothic Book" panose="020B0503020102020204" pitchFamily="34" charset="0"/>
              </a:rPr>
              <a:t>*</a:t>
            </a:r>
            <a:r>
              <a:rPr lang="en-US" sz="1200" i="1" dirty="0">
                <a:latin typeface="Franklin Gothic Book" panose="020B0503020102020204" pitchFamily="34" charset="0"/>
              </a:rPr>
              <a:t>No hearings held in July 2021</a:t>
            </a: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a:solidFill>
                  <a:schemeClr val="bg1"/>
                </a:solidFill>
                <a:latin typeface="Impact" panose="020B0806030902050204" pitchFamily="34" charset="0"/>
              </a:rPr>
              <a:t>27</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8</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0</a:t>
            </a:r>
          </a:p>
          <a:p>
            <a:pPr algn="ctr"/>
            <a:r>
              <a:rPr lang="en-US" sz="1400" dirty="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7</a:t>
            </a:r>
          </a:p>
          <a:p>
            <a:pPr algn="ctr"/>
            <a:r>
              <a:rPr lang="en-US" sz="1400" dirty="0">
                <a:latin typeface="Franklin Gothic Book" panose="020B0503020102020204" pitchFamily="34" charset="0"/>
              </a:rPr>
              <a:t>Lawsuits dismissed in calendar year 2021</a:t>
            </a:r>
          </a:p>
        </p:txBody>
      </p:sp>
      <p:sp>
        <p:nvSpPr>
          <p:cNvPr id="11" name="TextBox 10"/>
          <p:cNvSpPr txBox="1"/>
          <p:nvPr/>
        </p:nvSpPr>
        <p:spPr>
          <a:xfrm>
            <a:off x="457199" y="5856087"/>
            <a:ext cx="8250866" cy="523220"/>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p>
        </p:txBody>
      </p:sp>
      <p:cxnSp>
        <p:nvCxnSpPr>
          <p:cNvPr id="13" name="Straight Connector 12"/>
          <p:cNvCxnSpPr/>
          <p:nvPr/>
        </p:nvCxnSpPr>
        <p:spPr>
          <a:xfrm flipH="1" flipV="1">
            <a:off x="0" y="5740279"/>
            <a:ext cx="9250326"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Investigations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a:solidFill>
                  <a:schemeClr val="bg1"/>
                </a:solidFill>
                <a:latin typeface="Impact" panose="020B0806030902050204" pitchFamily="34" charset="0"/>
              </a:rPr>
              <a:t>95</a:t>
            </a:r>
          </a:p>
          <a:p>
            <a:pPr algn="ctr"/>
            <a:r>
              <a:rPr lang="en-US" sz="1600" dirty="0">
                <a:latin typeface="Franklin Gothic Book" panose="020B0503020102020204" pitchFamily="34" charset="0"/>
              </a:rPr>
              <a:t>Parcels investigated for delinquency, possible meter tampering and no meter since July 1, 2021</a:t>
            </a: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nearly $20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INVESTIGATIONS: Results</a:t>
            </a: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a:solidFill>
                  <a:schemeClr val="bg1"/>
                </a:solidFill>
                <a:latin typeface="Franklin Gothic Book" panose="020B0503020102020204" pitchFamily="34" charset="0"/>
              </a:rPr>
              <a:t>Money Owed to DWSD identified by Investigators</a:t>
            </a:r>
          </a:p>
          <a:p>
            <a:pPr algn="ctr"/>
            <a:endParaRPr lang="en-US" sz="1000" b="1" dirty="0">
              <a:solidFill>
                <a:schemeClr val="bg1"/>
              </a:solidFill>
              <a:latin typeface="Franklin Gothic Book" panose="020B0503020102020204" pitchFamily="34" charset="0"/>
            </a:endParaRPr>
          </a:p>
          <a:p>
            <a:pPr algn="ctr"/>
            <a:r>
              <a:rPr lang="en-US" sz="3600" dirty="0">
                <a:solidFill>
                  <a:schemeClr val="bg1"/>
                </a:solidFill>
                <a:latin typeface="Impact" panose="020B0806030902050204" pitchFamily="34" charset="0"/>
              </a:rPr>
              <a:t>$711,354</a:t>
            </a:r>
          </a:p>
          <a:p>
            <a:pPr algn="ctr"/>
            <a:r>
              <a:rPr lang="en-US" sz="1600" dirty="0">
                <a:latin typeface="Franklin Gothic Book" panose="020B0503020102020204" pitchFamily="34" charset="0"/>
              </a:rPr>
              <a:t>Total since July 1, 2021</a:t>
            </a:r>
          </a:p>
          <a:p>
            <a:pPr algn="ctr"/>
            <a:endParaRPr lang="en-US" sz="10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$128,782</a:t>
            </a:r>
          </a:p>
          <a:p>
            <a:pPr algn="ctr"/>
            <a:r>
              <a:rPr lang="en-US" sz="1400" dirty="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$177,896</a:t>
            </a:r>
          </a:p>
          <a:p>
            <a:pPr algn="ctr"/>
            <a:r>
              <a:rPr lang="en-US" sz="1400" dirty="0">
                <a:latin typeface="Franklin Gothic Book" panose="020B0503020102020204" pitchFamily="34" charset="0"/>
              </a:rPr>
              <a:t>Future owed in 12 months</a:t>
            </a:r>
          </a:p>
          <a:p>
            <a:pPr algn="ctr"/>
            <a:r>
              <a:rPr lang="en-US" sz="1600" dirty="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a:solidFill>
                  <a:schemeClr val="bg1"/>
                </a:solidFill>
                <a:latin typeface="Impact" panose="020B0806030902050204" pitchFamily="34" charset="0"/>
              </a:rPr>
              <a:t>$404,676</a:t>
            </a:r>
          </a:p>
          <a:p>
            <a:pPr algn="ctr"/>
            <a:r>
              <a:rPr lang="en-US" sz="1400" dirty="0">
                <a:latin typeface="Franklin Gothic Book" panose="020B0503020102020204" pitchFamily="34" charset="0"/>
              </a:rPr>
              <a:t>Water loss</a:t>
            </a: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a:solidFill>
                  <a:schemeClr val="bg1"/>
                </a:solidFill>
                <a:latin typeface="Franklin Gothic Book" panose="020B0503020102020204" pitchFamily="34" charset="0"/>
              </a:rPr>
              <a:t>Revenue Identified Since Investigation Unit Began</a:t>
            </a:r>
          </a:p>
          <a:p>
            <a:pPr algn="ctr"/>
            <a:endParaRPr lang="en-US" sz="1000" b="1" dirty="0">
              <a:solidFill>
                <a:schemeClr val="bg1"/>
              </a:solidFill>
              <a:latin typeface="Franklin Gothic Book" panose="020B0503020102020204" pitchFamily="34" charset="0"/>
            </a:endParaRPr>
          </a:p>
          <a:p>
            <a:pPr algn="ctr"/>
            <a:r>
              <a:rPr lang="en-US" sz="3000" dirty="0">
                <a:solidFill>
                  <a:schemeClr val="bg1"/>
                </a:solidFill>
                <a:latin typeface="Impact" panose="020B0806030902050204" pitchFamily="34" charset="0"/>
              </a:rPr>
              <a:t>$19,919,794</a:t>
            </a:r>
          </a:p>
          <a:p>
            <a:pPr algn="ctr"/>
            <a:r>
              <a:rPr lang="en-US" sz="1400" dirty="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Human Resources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CONTENTS*</a:t>
            </a: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a:solidFill>
                  <a:srgbClr val="138F7E"/>
                </a:solidFill>
                <a:latin typeface="Franklin Gothic Book" panose="020B0503020102020204" pitchFamily="34" charset="0"/>
                <a:cs typeface="Arial" panose="020B0604020202020204" pitchFamily="34" charset="0"/>
              </a:rPr>
              <a:t>3</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a:solidFill>
                  <a:srgbClr val="138F7E"/>
                </a:solidFill>
                <a:latin typeface="Franklin Gothic Book" panose="020B0503020102020204" pitchFamily="34" charset="0"/>
                <a:cs typeface="Arial" panose="020B0604020202020204" pitchFamily="34" charset="0"/>
              </a:rPr>
              <a:t>15</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19</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a:solidFill>
                  <a:srgbClr val="138F7E"/>
                </a:solidFill>
                <a:latin typeface="Franklin Gothic Book" panose="020B0503020102020204" pitchFamily="34" charset="0"/>
                <a:cs typeface="Arial" panose="020B0604020202020204" pitchFamily="34" charset="0"/>
              </a:rPr>
              <a:t>22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a:solidFill>
                  <a:srgbClr val="138F7E"/>
                </a:solidFill>
                <a:latin typeface="Franklin Gothic Book" panose="020B0503020102020204" pitchFamily="34" charset="0"/>
                <a:cs typeface="Arial" panose="020B0604020202020204" pitchFamily="34" charset="0"/>
              </a:rPr>
              <a:t>25</a:t>
            </a:r>
          </a:p>
        </p:txBody>
      </p:sp>
    </p:spTree>
    <p:extLst>
      <p:ext uri="{BB962C8B-B14F-4D97-AF65-F5344CB8AC3E}">
        <p14:creationId xmlns:p14="http://schemas.microsoft.com/office/powerpoint/2010/main" val="17100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20</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Detroit Residents and Hiring</a:t>
            </a: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Total of 543 DWSD employees, 54% of which live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a:latin typeface="Franklin Gothic Book" panose="020B0503020102020204" pitchFamily="34" charset="0"/>
              </a:rPr>
              <a:t>*DWSD and the City of Detroit do not require residency to be employed, per Michigan law.</a:t>
            </a:r>
          </a:p>
        </p:txBody>
      </p:sp>
      <p:graphicFrame>
        <p:nvGraphicFramePr>
          <p:cNvPr id="11" name="Chart 10"/>
          <p:cNvGraphicFramePr/>
          <p:nvPr>
            <p:extLst>
              <p:ext uri="{D42A27DB-BD31-4B8C-83A1-F6EECF244321}">
                <p14:modId xmlns:p14="http://schemas.microsoft.com/office/powerpoint/2010/main" val="2012331571"/>
              </p:ext>
            </p:extLst>
          </p:nvPr>
        </p:nvGraphicFramePr>
        <p:xfrm>
          <a:off x="1165412" y="1278853"/>
          <a:ext cx="6813175" cy="4064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Retirement Eligible</a:t>
            </a:r>
          </a:p>
        </p:txBody>
      </p:sp>
      <p:sp>
        <p:nvSpPr>
          <p:cNvPr id="10" name="TextBox 9">
            <a:extLst>
              <a:ext uri="{FF2B5EF4-FFF2-40B4-BE49-F238E27FC236}">
                <a16:creationId xmlns:a16="http://schemas.microsoft.com/office/drawing/2014/main" id="{A98E303D-84B5-40C0-A558-71571C03D9BD}"/>
              </a:ext>
            </a:extLst>
          </p:cNvPr>
          <p:cNvSpPr txBox="1"/>
          <p:nvPr/>
        </p:nvSpPr>
        <p:spPr>
          <a:xfrm>
            <a:off x="90128" y="5874283"/>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With a current population of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547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employees, there are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97</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DWSD employees eligible for retirement.</a:t>
            </a:r>
          </a:p>
        </p:txBody>
      </p:sp>
      <p:cxnSp>
        <p:nvCxnSpPr>
          <p:cNvPr id="12" name="Straight Connector 11">
            <a:extLst>
              <a:ext uri="{FF2B5EF4-FFF2-40B4-BE49-F238E27FC236}">
                <a16:creationId xmlns:a16="http://schemas.microsoft.com/office/drawing/2014/main" id="{29FF5333-C9A7-4BBD-89CA-0946CD2D97BC}"/>
              </a:ext>
            </a:extLst>
          </p:cNvPr>
          <p:cNvCxnSpPr/>
          <p:nvPr/>
        </p:nvCxnSpPr>
        <p:spPr>
          <a:xfrm flipH="1">
            <a:off x="-1" y="587428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58DD85F-F485-44E5-B402-E46DB5A3D8D3}"/>
              </a:ext>
            </a:extLst>
          </p:cNvPr>
          <p:cNvPicPr>
            <a:picLocks noChangeAspect="1"/>
          </p:cNvPicPr>
          <p:nvPr/>
        </p:nvPicPr>
        <p:blipFill rotWithShape="1">
          <a:blip r:embed="rId2"/>
          <a:srcRect l="986" t="38445" r="72381" b="13301"/>
          <a:stretch/>
        </p:blipFill>
        <p:spPr>
          <a:xfrm>
            <a:off x="18937" y="1822070"/>
            <a:ext cx="9053871" cy="3075685"/>
          </a:xfrm>
          <a:prstGeom prst="rect">
            <a:avLst/>
          </a:prstGeom>
        </p:spPr>
      </p:pic>
    </p:spTree>
    <p:extLst>
      <p:ext uri="{BB962C8B-B14F-4D97-AF65-F5344CB8AC3E}">
        <p14:creationId xmlns:p14="http://schemas.microsoft.com/office/powerpoint/2010/main" val="301330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Public Affairs</a:t>
            </a:r>
          </a:p>
        </p:txBody>
      </p:sp>
      <p:pic>
        <p:nvPicPr>
          <p:cNvPr id="8" name="Picture 7">
            <a:extLst>
              <a:ext uri="{FF2B5EF4-FFF2-40B4-BE49-F238E27FC236}">
                <a16:creationId xmlns:a16="http://schemas.microsoft.com/office/drawing/2014/main" id="{BECA5617-9203-478B-A7CE-59F4957F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16206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23</a:t>
            </a:r>
          </a:p>
        </p:txBody>
      </p:sp>
      <p:sp>
        <p:nvSpPr>
          <p:cNvPr id="9" name="TextBox 8"/>
          <p:cNvSpPr txBox="1"/>
          <p:nvPr/>
        </p:nvSpPr>
        <p:spPr>
          <a:xfrm>
            <a:off x="0" y="4479456"/>
            <a:ext cx="4318000" cy="1815882"/>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cs typeface="Arial" panose="020B0604020202020204" pitchFamily="34" charset="0"/>
              </a:rPr>
              <a:t>In August, the DWSD Public Affairs team saw a total of </a:t>
            </a:r>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93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media stories. The </a:t>
            </a:r>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four</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 positive stories were on the East Jefferson streetscape project in which DWSD will be doing water main upgrades starting in 2023. Most of the neutral stories were regarding the Mayoral primary in August, mentioning candidate Anthony Adam’s time as interim director of DWSD. Other neutral stories focused on flood relief from FEMA. </a:t>
            </a:r>
          </a:p>
        </p:txBody>
      </p:sp>
      <p:cxnSp>
        <p:nvCxnSpPr>
          <p:cNvPr id="10" name="Straight Connector 9"/>
          <p:cNvCxnSpPr/>
          <p:nvPr/>
        </p:nvCxnSpPr>
        <p:spPr>
          <a:xfrm flipH="1" flipV="1">
            <a:off x="-40681" y="4309489"/>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nvGraphicFramePr>
        <p:xfrm>
          <a:off x="128261" y="826041"/>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Positive vs. Negative News Stories</a:t>
            </a:r>
          </a:p>
        </p:txBody>
      </p:sp>
      <p:sp>
        <p:nvSpPr>
          <p:cNvPr id="2" name="TextBox 1"/>
          <p:cNvSpPr txBox="1"/>
          <p:nvPr/>
        </p:nvSpPr>
        <p:spPr>
          <a:xfrm>
            <a:off x="128261" y="411509"/>
            <a:ext cx="5204182"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News Coverage: August 1 – August 31, 2021</a:t>
            </a:r>
          </a:p>
        </p:txBody>
      </p:sp>
      <p:sp>
        <p:nvSpPr>
          <p:cNvPr id="4" name="TextBox 3"/>
          <p:cNvSpPr txBox="1"/>
          <p:nvPr/>
        </p:nvSpPr>
        <p:spPr>
          <a:xfrm>
            <a:off x="-40681" y="6387274"/>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5A009CB9-D79D-4E22-A489-A3ED6317C7E9}"/>
              </a:ext>
            </a:extLst>
          </p:cNvPr>
          <p:cNvPicPr>
            <a:picLocks noChangeAspect="1"/>
          </p:cNvPicPr>
          <p:nvPr/>
        </p:nvPicPr>
        <p:blipFill>
          <a:blip r:embed="rId3"/>
          <a:stretch>
            <a:fillRect/>
          </a:stretch>
        </p:blipFill>
        <p:spPr>
          <a:xfrm>
            <a:off x="5192349" y="1732545"/>
            <a:ext cx="3524250" cy="4181475"/>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183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24</a:t>
            </a:r>
          </a:p>
        </p:txBody>
      </p:sp>
      <p:sp>
        <p:nvSpPr>
          <p:cNvPr id="9" name="TextBox 8"/>
          <p:cNvSpPr txBox="1"/>
          <p:nvPr/>
        </p:nvSpPr>
        <p:spPr>
          <a:xfrm>
            <a:off x="-46871" y="5307067"/>
            <a:ext cx="9290749"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cs typeface="Arial" panose="020B0604020202020204" pitchFamily="34" charset="0"/>
              </a:rPr>
              <a:t>The DWSD Public Affairs team gained 45 new followers on social media in August 2021, bringing the total number of followers to </a:t>
            </a:r>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12,306</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96,511 impressions and 2,039 link clicks for the month. The top performing Facebook and Twitter post was on August 27 when DWSD posted a flier from the</a:t>
            </a:r>
            <a:br>
              <a:rPr lang="en-US" sz="1400" dirty="0">
                <a:solidFill>
                  <a:schemeClr val="tx1">
                    <a:lumMod val="75000"/>
                    <a:lumOff val="25000"/>
                  </a:schemeClr>
                </a:solidFill>
                <a:latin typeface="Franklin Gothic Book" panose="020B0503020102020204" pitchFamily="34" charset="0"/>
                <a:cs typeface="Arial" panose="020B0604020202020204" pitchFamily="34" charset="0"/>
              </a:rPr>
            </a:br>
            <a:r>
              <a:rPr lang="en-US" sz="1400" dirty="0">
                <a:solidFill>
                  <a:schemeClr val="tx1">
                    <a:lumMod val="75000"/>
                    <a:lumOff val="25000"/>
                  </a:schemeClr>
                </a:solidFill>
                <a:latin typeface="Franklin Gothic Book" panose="020B0503020102020204" pitchFamily="34" charset="0"/>
                <a:cs typeface="Arial" panose="020B0604020202020204" pitchFamily="34" charset="0"/>
              </a:rPr>
              <a:t>City of Detroit Health Department on how to stay healthy and safe during flood events. The Facebook post had 167 total engagements and 30 reactions. The Twitter post had 88 engagements. </a:t>
            </a: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Social Media Activity</a:t>
            </a: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8,864</a:t>
              </a:r>
            </a:p>
            <a:p>
              <a:pPr algn="ctr"/>
              <a:r>
                <a:rPr lang="en-US" sz="1600" b="1" dirty="0">
                  <a:solidFill>
                    <a:schemeClr val="bg1"/>
                  </a:solidFill>
                  <a:latin typeface="Franklin Gothic Book" panose="020B0503020102020204" pitchFamily="34" charset="0"/>
                </a:rPr>
                <a:t>Total Followers on Facebook</a:t>
              </a: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1,814</a:t>
              </a:r>
            </a:p>
            <a:p>
              <a:pPr algn="ctr"/>
              <a:r>
                <a:rPr lang="en-US" sz="1600" b="1" dirty="0">
                  <a:solidFill>
                    <a:schemeClr val="bg1"/>
                  </a:solidFill>
                  <a:latin typeface="Franklin Gothic Book" panose="020B0503020102020204" pitchFamily="34" charset="0"/>
                </a:rPr>
                <a:t>Total Followers on Twitter</a:t>
              </a: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1,628</a:t>
              </a:r>
            </a:p>
            <a:p>
              <a:pPr algn="ctr"/>
              <a:r>
                <a:rPr lang="en-US" sz="1600" b="1" dirty="0">
                  <a:solidFill>
                    <a:schemeClr val="bg1"/>
                  </a:solidFill>
                  <a:latin typeface="Franklin Gothic Book" panose="020B0503020102020204" pitchFamily="34" charset="0"/>
                </a:rPr>
                <a:t>Total Followers on Instagram</a:t>
              </a: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34</a:t>
              </a:r>
            </a:p>
            <a:p>
              <a:pPr algn="ctr"/>
              <a:r>
                <a:rPr lang="en-US" sz="1600" b="1" dirty="0">
                  <a:solidFill>
                    <a:schemeClr val="bg1"/>
                  </a:solidFill>
                  <a:latin typeface="Franklin Gothic Book" panose="020B0503020102020204" pitchFamily="34" charset="0"/>
                </a:rPr>
                <a:t>New Facebook Followers</a:t>
              </a: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3</a:t>
              </a:r>
            </a:p>
            <a:p>
              <a:pPr algn="ctr"/>
              <a:r>
                <a:rPr lang="en-US" sz="1600" b="1" dirty="0">
                  <a:solidFill>
                    <a:schemeClr val="bg1"/>
                  </a:solidFill>
                  <a:latin typeface="Franklin Gothic Book" panose="020B0503020102020204" pitchFamily="34" charset="0"/>
                </a:rPr>
                <a:t>New Twitter Followers</a:t>
              </a: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8</a:t>
              </a:r>
            </a:p>
            <a:p>
              <a:pPr algn="ctr"/>
              <a:r>
                <a:rPr lang="en-US" sz="1600" b="1" dirty="0">
                  <a:solidFill>
                    <a:schemeClr val="bg1"/>
                  </a:solidFill>
                  <a:latin typeface="Franklin Gothic Book" panose="020B0503020102020204" pitchFamily="34" charset="0"/>
                </a:rPr>
                <a:t>New Instagram Followers</a:t>
              </a: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5,069</a:t>
              </a:r>
            </a:p>
            <a:p>
              <a:pPr algn="ctr"/>
              <a:r>
                <a:rPr lang="en-US" sz="1600" b="1" dirty="0">
                  <a:solidFill>
                    <a:schemeClr val="bg1"/>
                  </a:solidFill>
                  <a:latin typeface="Franklin Gothic Book" panose="020B0503020102020204" pitchFamily="34" charset="0"/>
                </a:rPr>
                <a:t>Engagement on Facebook</a:t>
              </a: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N/A</a:t>
              </a:r>
            </a:p>
            <a:p>
              <a:pPr algn="ctr"/>
              <a:r>
                <a:rPr lang="en-US" sz="1600" b="1" dirty="0">
                  <a:solidFill>
                    <a:schemeClr val="bg1"/>
                  </a:solidFill>
                  <a:latin typeface="Franklin Gothic Book" panose="020B0503020102020204" pitchFamily="34" charset="0"/>
                </a:rPr>
                <a:t>Engagement on Instagram</a:t>
              </a: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433</a:t>
              </a:r>
            </a:p>
            <a:p>
              <a:pPr algn="ctr"/>
              <a:r>
                <a:rPr lang="en-US" sz="1600" b="1" dirty="0">
                  <a:solidFill>
                    <a:schemeClr val="bg1"/>
                  </a:solidFill>
                  <a:latin typeface="Franklin Gothic Book" panose="020B0503020102020204" pitchFamily="34" charset="0"/>
                </a:rPr>
                <a:t>Engagement on Twitter</a:t>
              </a:r>
            </a:p>
          </p:txBody>
        </p:sp>
      </p:grpSp>
    </p:spTree>
    <p:extLst>
      <p:ext uri="{BB962C8B-B14F-4D97-AF65-F5344CB8AC3E}">
        <p14:creationId xmlns:p14="http://schemas.microsoft.com/office/powerpoint/2010/main" val="246567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Information Technology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26</a:t>
            </a:r>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Top Ten Projects Scorecard</a:t>
            </a:r>
          </a:p>
        </p:txBody>
      </p:sp>
      <p:graphicFrame>
        <p:nvGraphicFramePr>
          <p:cNvPr id="9" name="Table 8">
            <a:extLst>
              <a:ext uri="{FF2B5EF4-FFF2-40B4-BE49-F238E27FC236}">
                <a16:creationId xmlns:a16="http://schemas.microsoft.com/office/drawing/2014/main" id="{C8DF2E5B-70FB-434A-A0A3-F4D5EE728EBE}"/>
              </a:ext>
            </a:extLst>
          </p:cNvPr>
          <p:cNvGraphicFramePr>
            <a:graphicFrameLocks noGrp="1"/>
          </p:cNvGraphicFramePr>
          <p:nvPr>
            <p:extLst>
              <p:ext uri="{D42A27DB-BD31-4B8C-83A1-F6EECF244321}">
                <p14:modId xmlns:p14="http://schemas.microsoft.com/office/powerpoint/2010/main" val="3493098543"/>
              </p:ext>
            </p:extLst>
          </p:nvPr>
        </p:nvGraphicFramePr>
        <p:xfrm>
          <a:off x="228600" y="1554259"/>
          <a:ext cx="8686800" cy="4451846"/>
        </p:xfrm>
        <a:graphic>
          <a:graphicData uri="http://schemas.openxmlformats.org/drawingml/2006/table">
            <a:tbl>
              <a:tblPr/>
              <a:tblGrid>
                <a:gridCol w="517071">
                  <a:extLst>
                    <a:ext uri="{9D8B030D-6E8A-4147-A177-3AD203B41FA5}">
                      <a16:colId xmlns:a16="http://schemas.microsoft.com/office/drawing/2014/main" val="2611656143"/>
                    </a:ext>
                  </a:extLst>
                </a:gridCol>
                <a:gridCol w="2188936">
                  <a:extLst>
                    <a:ext uri="{9D8B030D-6E8A-4147-A177-3AD203B41FA5}">
                      <a16:colId xmlns:a16="http://schemas.microsoft.com/office/drawing/2014/main" val="836660173"/>
                    </a:ext>
                  </a:extLst>
                </a:gridCol>
                <a:gridCol w="551543">
                  <a:extLst>
                    <a:ext uri="{9D8B030D-6E8A-4147-A177-3AD203B41FA5}">
                      <a16:colId xmlns:a16="http://schemas.microsoft.com/office/drawing/2014/main" val="1355638671"/>
                    </a:ext>
                  </a:extLst>
                </a:gridCol>
                <a:gridCol w="760730">
                  <a:extLst>
                    <a:ext uri="{9D8B030D-6E8A-4147-A177-3AD203B41FA5}">
                      <a16:colId xmlns:a16="http://schemas.microsoft.com/office/drawing/2014/main" val="751172216"/>
                    </a:ext>
                  </a:extLst>
                </a:gridCol>
                <a:gridCol w="985520">
                  <a:extLst>
                    <a:ext uri="{9D8B030D-6E8A-4147-A177-3AD203B41FA5}">
                      <a16:colId xmlns:a16="http://schemas.microsoft.com/office/drawing/2014/main" val="3294333198"/>
                    </a:ext>
                  </a:extLst>
                </a:gridCol>
                <a:gridCol w="2709182">
                  <a:extLst>
                    <a:ext uri="{9D8B030D-6E8A-4147-A177-3AD203B41FA5}">
                      <a16:colId xmlns:a16="http://schemas.microsoft.com/office/drawing/2014/main" val="1669574505"/>
                    </a:ext>
                  </a:extLst>
                </a:gridCol>
                <a:gridCol w="973818">
                  <a:extLst>
                    <a:ext uri="{9D8B030D-6E8A-4147-A177-3AD203B41FA5}">
                      <a16:colId xmlns:a16="http://schemas.microsoft.com/office/drawing/2014/main" val="1744188343"/>
                    </a:ext>
                  </a:extLst>
                </a:gridCol>
              </a:tblGrid>
              <a:tr h="420624">
                <a:tc>
                  <a:txBody>
                    <a:body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PM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Status/ Issues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Current Phase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extLst>
                  <a:ext uri="{0D108BD9-81ED-4DB2-BD59-A6C34878D82A}">
                    <a16:rowId xmlns:a16="http://schemas.microsoft.com/office/drawing/2014/main" val="2482198875"/>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1</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E Taiariol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solidFill>
                          <a:effectLst/>
                          <a:latin typeface="Franklin Gothic Book" panose="020B0503020102020204" pitchFamily="34" charset="0"/>
                        </a:rPr>
                        <a:t> $  1,400,000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solidFill>
                          <a:effectLst/>
                          <a:latin typeface="Franklin Gothic Book" panose="020B0503020102020204" pitchFamily="34" charset="0"/>
                        </a:rPr>
                        <a:t>5/1/2022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0000"/>
                    </a:solidFill>
                  </a:tcPr>
                </a:tc>
                <a:tc>
                  <a:txBody>
                    <a:bodyPr/>
                    <a:lstStyle/>
                    <a:p>
                      <a:pPr algn="l" fontAlgn="b"/>
                      <a:r>
                        <a:rPr lang="en-US" sz="800" b="0" i="0" u="none" strike="noStrike" dirty="0">
                          <a:solidFill>
                            <a:schemeClr val="tx1"/>
                          </a:solidFill>
                          <a:effectLst/>
                          <a:latin typeface="Franklin Gothic Book" panose="020B0503020102020204" pitchFamily="34" charset="0"/>
                        </a:rPr>
                        <a:t>Project Impacted due to Resources</a:t>
                      </a:r>
                      <a:r>
                        <a:rPr lang="en-US" sz="800" b="0" i="0" u="none" strike="noStrike" baseline="0" dirty="0">
                          <a:solidFill>
                            <a:schemeClr val="tx1"/>
                          </a:solidFill>
                          <a:effectLst/>
                          <a:latin typeface="Franklin Gothic Book" panose="020B0503020102020204" pitchFamily="34" charset="0"/>
                        </a:rPr>
                        <a:t> being allocated to Flood Response.  Currently preparing for functional testing starting 9/20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0797975"/>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2</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Customer Service-7:enQuestaLink (Service 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solidFill>
                          <a:effectLst/>
                          <a:latin typeface="Franklin Gothic Book" panose="020B0503020102020204" pitchFamily="34" charset="0"/>
                        </a:rPr>
                        <a:t> $     619,500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Franklin Gothic Book" panose="020B0503020102020204" pitchFamily="34" charset="0"/>
                        </a:rPr>
                        <a:t>3/31/2022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solidFill>
                          <a:effectLst/>
                          <a:latin typeface="Franklin Gothic Book" panose="020B0503020102020204" pitchFamily="34" charset="0"/>
                        </a:rPr>
                        <a:t>Servers have been provisioned and have been turned over to the vendor.  </a:t>
                      </a:r>
                      <a:endParaRPr lang="en-US" sz="800" b="0" i="0" u="none" strike="noStrike" baseline="0" dirty="0">
                        <a:solidFill>
                          <a:schemeClr val="tx1"/>
                        </a:solidFill>
                        <a:effectLst/>
                        <a:latin typeface="Franklin Gothic Book" panose="020B0503020102020204" pitchFamily="34" charset="0"/>
                      </a:endParaRPr>
                    </a:p>
                    <a:p>
                      <a:pPr algn="l" fontAlgn="b"/>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6545"/>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3</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kern="1200" dirty="0">
                          <a:solidFill>
                            <a:schemeClr val="tx1"/>
                          </a:solidFill>
                          <a:effectLst/>
                          <a:latin typeface="Franklin Gothic Book" panose="020B0503020102020204" pitchFamily="34" charset="0"/>
                          <a:ea typeface="+mn-ea"/>
                          <a:cs typeface="Calibri" panose="020F0502020204030204" pitchFamily="34" charset="0"/>
                        </a:rPr>
                        <a:t>Operations (M&amp;R, MTR OPS, Fleet)-2:Itron Meter Replacement</a:t>
                      </a:r>
                      <a:endParaRPr lang="en-US" sz="800" b="0" i="0" u="none" strike="noStrike" dirty="0">
                        <a:solidFill>
                          <a:schemeClr val="tx1"/>
                        </a:solidFill>
                        <a:effectLst/>
                        <a:latin typeface="Franklin Gothic Book" panose="020B050302010202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solidFill>
                          <a:effectLst/>
                          <a:latin typeface="Franklin Gothic Book" panose="020B0503020102020204" pitchFamily="34" charset="0"/>
                        </a:rPr>
                        <a:t>12/31/2023</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solidFill>
                          <a:effectLst/>
                          <a:latin typeface="Franklin Gothic Book" panose="020B0503020102020204" pitchFamily="34" charset="0"/>
                        </a:rPr>
                        <a:t>Development of</a:t>
                      </a:r>
                      <a:r>
                        <a:rPr lang="en-US" sz="800" b="0" i="0" u="none" strike="noStrike" baseline="0" dirty="0">
                          <a:solidFill>
                            <a:schemeClr val="tx1"/>
                          </a:solidFill>
                          <a:effectLst/>
                          <a:latin typeface="Franklin Gothic Book" panose="020B0503020102020204" pitchFamily="34" charset="0"/>
                        </a:rPr>
                        <a:t> work force management integration is delayed due to flood response.  However, there is a long lead time due to hardware not being available until Feb 22.</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05042691"/>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4</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Engineering-2:GIS</a:t>
                      </a:r>
                      <a:r>
                        <a:rPr lang="en-US" sz="800" b="0" i="0" u="none" strike="noStrike" baseline="0" dirty="0">
                          <a:solidFill>
                            <a:schemeClr val="tx1"/>
                          </a:solidFill>
                          <a:effectLst/>
                          <a:latin typeface="Franklin Gothic Book" panose="020B0503020102020204" pitchFamily="34" charset="0"/>
                        </a:rPr>
                        <a:t> Maintenance/As-Builts into Box</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solidFill>
                          <a:effectLst/>
                          <a:latin typeface="Franklin Gothic Book" panose="020B0503020102020204" pitchFamily="34" charset="0"/>
                        </a:rPr>
                        <a:t> $  2500,000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chemeClr val="tx1"/>
                        </a:solidFill>
                        <a:effectLst/>
                        <a:latin typeface="Franklin Gothic Book" panose="020B0503020102020204" pitchFamily="34" charset="0"/>
                      </a:endParaRPr>
                    </a:p>
                    <a:p>
                      <a:pPr algn="ctr" fontAlgn="b"/>
                      <a:endParaRPr lang="en-US" sz="800" b="0" i="0" u="none" strike="noStrike" kern="1200" dirty="0">
                        <a:solidFill>
                          <a:schemeClr val="tx1"/>
                        </a:solidFill>
                        <a:effectLst/>
                        <a:latin typeface="Franklin Gothic Book" panose="020B0503020102020204" pitchFamily="34" charset="0"/>
                        <a:ea typeface="+mn-ea"/>
                        <a:cs typeface="+mn-cs"/>
                      </a:endParaRPr>
                    </a:p>
                    <a:p>
                      <a:pPr algn="ctr" fontAlgn="b"/>
                      <a:r>
                        <a:rPr lang="en-US" sz="800" b="0" i="0" u="none" strike="noStrike" dirty="0">
                          <a:solidFill>
                            <a:schemeClr val="tx1"/>
                          </a:solidFill>
                          <a:effectLst/>
                          <a:latin typeface="Franklin Gothic Book" panose="020B0503020102020204" pitchFamily="34" charset="0"/>
                        </a:rPr>
                        <a:t>6/30/21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baseline="0" dirty="0">
                          <a:solidFill>
                            <a:schemeClr val="tx1"/>
                          </a:solidFill>
                          <a:effectLst/>
                          <a:latin typeface="Franklin Gothic Book" panose="020B0503020102020204" pitchFamily="34" charset="0"/>
                        </a:rPr>
                        <a:t>Data has migrated to Box.  All data connections between GLWA and DWSD have been shut down.</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COMPLETE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10075"/>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5</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Customer Service-3: Customer Service Portal v2.0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chemeClr val="tx1"/>
                        </a:solidFill>
                        <a:effectLst/>
                        <a:latin typeface="Franklin Gothic Book" panose="020B05030201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C Penoza</a:t>
                      </a:r>
                    </a:p>
                    <a:p>
                      <a:pPr algn="l" fontAlgn="b"/>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solidFill>
                          <a:effectLst/>
                          <a:latin typeface="Franklin Gothic Book" panose="020B0503020102020204" pitchFamily="34" charset="0"/>
                        </a:rPr>
                        <a:t> $     455,000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solidFill>
                          <a:effectLst/>
                          <a:latin typeface="Franklin Gothic Book" panose="020B0503020102020204" pitchFamily="34" charset="0"/>
                        </a:rPr>
                        <a:t>10/31/2021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solidFill>
                          <a:effectLst/>
                          <a:latin typeface="Franklin Gothic Book" panose="020B0503020102020204" pitchFamily="34" charset="0"/>
                        </a:rPr>
                        <a:t>Executing new plan for implementation.  Testing of delivered components is scheduled for the end of September for an October Go Live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191946"/>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6</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Administrative</a:t>
                      </a:r>
                      <a:r>
                        <a:rPr lang="en-US" sz="800" b="0" i="0" u="none" strike="noStrike" baseline="0" dirty="0">
                          <a:solidFill>
                            <a:schemeClr val="tx1"/>
                          </a:solidFill>
                          <a:effectLst/>
                          <a:latin typeface="Franklin Gothic Book" panose="020B0503020102020204" pitchFamily="34" charset="0"/>
                        </a:rPr>
                        <a:t> and Comliance-2:GLWA Separation - Computers</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solidFill>
                          <a:effectLst/>
                          <a:latin typeface="Franklin Gothic Book" panose="020B0503020102020204" pitchFamily="34" charset="0"/>
                        </a:rPr>
                        <a:t>Complete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chemeClr val="tx1"/>
                          </a:solidFill>
                          <a:effectLst/>
                          <a:latin typeface="Franklin Gothic Book" panose="020B0503020102020204" pitchFamily="34" charset="0"/>
                        </a:rPr>
                        <a:t>COMPLETE</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17095"/>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7</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eSignature Standard for Contracts and Forms</a:t>
                      </a:r>
                    </a:p>
                    <a:p>
                      <a:pPr algn="l" fontAlgn="b"/>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solidFill>
                          <a:effectLst/>
                          <a:latin typeface="Franklin Gothic Book" panose="020B0503020102020204" pitchFamily="34" charset="0"/>
                        </a:rPr>
                        <a:t>4/30/2021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solidFill>
                          <a:effectLst/>
                          <a:latin typeface="Franklin Gothic Book" panose="020B0503020102020204" pitchFamily="34" charset="0"/>
                        </a:rPr>
                        <a:t>Training is currently in progress for additional business</a:t>
                      </a:r>
                      <a:r>
                        <a:rPr lang="en-US" sz="800" b="0" i="0" u="none" strike="noStrike" baseline="0" dirty="0">
                          <a:solidFill>
                            <a:schemeClr val="tx1"/>
                          </a:solidFill>
                          <a:effectLst/>
                          <a:latin typeface="Franklin Gothic Book" panose="020B0503020102020204" pitchFamily="34" charset="0"/>
                        </a:rPr>
                        <a:t> units.  </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7824502"/>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8</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Engineering-1:eBuilder</a:t>
                      </a:r>
                    </a:p>
                    <a:p>
                      <a:pPr algn="l" fontAlgn="b"/>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Franklin Gothic Book" panose="020B0503020102020204" pitchFamily="34" charset="0"/>
                        </a:rPr>
                        <a:t>7/04/21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solidFill>
                          <a:effectLst/>
                          <a:latin typeface="Franklin Gothic Book" panose="020B0503020102020204" pitchFamily="34" charset="0"/>
                        </a:rPr>
                        <a:t>Project</a:t>
                      </a:r>
                      <a:r>
                        <a:rPr lang="en-US" sz="800" b="0" i="0" u="none" strike="noStrike" baseline="0" dirty="0">
                          <a:solidFill>
                            <a:schemeClr val="tx1"/>
                          </a:solidFill>
                          <a:effectLst/>
                          <a:latin typeface="Franklin Gothic Book" panose="020B0503020102020204" pitchFamily="34" charset="0"/>
                        </a:rPr>
                        <a:t> impacted due to flood response.  </a:t>
                      </a:r>
                      <a:r>
                        <a:rPr lang="en-US" sz="800" b="0" i="0" u="none" strike="noStrike" dirty="0">
                          <a:solidFill>
                            <a:schemeClr val="tx1"/>
                          </a:solidFill>
                          <a:effectLst/>
                          <a:latin typeface="Franklin Gothic Book" panose="020B0503020102020204" pitchFamily="34" charset="0"/>
                        </a:rPr>
                        <a:t>Prototype is currently being developed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18586"/>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9</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Office of CFO-1: Oracle Supply Chain</a:t>
                      </a:r>
                    </a:p>
                    <a:p>
                      <a:pPr algn="l" fontAlgn="b"/>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C. Penoza</a:t>
                      </a:r>
                    </a:p>
                    <a:p>
                      <a:pPr algn="l" fontAlgn="b"/>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solidFill>
                          <a:effectLst/>
                          <a:latin typeface="Franklin Gothic Book" panose="020B0503020102020204" pitchFamily="34" charset="0"/>
                        </a:rPr>
                        <a:t>TBD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solidFill>
                          <a:effectLst/>
                          <a:latin typeface="Franklin Gothic Book" panose="020B0503020102020204" pitchFamily="34" charset="0"/>
                        </a:rPr>
                        <a:t>License contract approved in August,</a:t>
                      </a:r>
                      <a:r>
                        <a:rPr lang="en-US" sz="800" b="0" i="0" u="none" strike="noStrike" baseline="0" dirty="0">
                          <a:solidFill>
                            <a:schemeClr val="tx1"/>
                          </a:solidFill>
                          <a:effectLst/>
                          <a:latin typeface="Franklin Gothic Book" panose="020B0503020102020204" pitchFamily="34" charset="0"/>
                        </a:rPr>
                        <a:t> Implementation contracts going to BOWC in September</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30110689"/>
                  </a:ext>
                </a:extLst>
              </a:tr>
              <a:tr h="393192">
                <a:tc>
                  <a:txBody>
                    <a:bodyPr/>
                    <a:lstStyle/>
                    <a:p>
                      <a:pPr algn="ctr" fontAlgn="b"/>
                      <a:r>
                        <a:rPr lang="en-US" sz="800" b="0" i="0" u="none" strike="noStrike" dirty="0">
                          <a:solidFill>
                            <a:schemeClr val="tx1"/>
                          </a:solidFill>
                          <a:effectLst/>
                          <a:latin typeface="Franklin Gothic Book" panose="020B0503020102020204" pitchFamily="34" charset="0"/>
                        </a:rPr>
                        <a:t>10</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Customer</a:t>
                      </a:r>
                      <a:r>
                        <a:rPr lang="en-US" sz="800" b="0" i="0" u="none" strike="noStrike" baseline="0" dirty="0">
                          <a:solidFill>
                            <a:schemeClr val="tx1"/>
                          </a:solidFill>
                          <a:effectLst/>
                          <a:latin typeface="Franklin Gothic Book" panose="020B0503020102020204" pitchFamily="34" charset="0"/>
                        </a:rPr>
                        <a:t> Service-1:IVR Call Center Replacement</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solidFill>
                          <a:effectLst/>
                          <a:latin typeface="Franklin Gothic Book" panose="020B0503020102020204" pitchFamily="34" charset="0"/>
                        </a:rPr>
                        <a:t> $       800,000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solidFill>
                          <a:effectLst/>
                          <a:latin typeface="Franklin Gothic Book" panose="020B0503020102020204" pitchFamily="34" charset="0"/>
                        </a:rPr>
                        <a:t>Outbound Dialing changed in order to assist June Flood Response.  Additional Outbound Dialing Campaigns</a:t>
                      </a:r>
                      <a:r>
                        <a:rPr lang="en-US" sz="800" b="0" i="0" u="none" strike="noStrike" baseline="0" dirty="0">
                          <a:solidFill>
                            <a:schemeClr val="tx1"/>
                          </a:solidFill>
                          <a:effectLst/>
                          <a:latin typeface="Franklin Gothic Book" panose="020B0503020102020204" pitchFamily="34" charset="0"/>
                        </a:rPr>
                        <a:t> being implemented.  </a:t>
                      </a:r>
                      <a:r>
                        <a:rPr lang="en-US" sz="800" b="0" i="0" u="none" strike="noStrike" dirty="0">
                          <a:solidFill>
                            <a:schemeClr val="tx1"/>
                          </a:solidFill>
                          <a:effectLst/>
                          <a:latin typeface="Franklin Gothic Book" panose="020B0503020102020204" pitchFamily="34" charset="0"/>
                        </a:rPr>
                        <a:t>Work Force</a:t>
                      </a:r>
                      <a:r>
                        <a:rPr lang="en-US" sz="800" b="0" i="0" u="none" strike="noStrike" baseline="0" dirty="0">
                          <a:solidFill>
                            <a:schemeClr val="tx1"/>
                          </a:solidFill>
                          <a:effectLst/>
                          <a:latin typeface="Franklin Gothic Book" panose="020B0503020102020204" pitchFamily="34" charset="0"/>
                        </a:rPr>
                        <a:t> Management has been delayed due to Flood Response bust estimated to complete by 9/30. </a:t>
                      </a:r>
                      <a:endParaRPr lang="en-US" sz="800" b="0" i="0" u="none" strike="noStrike" dirty="0">
                        <a:solidFill>
                          <a:schemeClr val="tx1"/>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3A09CCD8-4385-418E-AC13-83F48D6E0E1E}"/>
              </a:ext>
            </a:extLst>
          </p:cNvPr>
          <p:cNvGraphicFramePr>
            <a:graphicFrameLocks/>
          </p:cNvGraphicFramePr>
          <p:nvPr>
            <p:extLst>
              <p:ext uri="{D42A27DB-BD31-4B8C-83A1-F6EECF244321}">
                <p14:modId xmlns:p14="http://schemas.microsoft.com/office/powerpoint/2010/main" val="93432464"/>
              </p:ext>
            </p:extLst>
          </p:nvPr>
        </p:nvGraphicFramePr>
        <p:xfrm>
          <a:off x="66449" y="882933"/>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a:t>27</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Application Availability</a:t>
            </a:r>
          </a:p>
        </p:txBody>
      </p:sp>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20" name="Table 19"/>
          <p:cNvGraphicFramePr>
            <a:graphicFrameLocks noGrp="1"/>
          </p:cNvGraphicFramePr>
          <p:nvPr>
            <p:extLst>
              <p:ext uri="{D42A27DB-BD31-4B8C-83A1-F6EECF244321}">
                <p14:modId xmlns:p14="http://schemas.microsoft.com/office/powerpoint/2010/main" val="3060537300"/>
              </p:ext>
            </p:extLst>
          </p:nvPr>
        </p:nvGraphicFramePr>
        <p:xfrm>
          <a:off x="6754123" y="3234015"/>
          <a:ext cx="1742636" cy="1576857"/>
        </p:xfrm>
        <a:graphic>
          <a:graphicData uri="http://schemas.openxmlformats.org/drawingml/2006/table">
            <a:tbl>
              <a:tblPr>
                <a:tableStyleId>{5C22544A-7EE6-4342-B048-85BDC9FD1C3A}</a:tableStyleId>
              </a:tblPr>
              <a:tblGrid>
                <a:gridCol w="1742636">
                  <a:extLst>
                    <a:ext uri="{9D8B030D-6E8A-4147-A177-3AD203B41FA5}">
                      <a16:colId xmlns:a16="http://schemas.microsoft.com/office/drawing/2014/main" val="1207766451"/>
                    </a:ext>
                  </a:extLst>
                </a:gridCol>
              </a:tblGrid>
              <a:tr h="960970">
                <a:tc>
                  <a:txBody>
                    <a:bodyPr/>
                    <a:lstStyle/>
                    <a:p>
                      <a:pPr algn="ctr" fontAlgn="ctr"/>
                      <a:r>
                        <a:rPr lang="en-US" sz="4000" b="1" u="none" strike="noStrike" dirty="0">
                          <a:solidFill>
                            <a:srgbClr val="004445"/>
                          </a:solidFill>
                          <a:effectLst/>
                        </a:rPr>
                        <a:t>100%</a:t>
                      </a:r>
                    </a:p>
                    <a:p>
                      <a:pPr algn="ctr" fontAlgn="ctr"/>
                      <a:r>
                        <a:rPr lang="en-US" sz="1400" b="1" u="none" strike="noStrike" dirty="0">
                          <a:solidFill>
                            <a:srgbClr val="004445"/>
                          </a:solidFill>
                          <a:effectLst/>
                        </a:rPr>
                        <a:t>SYSTEMS</a:t>
                      </a:r>
                    </a:p>
                    <a:p>
                      <a:pPr algn="ctr" fontAlgn="ctr"/>
                      <a:r>
                        <a:rPr lang="en-US" sz="1400" b="1" u="none" strike="noStrike" dirty="0">
                          <a:solidFill>
                            <a:srgbClr val="004445"/>
                          </a:solidFill>
                          <a:effectLst/>
                        </a:rPr>
                        <a:t>AVAILABILITY</a:t>
                      </a:r>
                      <a:endParaRPr lang="en-US" sz="1400" b="1" i="0" u="none" strike="noStrike" dirty="0">
                        <a:solidFill>
                          <a:srgbClr val="004445"/>
                        </a:solidFill>
                        <a:effectLst/>
                        <a:latin typeface="Calibri" panose="020F0502020204030204" pitchFamily="34" charset="0"/>
                      </a:endParaRPr>
                    </a:p>
                  </a:txBody>
                  <a:tcPr marL="6350" marR="6350" marT="6350" marB="0" anchor="ctr">
                    <a:solidFill>
                      <a:srgbClr val="FF0000"/>
                    </a:solidFill>
                  </a:tcPr>
                </a:tc>
                <a:extLst>
                  <a:ext uri="{0D108BD9-81ED-4DB2-BD59-A6C34878D82A}">
                    <a16:rowId xmlns:a16="http://schemas.microsoft.com/office/drawing/2014/main" val="513509336"/>
                  </a:ext>
                </a:extLst>
              </a:tr>
              <a:tr h="534187">
                <a:tc>
                  <a:txBody>
                    <a:bodyPr/>
                    <a:lstStyle/>
                    <a:p>
                      <a:pPr algn="ctr" fontAlgn="ctr"/>
                      <a:r>
                        <a:rPr lang="en-US" sz="1600" u="none" strike="noStrike" dirty="0">
                          <a:solidFill>
                            <a:srgbClr val="219784"/>
                          </a:solidFill>
                          <a:effectLst/>
                        </a:rPr>
                        <a:t>99.9% = TARGET</a:t>
                      </a:r>
                      <a:endParaRPr lang="en-US" sz="1600" b="1" i="0" u="none" strike="noStrike" dirty="0">
                        <a:solidFill>
                          <a:srgbClr val="219784"/>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1" name="Chart 10">
            <a:extLst>
              <a:ext uri="{FF2B5EF4-FFF2-40B4-BE49-F238E27FC236}">
                <a16:creationId xmlns:a16="http://schemas.microsoft.com/office/drawing/2014/main" id="{185F0303-2471-4D7F-ADD1-23635AFB54F2}"/>
              </a:ext>
            </a:extLst>
          </p:cNvPr>
          <p:cNvGraphicFramePr>
            <a:graphicFrameLocks/>
          </p:cNvGraphicFramePr>
          <p:nvPr>
            <p:extLst>
              <p:ext uri="{D42A27DB-BD31-4B8C-83A1-F6EECF244321}">
                <p14:modId xmlns:p14="http://schemas.microsoft.com/office/powerpoint/2010/main" val="1698037834"/>
              </p:ext>
            </p:extLst>
          </p:nvPr>
        </p:nvGraphicFramePr>
        <p:xfrm>
          <a:off x="5648551" y="1312452"/>
          <a:ext cx="3429000" cy="1947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FF2053EE-4D7A-439A-BCB9-D830A7A1FFEB}"/>
              </a:ext>
            </a:extLst>
          </p:cNvPr>
          <p:cNvGraphicFramePr>
            <a:graphicFrameLocks noGrp="1"/>
          </p:cNvGraphicFramePr>
          <p:nvPr>
            <p:extLst>
              <p:ext uri="{D42A27DB-BD31-4B8C-83A1-F6EECF244321}">
                <p14:modId xmlns:p14="http://schemas.microsoft.com/office/powerpoint/2010/main" val="1024869842"/>
              </p:ext>
            </p:extLst>
          </p:nvPr>
        </p:nvGraphicFramePr>
        <p:xfrm>
          <a:off x="5990321" y="4810872"/>
          <a:ext cx="3087230" cy="1718260"/>
        </p:xfrm>
        <a:graphic>
          <a:graphicData uri="http://schemas.openxmlformats.org/drawingml/2006/table">
            <a:tbl>
              <a:tblPr firstRow="1" firstCol="1" bandRow="1">
                <a:tableStyleId>{5C22544A-7EE6-4342-B048-85BDC9FD1C3A}</a:tableStyleId>
              </a:tblPr>
              <a:tblGrid>
                <a:gridCol w="2193212">
                  <a:extLst>
                    <a:ext uri="{9D8B030D-6E8A-4147-A177-3AD203B41FA5}">
                      <a16:colId xmlns:a16="http://schemas.microsoft.com/office/drawing/2014/main" val="4086984300"/>
                    </a:ext>
                  </a:extLst>
                </a:gridCol>
                <a:gridCol w="894018">
                  <a:extLst>
                    <a:ext uri="{9D8B030D-6E8A-4147-A177-3AD203B41FA5}">
                      <a16:colId xmlns:a16="http://schemas.microsoft.com/office/drawing/2014/main" val="3137737818"/>
                    </a:ext>
                  </a:extLst>
                </a:gridCol>
              </a:tblGrid>
              <a:tr h="219707">
                <a:tc>
                  <a:txBody>
                    <a:bodyPr/>
                    <a:lstStyle/>
                    <a:p>
                      <a:pPr marL="0" marR="0">
                        <a:spcBef>
                          <a:spcPts val="0"/>
                        </a:spcBef>
                        <a:spcAft>
                          <a:spcPts val="0"/>
                        </a:spcAft>
                      </a:pPr>
                      <a:r>
                        <a:rPr lang="en-US" sz="1100" dirty="0">
                          <a:effectLst/>
                        </a:rPr>
                        <a:t>August 2021  Cherwell Stats</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004445"/>
                    </a:solidFill>
                  </a:tcPr>
                </a:tc>
                <a:tc>
                  <a:txBody>
                    <a:bodyPr/>
                    <a:lstStyle/>
                    <a:p>
                      <a:pPr marL="0" marR="0">
                        <a:spcBef>
                          <a:spcPts val="0"/>
                        </a:spcBef>
                        <a:spcAft>
                          <a:spcPts val="0"/>
                        </a:spcAft>
                      </a:pPr>
                      <a:r>
                        <a:rPr lang="en-US" sz="1100" dirty="0">
                          <a:effectLst/>
                        </a:rPr>
                        <a:t>Totals</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004445"/>
                    </a:solidFill>
                  </a:tcPr>
                </a:tc>
                <a:extLst>
                  <a:ext uri="{0D108BD9-81ED-4DB2-BD59-A6C34878D82A}">
                    <a16:rowId xmlns:a16="http://schemas.microsoft.com/office/drawing/2014/main" val="1282208591"/>
                  </a:ext>
                </a:extLst>
              </a:tr>
              <a:tr h="219707">
                <a:tc>
                  <a:txBody>
                    <a:bodyPr/>
                    <a:lstStyle/>
                    <a:p>
                      <a:pPr marL="0" marR="0">
                        <a:spcBef>
                          <a:spcPts val="0"/>
                        </a:spcBef>
                        <a:spcAft>
                          <a:spcPts val="0"/>
                        </a:spcAft>
                      </a:pPr>
                      <a:r>
                        <a:rPr lang="en-US" sz="1100" dirty="0">
                          <a:effectLst/>
                        </a:rPr>
                        <a:t>Total Tickets</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858</a:t>
                      </a:r>
                    </a:p>
                  </a:txBody>
                  <a:tcPr marL="68580" marR="68580" marT="0" marB="0" anchor="b">
                    <a:solidFill>
                      <a:srgbClr val="B7CDC2"/>
                    </a:solidFill>
                  </a:tcPr>
                </a:tc>
                <a:extLst>
                  <a:ext uri="{0D108BD9-81ED-4DB2-BD59-A6C34878D82A}">
                    <a16:rowId xmlns:a16="http://schemas.microsoft.com/office/drawing/2014/main" val="1180925557"/>
                  </a:ext>
                </a:extLst>
              </a:tr>
              <a:tr h="219707">
                <a:tc>
                  <a:txBody>
                    <a:bodyPr/>
                    <a:lstStyle/>
                    <a:p>
                      <a:pPr marL="0" marR="0">
                        <a:spcBef>
                          <a:spcPts val="0"/>
                        </a:spcBef>
                        <a:spcAft>
                          <a:spcPts val="0"/>
                        </a:spcAft>
                      </a:pPr>
                      <a:r>
                        <a:rPr lang="en-US" sz="1100" dirty="0">
                          <a:effectLst/>
                        </a:rPr>
                        <a:t>New Tickets Received</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602</a:t>
                      </a:r>
                    </a:p>
                  </a:txBody>
                  <a:tcPr marL="68580" marR="68580" marT="0" marB="0" anchor="b">
                    <a:solidFill>
                      <a:srgbClr val="E8EFED"/>
                    </a:solidFill>
                  </a:tcPr>
                </a:tc>
                <a:extLst>
                  <a:ext uri="{0D108BD9-81ED-4DB2-BD59-A6C34878D82A}">
                    <a16:rowId xmlns:a16="http://schemas.microsoft.com/office/drawing/2014/main" val="570269317"/>
                  </a:ext>
                </a:extLst>
              </a:tr>
              <a:tr h="219707">
                <a:tc>
                  <a:txBody>
                    <a:bodyPr/>
                    <a:lstStyle/>
                    <a:p>
                      <a:pPr marL="0" marR="0">
                        <a:spcBef>
                          <a:spcPts val="0"/>
                        </a:spcBef>
                        <a:spcAft>
                          <a:spcPts val="0"/>
                        </a:spcAft>
                      </a:pPr>
                      <a:r>
                        <a:rPr lang="en-US" sz="1100" dirty="0">
                          <a:effectLst/>
                        </a:rPr>
                        <a:t>Total Tickets Resolved</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626</a:t>
                      </a:r>
                    </a:p>
                  </a:txBody>
                  <a:tcPr marL="68580" marR="68580" marT="0" marB="0" anchor="b">
                    <a:solidFill>
                      <a:srgbClr val="B7CDC2"/>
                    </a:solidFill>
                  </a:tcPr>
                </a:tc>
                <a:extLst>
                  <a:ext uri="{0D108BD9-81ED-4DB2-BD59-A6C34878D82A}">
                    <a16:rowId xmlns:a16="http://schemas.microsoft.com/office/drawing/2014/main" val="3128001011"/>
                  </a:ext>
                </a:extLst>
              </a:tr>
              <a:tr h="219707">
                <a:tc>
                  <a:txBody>
                    <a:bodyPr/>
                    <a:lstStyle/>
                    <a:p>
                      <a:pPr marL="0" marR="0">
                        <a:spcBef>
                          <a:spcPts val="0"/>
                        </a:spcBef>
                        <a:spcAft>
                          <a:spcPts val="0"/>
                        </a:spcAft>
                      </a:pPr>
                      <a:r>
                        <a:rPr lang="en-US" sz="1100" dirty="0">
                          <a:effectLst/>
                        </a:rPr>
                        <a:t>Average Time to Resolve in Days</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10</a:t>
                      </a:r>
                    </a:p>
                  </a:txBody>
                  <a:tcPr marL="68580" marR="68580" marT="0" marB="0" anchor="b">
                    <a:solidFill>
                      <a:srgbClr val="E8EFED"/>
                    </a:solidFill>
                  </a:tcPr>
                </a:tc>
                <a:extLst>
                  <a:ext uri="{0D108BD9-81ED-4DB2-BD59-A6C34878D82A}">
                    <a16:rowId xmlns:a16="http://schemas.microsoft.com/office/drawing/2014/main" val="223447182"/>
                  </a:ext>
                </a:extLst>
              </a:tr>
              <a:tr h="400018">
                <a:tc>
                  <a:txBody>
                    <a:bodyPr/>
                    <a:lstStyle/>
                    <a:p>
                      <a:pPr marL="0" marR="0">
                        <a:spcBef>
                          <a:spcPts val="0"/>
                        </a:spcBef>
                        <a:spcAft>
                          <a:spcPts val="0"/>
                        </a:spcAft>
                      </a:pPr>
                      <a:r>
                        <a:rPr lang="en-US" sz="1100" dirty="0">
                          <a:effectLst/>
                        </a:rPr>
                        <a:t>Total Tickets Resolved within SLA</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472</a:t>
                      </a:r>
                    </a:p>
                  </a:txBody>
                  <a:tcPr marL="68580" marR="68580" marT="0" marB="0" anchor="b">
                    <a:solidFill>
                      <a:srgbClr val="B7CDC2"/>
                    </a:solidFill>
                  </a:tcPr>
                </a:tc>
                <a:extLst>
                  <a:ext uri="{0D108BD9-81ED-4DB2-BD59-A6C34878D82A}">
                    <a16:rowId xmlns:a16="http://schemas.microsoft.com/office/drawing/2014/main" val="4000719006"/>
                  </a:ext>
                </a:extLst>
              </a:tr>
              <a:tr h="219707">
                <a:tc>
                  <a:txBody>
                    <a:bodyPr/>
                    <a:lstStyle/>
                    <a:p>
                      <a:pPr marL="0" marR="0">
                        <a:spcBef>
                          <a:spcPts val="0"/>
                        </a:spcBef>
                        <a:spcAft>
                          <a:spcPts val="0"/>
                        </a:spcAft>
                      </a:pPr>
                      <a:r>
                        <a:rPr lang="en-US" sz="1100" dirty="0">
                          <a:effectLst/>
                        </a:rPr>
                        <a:t>Total Tickets Resolved not in SLA</a:t>
                      </a:r>
                      <a:endParaRPr lang="en-US" sz="1100" dirty="0">
                        <a:effectLst/>
                        <a:latin typeface="Calibri" panose="020F0502020204030204" pitchFamily="34" charset="0"/>
                        <a:ea typeface="Calibri" panose="020F0502020204030204" pitchFamily="34" charset="0"/>
                      </a:endParaRPr>
                    </a:p>
                  </a:txBody>
                  <a:tcPr marL="68580" marR="68580" marT="0" marB="0" anchor="b">
                    <a:solidFill>
                      <a:srgbClr val="219784"/>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154</a:t>
                      </a:r>
                    </a:p>
                  </a:txBody>
                  <a:tcPr marL="68580" marR="68580" marT="0" marB="0" anchor="b">
                    <a:solidFill>
                      <a:srgbClr val="E8EFED"/>
                    </a:solidFill>
                  </a:tcPr>
                </a:tc>
                <a:extLst>
                  <a:ext uri="{0D108BD9-81ED-4DB2-BD59-A6C34878D82A}">
                    <a16:rowId xmlns:a16="http://schemas.microsoft.com/office/drawing/2014/main" val="2095849243"/>
                  </a:ext>
                </a:extLst>
              </a:tr>
            </a:tbl>
          </a:graphicData>
        </a:graphic>
      </p:graphicFrame>
    </p:spTree>
    <p:extLst>
      <p:ext uri="{BB962C8B-B14F-4D97-AF65-F5344CB8AC3E}">
        <p14:creationId xmlns:p14="http://schemas.microsoft.com/office/powerpoint/2010/main" val="81289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DIRECTOR’S MESSAGE TO THE BOARD</a:t>
            </a:r>
          </a:p>
        </p:txBody>
      </p:sp>
      <p:sp>
        <p:nvSpPr>
          <p:cNvPr id="3" name="TextBox 2"/>
          <p:cNvSpPr txBox="1"/>
          <p:nvPr/>
        </p:nvSpPr>
        <p:spPr>
          <a:xfrm>
            <a:off x="300318" y="1504447"/>
            <a:ext cx="8543364" cy="5078313"/>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600" dirty="0">
                <a:solidFill>
                  <a:srgbClr val="004445"/>
                </a:solidFill>
                <a:latin typeface="Franklin Gothic Book" panose="020B0503020102020204" pitchFamily="34" charset="0"/>
              </a:rPr>
              <a:t>The </a:t>
            </a:r>
            <a:r>
              <a:rPr lang="en-US" sz="1600" b="1" dirty="0">
                <a:solidFill>
                  <a:srgbClr val="219784"/>
                </a:solidFill>
                <a:latin typeface="Franklin Gothic Book" panose="020B0503020102020204" pitchFamily="34" charset="0"/>
              </a:rPr>
              <a:t>Detroit Water and Sewerage Department (DWSD) is partnering with Ann Arbor-based technology company BlueConduit</a:t>
            </a:r>
            <a:r>
              <a:rPr lang="en-US" sz="1600" dirty="0">
                <a:solidFill>
                  <a:srgbClr val="004445"/>
                </a:solidFill>
                <a:latin typeface="Franklin Gothic Book" panose="020B0503020102020204" pitchFamily="34" charset="0"/>
              </a:rPr>
              <a:t> to determine service line inventory and meet state-required reporting regulations for January 2025 under the</a:t>
            </a:r>
            <a:br>
              <a:rPr lang="en-US" sz="1600" dirty="0">
                <a:solidFill>
                  <a:srgbClr val="004445"/>
                </a:solidFill>
                <a:latin typeface="Franklin Gothic Book" panose="020B0503020102020204" pitchFamily="34" charset="0"/>
              </a:rPr>
            </a:br>
            <a:r>
              <a:rPr lang="en-US" sz="1600" dirty="0">
                <a:solidFill>
                  <a:srgbClr val="004445"/>
                </a:solidFill>
                <a:latin typeface="Franklin Gothic Book" panose="020B0503020102020204" pitchFamily="34" charset="0"/>
              </a:rPr>
              <a:t>Michigan Lead &amp; Copper Rule.</a:t>
            </a:r>
          </a:p>
          <a:p>
            <a:pPr>
              <a:buClr>
                <a:srgbClr val="279989"/>
              </a:buClr>
            </a:pPr>
            <a:endParaRPr lang="en-US" sz="800" dirty="0">
              <a:solidFill>
                <a:srgbClr val="004445"/>
              </a:solidFill>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600" dirty="0">
                <a:solidFill>
                  <a:srgbClr val="004445"/>
                </a:solidFill>
                <a:latin typeface="Franklin Gothic Book" panose="020B0503020102020204" pitchFamily="34" charset="0"/>
              </a:rPr>
              <a:t>Stop box excavation data that visually verifies the service</a:t>
            </a:r>
            <a:br>
              <a:rPr lang="en-US" sz="1600" dirty="0">
                <a:solidFill>
                  <a:srgbClr val="004445"/>
                </a:solidFill>
                <a:latin typeface="Franklin Gothic Book" panose="020B0503020102020204" pitchFamily="34" charset="0"/>
              </a:rPr>
            </a:br>
            <a:r>
              <a:rPr lang="en-US" sz="1600" dirty="0">
                <a:solidFill>
                  <a:srgbClr val="004445"/>
                </a:solidFill>
                <a:latin typeface="Franklin Gothic Book" panose="020B0503020102020204" pitchFamily="34" charset="0"/>
              </a:rPr>
              <a:t>line material at 384 houses and City permit/parcel data</a:t>
            </a:r>
            <a:br>
              <a:rPr lang="en-US" sz="1600" dirty="0">
                <a:solidFill>
                  <a:srgbClr val="004445"/>
                </a:solidFill>
                <a:latin typeface="Franklin Gothic Book" panose="020B0503020102020204" pitchFamily="34" charset="0"/>
              </a:rPr>
            </a:br>
            <a:r>
              <a:rPr lang="en-US" sz="1600" dirty="0">
                <a:solidFill>
                  <a:srgbClr val="004445"/>
                </a:solidFill>
                <a:latin typeface="Franklin Gothic Book" panose="020B0503020102020204" pitchFamily="34" charset="0"/>
              </a:rPr>
              <a:t>will be inputted into a </a:t>
            </a:r>
            <a:r>
              <a:rPr lang="en-US" sz="1600" b="1" dirty="0">
                <a:solidFill>
                  <a:srgbClr val="219784"/>
                </a:solidFill>
                <a:latin typeface="Franklin Gothic Book" panose="020B0503020102020204" pitchFamily="34" charset="0"/>
              </a:rPr>
              <a:t>predictive modeling to map the</a:t>
            </a:r>
            <a:br>
              <a:rPr lang="en-US" sz="1600" b="1" dirty="0">
                <a:solidFill>
                  <a:srgbClr val="219784"/>
                </a:solidFill>
                <a:latin typeface="Franklin Gothic Book" panose="020B0503020102020204" pitchFamily="34" charset="0"/>
              </a:rPr>
            </a:br>
            <a:r>
              <a:rPr lang="en-US" sz="1600" b="1" dirty="0">
                <a:solidFill>
                  <a:srgbClr val="219784"/>
                </a:solidFill>
                <a:latin typeface="Franklin Gothic Book" panose="020B0503020102020204" pitchFamily="34" charset="0"/>
              </a:rPr>
              <a:t>probable locations of lead service lines</a:t>
            </a:r>
            <a:r>
              <a:rPr lang="en-US" sz="1600" dirty="0">
                <a:solidFill>
                  <a:srgbClr val="004445"/>
                </a:solidFill>
                <a:latin typeface="Franklin Gothic Book" panose="020B0503020102020204" pitchFamily="34" charset="0"/>
              </a:rPr>
              <a:t>.</a:t>
            </a:r>
          </a:p>
          <a:p>
            <a:pPr>
              <a:buClr>
                <a:srgbClr val="279989"/>
              </a:buClr>
            </a:pPr>
            <a:endParaRPr lang="en-US" sz="800" dirty="0">
              <a:solidFill>
                <a:srgbClr val="004445"/>
              </a:solidFill>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600" dirty="0">
                <a:solidFill>
                  <a:srgbClr val="004445"/>
                </a:solidFill>
                <a:latin typeface="Franklin Gothic Book" panose="020B0503020102020204" pitchFamily="34" charset="0"/>
              </a:rPr>
              <a:t>Funding is from a </a:t>
            </a:r>
            <a:r>
              <a:rPr lang="en-US" sz="1600" b="1" dirty="0">
                <a:solidFill>
                  <a:srgbClr val="219784"/>
                </a:solidFill>
                <a:latin typeface="Franklin Gothic Book" panose="020B0503020102020204" pitchFamily="34" charset="0"/>
              </a:rPr>
              <a:t>$50,000 grant from the Rockefeller</a:t>
            </a:r>
            <a:br>
              <a:rPr lang="en-US" sz="1600" b="1" dirty="0">
                <a:solidFill>
                  <a:srgbClr val="219784"/>
                </a:solidFill>
                <a:latin typeface="Franklin Gothic Book" panose="020B0503020102020204" pitchFamily="34" charset="0"/>
              </a:rPr>
            </a:br>
            <a:r>
              <a:rPr lang="en-US" sz="1600" b="1" dirty="0">
                <a:solidFill>
                  <a:srgbClr val="219784"/>
                </a:solidFill>
                <a:latin typeface="Franklin Gothic Book" panose="020B0503020102020204" pitchFamily="34" charset="0"/>
              </a:rPr>
              <a:t>Foundation</a:t>
            </a:r>
            <a:r>
              <a:rPr lang="en-US" sz="1600" dirty="0">
                <a:solidFill>
                  <a:srgbClr val="004445"/>
                </a:solidFill>
                <a:latin typeface="Franklin Gothic Book" panose="020B0503020102020204" pitchFamily="34" charset="0"/>
              </a:rPr>
              <a:t> and a </a:t>
            </a:r>
            <a:r>
              <a:rPr lang="en-US" sz="1600" b="1" dirty="0">
                <a:solidFill>
                  <a:srgbClr val="219784"/>
                </a:solidFill>
                <a:latin typeface="Franklin Gothic Book" panose="020B0503020102020204" pitchFamily="34" charset="0"/>
              </a:rPr>
              <a:t>$50,000 grant from the Kresge</a:t>
            </a:r>
            <a:br>
              <a:rPr lang="en-US" sz="1600" b="1" dirty="0">
                <a:solidFill>
                  <a:srgbClr val="219784"/>
                </a:solidFill>
                <a:latin typeface="Franklin Gothic Book" panose="020B0503020102020204" pitchFamily="34" charset="0"/>
              </a:rPr>
            </a:br>
            <a:r>
              <a:rPr lang="en-US" sz="1600" b="1" dirty="0">
                <a:solidFill>
                  <a:srgbClr val="219784"/>
                </a:solidFill>
                <a:latin typeface="Franklin Gothic Book" panose="020B0503020102020204" pitchFamily="34" charset="0"/>
              </a:rPr>
              <a:t>Foundation </a:t>
            </a:r>
            <a:r>
              <a:rPr lang="en-US" sz="1600" dirty="0">
                <a:solidFill>
                  <a:srgbClr val="004445"/>
                </a:solidFill>
                <a:latin typeface="Franklin Gothic Book" panose="020B0503020102020204" pitchFamily="34" charset="0"/>
              </a:rPr>
              <a:t>to support BlueConduit’s analysis and</a:t>
            </a:r>
            <a:br>
              <a:rPr lang="en-US" sz="1600" dirty="0">
                <a:solidFill>
                  <a:srgbClr val="004445"/>
                </a:solidFill>
                <a:latin typeface="Franklin Gothic Book" panose="020B0503020102020204" pitchFamily="34" charset="0"/>
              </a:rPr>
            </a:br>
            <a:r>
              <a:rPr lang="en-US" sz="1600" dirty="0">
                <a:solidFill>
                  <a:srgbClr val="004445"/>
                </a:solidFill>
                <a:latin typeface="Franklin Gothic Book" panose="020B0503020102020204" pitchFamily="34" charset="0"/>
              </a:rPr>
              <a:t>predictive modeling, and a </a:t>
            </a:r>
            <a:r>
              <a:rPr lang="en-US" sz="1600" b="1" dirty="0">
                <a:solidFill>
                  <a:srgbClr val="219784"/>
                </a:solidFill>
                <a:latin typeface="Franklin Gothic Book" panose="020B0503020102020204" pitchFamily="34" charset="0"/>
              </a:rPr>
              <a:t>$154,000 grant from the Michigan Department</a:t>
            </a:r>
            <a:br>
              <a:rPr lang="en-US" sz="1600" b="1" dirty="0">
                <a:solidFill>
                  <a:srgbClr val="219784"/>
                </a:solidFill>
                <a:latin typeface="Franklin Gothic Book" panose="020B0503020102020204" pitchFamily="34" charset="0"/>
              </a:rPr>
            </a:br>
            <a:r>
              <a:rPr lang="en-US" sz="1600" b="1" dirty="0">
                <a:solidFill>
                  <a:srgbClr val="219784"/>
                </a:solidFill>
                <a:latin typeface="Franklin Gothic Book" panose="020B0503020102020204" pitchFamily="34" charset="0"/>
              </a:rPr>
              <a:t>of Environment, Great Lakes &amp; Energy (EGLE)</a:t>
            </a:r>
            <a:r>
              <a:rPr lang="en-US" sz="1600" dirty="0">
                <a:solidFill>
                  <a:srgbClr val="004445"/>
                </a:solidFill>
                <a:latin typeface="Franklin Gothic Book" panose="020B0503020102020204" pitchFamily="34" charset="0"/>
              </a:rPr>
              <a:t> for the stop box excavations. </a:t>
            </a:r>
          </a:p>
          <a:p>
            <a:pPr lvl="1">
              <a:buClr>
                <a:srgbClr val="279989"/>
              </a:buClr>
            </a:pPr>
            <a:endParaRPr lang="en-US" sz="1000" dirty="0">
              <a:solidFill>
                <a:srgbClr val="004445"/>
              </a:solidFill>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600" dirty="0">
                <a:solidFill>
                  <a:srgbClr val="004445"/>
                </a:solidFill>
                <a:latin typeface="Franklin Gothic Book" panose="020B0503020102020204" pitchFamily="34" charset="0"/>
              </a:rPr>
              <a:t>The project will </a:t>
            </a:r>
            <a:r>
              <a:rPr lang="en-US" sz="1600" b="1" dirty="0">
                <a:solidFill>
                  <a:srgbClr val="219784"/>
                </a:solidFill>
                <a:latin typeface="Franklin Gothic Book" panose="020B0503020102020204" pitchFamily="34" charset="0"/>
              </a:rPr>
              <a:t>save an estimated $165 million </a:t>
            </a:r>
            <a:r>
              <a:rPr lang="en-US" sz="1600" dirty="0">
                <a:solidFill>
                  <a:srgbClr val="004445"/>
                </a:solidFill>
                <a:latin typeface="Franklin Gothic Book" panose="020B0503020102020204" pitchFamily="34" charset="0"/>
              </a:rPr>
              <a:t>– the projected cost of</a:t>
            </a:r>
            <a:br>
              <a:rPr lang="en-US" sz="1600" dirty="0">
                <a:solidFill>
                  <a:srgbClr val="004445"/>
                </a:solidFill>
                <a:latin typeface="Franklin Gothic Book" panose="020B0503020102020204" pitchFamily="34" charset="0"/>
              </a:rPr>
            </a:br>
            <a:r>
              <a:rPr lang="en-US" sz="1600" dirty="0">
                <a:solidFill>
                  <a:srgbClr val="004445"/>
                </a:solidFill>
                <a:latin typeface="Franklin Gothic Book" panose="020B0503020102020204" pitchFamily="34" charset="0"/>
              </a:rPr>
              <a:t>excavating EVERY stop box in the city of Detroit to provide a report.</a:t>
            </a:r>
          </a:p>
          <a:p>
            <a:pPr>
              <a:buClr>
                <a:srgbClr val="279989"/>
              </a:buClr>
            </a:pPr>
            <a:endParaRPr lang="en-US" sz="1000" dirty="0">
              <a:solidFill>
                <a:srgbClr val="004445"/>
              </a:solidFill>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600" dirty="0">
                <a:solidFill>
                  <a:srgbClr val="004445"/>
                </a:solidFill>
                <a:latin typeface="Franklin Gothic Book" panose="020B0503020102020204" pitchFamily="34" charset="0"/>
              </a:rPr>
              <a:t>The model will also inform future planning for the DWSD Capital</a:t>
            </a:r>
            <a:br>
              <a:rPr lang="en-US" sz="1600" dirty="0">
                <a:solidFill>
                  <a:srgbClr val="004445"/>
                </a:solidFill>
                <a:latin typeface="Franklin Gothic Book" panose="020B0503020102020204" pitchFamily="34" charset="0"/>
              </a:rPr>
            </a:br>
            <a:r>
              <a:rPr lang="en-US" sz="1600" dirty="0">
                <a:solidFill>
                  <a:srgbClr val="004445"/>
                </a:solidFill>
                <a:latin typeface="Franklin Gothic Book" panose="020B0503020102020204" pitchFamily="34" charset="0"/>
              </a:rPr>
              <a:t>Improvement Program.</a:t>
            </a:r>
          </a:p>
          <a:p>
            <a:pPr marL="285750" indent="-285750">
              <a:buClr>
                <a:srgbClr val="279989"/>
              </a:buClr>
              <a:buFont typeface="Wingdings" panose="05000000000000000000" pitchFamily="2" charset="2"/>
              <a:buChar char="§"/>
            </a:pPr>
            <a:endParaRPr lang="en-US" sz="1600" b="1" dirty="0">
              <a:solidFill>
                <a:srgbClr val="219784"/>
              </a:solidFill>
              <a:latin typeface="Franklin Gothic Book" panose="020B0503020102020204" pitchFamily="34" charset="0"/>
            </a:endParaRPr>
          </a:p>
        </p:txBody>
      </p:sp>
      <p:pic>
        <p:nvPicPr>
          <p:cNvPr id="7" name="Picture 6">
            <a:extLst>
              <a:ext uri="{FF2B5EF4-FFF2-40B4-BE49-F238E27FC236}">
                <a16:creationId xmlns:a16="http://schemas.microsoft.com/office/drawing/2014/main" id="{5B9D37BA-F399-4101-A132-FFD49EDD8A88}"/>
              </a:ext>
            </a:extLst>
          </p:cNvPr>
          <p:cNvPicPr/>
          <p:nvPr/>
        </p:nvPicPr>
        <p:blipFill rotWithShape="1">
          <a:blip r:embed="rId3">
            <a:extLst>
              <a:ext uri="{28A0092B-C50C-407E-A947-70E740481C1C}">
                <a14:useLocalDpi xmlns:a14="http://schemas.microsoft.com/office/drawing/2010/main" val="0"/>
              </a:ext>
            </a:extLst>
          </a:blip>
          <a:srcRect t="6946"/>
          <a:stretch/>
        </p:blipFill>
        <p:spPr bwMode="auto">
          <a:xfrm>
            <a:off x="5643282" y="2135666"/>
            <a:ext cx="3200400" cy="2286000"/>
          </a:xfrm>
          <a:prstGeom prst="rect">
            <a:avLst/>
          </a:prstGeom>
          <a:ln w="28575" cap="flat" cmpd="sng" algn="ctr">
            <a:solidFill>
              <a:srgbClr val="21978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4" name="Picture 3" descr="A picture containing text, tree, outdoor&#10;&#10;Description automatically generated">
            <a:extLst>
              <a:ext uri="{FF2B5EF4-FFF2-40B4-BE49-F238E27FC236}">
                <a16:creationId xmlns:a16="http://schemas.microsoft.com/office/drawing/2014/main" id="{F11CC685-C344-4886-A045-6BD48AE0C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03870" y="4670006"/>
            <a:ext cx="2178321" cy="1633741"/>
          </a:xfrm>
          <a:prstGeom prst="rect">
            <a:avLst/>
          </a:prstGeom>
          <a:ln w="28575">
            <a:solidFill>
              <a:srgbClr val="219784"/>
            </a:solidFill>
          </a:ln>
        </p:spPr>
      </p:pic>
    </p:spTree>
    <p:extLst>
      <p:ext uri="{BB962C8B-B14F-4D97-AF65-F5344CB8AC3E}">
        <p14:creationId xmlns:p14="http://schemas.microsoft.com/office/powerpoint/2010/main" val="412078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Customer Care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Number of Active Accounts</a:t>
            </a: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1058609062"/>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446055050"/>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Active </a:t>
            </a:r>
            <a:r>
              <a:rPr lang="en-US" b="1" dirty="0">
                <a:solidFill>
                  <a:srgbClr val="27999D"/>
                </a:solidFill>
              </a:rPr>
              <a:t>Residential </a:t>
            </a:r>
            <a:r>
              <a:rPr lang="en-US" b="1" dirty="0"/>
              <a:t>Accounts                                          Active </a:t>
            </a:r>
            <a:r>
              <a:rPr lang="en-US" b="1" dirty="0">
                <a:solidFill>
                  <a:srgbClr val="27999D"/>
                </a:solidFill>
              </a:rPr>
              <a:t>Non-Residential</a:t>
            </a:r>
            <a:r>
              <a:rPr lang="en-US" b="1" dirty="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6</a:t>
            </a:r>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Number of Transactions</a:t>
            </a: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2542083051"/>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902412465"/>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Transactions</a:t>
            </a: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Millions of Dollars</a:t>
            </a: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a:solidFill>
                  <a:schemeClr val="tx1">
                    <a:lumMod val="75000"/>
                    <a:lumOff val="25000"/>
                  </a:schemeClr>
                </a:solidFill>
                <a:latin typeface="Franklin Gothic Book" panose="020B0503020102020204" pitchFamily="34" charset="0"/>
                <a:hlinkClick r:id="rId4"/>
              </a:rPr>
              <a:t>mydwsd@detroitmi.gov</a:t>
            </a:r>
            <a:r>
              <a:rPr lang="en-US" sz="1200" dirty="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Field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8</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Fire Hydrant Maintenance</a:t>
            </a: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a:solidFill>
                  <a:schemeClr val="accent1">
                    <a:lumMod val="75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Fire Hydrants    </a:t>
            </a:r>
            <a:r>
              <a:rPr lang="en-US" sz="1200" dirty="0">
                <a:solidFill>
                  <a:schemeClr val="accent2">
                    <a:lumMod val="60000"/>
                    <a:lumOff val="40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Hydrants with Issues    </a:t>
            </a:r>
            <a:r>
              <a:rPr lang="en-US" sz="1200" dirty="0">
                <a:solidFill>
                  <a:srgbClr val="C00000"/>
                </a:solidFill>
                <a:latin typeface="Wingdings" panose="05000000000000000000" pitchFamily="2" charset="2"/>
              </a:rPr>
              <a:t>n</a:t>
            </a:r>
            <a:r>
              <a:rPr lang="en-US" sz="1200" dirty="0"/>
              <a:t> </a:t>
            </a:r>
            <a:r>
              <a:rPr lang="en-US" sz="1200" dirty="0">
                <a:latin typeface="Franklin Gothic Book" panose="020B0503020102020204" pitchFamily="34" charset="0"/>
              </a:rPr>
              <a:t>Non-Operating Hydrants</a:t>
            </a: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230431489"/>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Detroit Fire Department staff conduct inspections and share the data through a dashboard with DWSD if hydrants need to be repaired or replaced. The community can report hydrant issues via the Improve Detroit mobile app.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Running Water</a:t>
            </a:r>
          </a:p>
        </p:txBody>
      </p:sp>
      <p:graphicFrame>
        <p:nvGraphicFramePr>
          <p:cNvPr id="4" name="Chart 3"/>
          <p:cNvGraphicFramePr/>
          <p:nvPr>
            <p:extLst>
              <p:ext uri="{D42A27DB-BD31-4B8C-83A1-F6EECF244321}">
                <p14:modId xmlns:p14="http://schemas.microsoft.com/office/powerpoint/2010/main" val="4247289334"/>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Two Days</a:t>
            </a:r>
          </a:p>
        </p:txBody>
      </p:sp>
    </p:spTree>
    <p:extLst>
      <p:ext uri="{BB962C8B-B14F-4D97-AF65-F5344CB8AC3E}">
        <p14:creationId xmlns:p14="http://schemas.microsoft.com/office/powerpoint/2010/main" val="6705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98825</TotalTime>
  <Words>1799</Words>
  <Application>Microsoft Office PowerPoint</Application>
  <PresentationFormat>On-screen Show (4:3)</PresentationFormat>
  <Paragraphs>353</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2909</cp:revision>
  <cp:lastPrinted>2019-11-20T19:03:00Z</cp:lastPrinted>
  <dcterms:created xsi:type="dcterms:W3CDTF">2016-04-19T17:03:52Z</dcterms:created>
  <dcterms:modified xsi:type="dcterms:W3CDTF">2021-09-10T15:37:35Z</dcterms:modified>
</cp:coreProperties>
</file>