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420" r:id="rId13"/>
    <p:sldId id="391" r:id="rId14"/>
    <p:sldId id="373" r:id="rId15"/>
    <p:sldId id="387" r:id="rId16"/>
    <p:sldId id="388" r:id="rId17"/>
    <p:sldId id="349" r:id="rId18"/>
    <p:sldId id="350" r:id="rId19"/>
    <p:sldId id="351" r:id="rId20"/>
    <p:sldId id="352" r:id="rId21"/>
    <p:sldId id="421" r:id="rId22"/>
    <p:sldId id="417" r:id="rId23"/>
    <p:sldId id="376" r:id="rId24"/>
    <p:sldId id="379" r:id="rId25"/>
    <p:sldId id="356" r:id="rId26"/>
    <p:sldId id="411" r:id="rId27"/>
    <p:sldId id="41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5"/>
    <a:srgbClr val="E8EFED"/>
    <a:srgbClr val="B7CDC2"/>
    <a:srgbClr val="219784"/>
    <a:srgbClr val="595959"/>
    <a:srgbClr val="279989"/>
    <a:srgbClr val="FEB70D"/>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1428" y="-786"/>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33617</c:v>
                </c:pt>
                <c:pt idx="1">
                  <c:v>15548</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245</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6</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July</c:v>
                </c:pt>
              </c:strCache>
            </c:strRef>
          </c:cat>
          <c:val>
            <c:numRef>
              <c:f>Sheet1!$B$2:$B$6</c:f>
              <c:numCache>
                <c:formatCode>General</c:formatCode>
                <c:ptCount val="5"/>
                <c:pt idx="0">
                  <c:v>245</c:v>
                </c:pt>
                <c:pt idx="1">
                  <c:v>8</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302</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July</c:v>
                </c:pt>
              </c:strCache>
            </c:strRef>
          </c:cat>
          <c:val>
            <c:numRef>
              <c:f>Sheet1!$C$2:$C$6</c:f>
              <c:numCache>
                <c:formatCode>General</c:formatCode>
                <c:ptCount val="5"/>
                <c:pt idx="0">
                  <c:v>302</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Franklin Gothic Book" panose="020B0503020102020204" pitchFamily="34" charset="0"/>
                <a:ea typeface="+mn-ea"/>
                <a:cs typeface="+mn-cs"/>
              </a:defRPr>
            </a:pPr>
            <a:r>
              <a:rPr lang="en-US" dirty="0">
                <a:latin typeface="Franklin Gothic Book" panose="020B0503020102020204" pitchFamily="34" charset="0"/>
              </a:rPr>
              <a:t>Retirement Eligible</a:t>
            </a:r>
          </a:p>
        </c:rich>
      </c:tx>
      <c:layout>
        <c:manualLayout>
          <c:xMode val="edge"/>
          <c:yMode val="edge"/>
          <c:x val="0.27535716291527068"/>
          <c:y val="3.710546978038505E-2"/>
        </c:manualLayout>
      </c:layout>
      <c:overlay val="0"/>
      <c:spPr>
        <a:noFill/>
        <a:ln>
          <a:noFill/>
        </a:ln>
        <a:effectLst/>
      </c:spPr>
    </c:title>
    <c:autoTitleDeleted val="0"/>
    <c:plotArea>
      <c:layout/>
      <c:pieChart>
        <c:varyColors val="1"/>
        <c:ser>
          <c:idx val="1"/>
          <c:order val="0"/>
          <c:explosion val="1"/>
          <c:dPt>
            <c:idx val="0"/>
            <c:bubble3D val="0"/>
            <c:explosion val="0"/>
            <c:spPr>
              <a:solidFill>
                <a:srgbClr val="27999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C8D-4011-B41A-17CA8A58D0D0}"/>
              </c:ext>
            </c:extLst>
          </c:dPt>
          <c:dPt>
            <c:idx val="1"/>
            <c:bubble3D val="0"/>
            <c:spPr>
              <a:solidFill>
                <a:srgbClr val="003B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C8D-4011-B41A-17CA8A58D0D0}"/>
              </c:ext>
            </c:extLst>
          </c:dPt>
          <c:dLbls>
            <c:dLbl>
              <c:idx val="0"/>
              <c:layout>
                <c:manualLayout>
                  <c:x val="-0.10384797754226248"/>
                  <c:y val="0.19067982371569914"/>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Franklin Gothic Book" panose="020B0503020102020204" pitchFamily="34" charset="0"/>
                        <a:ea typeface="+mn-ea"/>
                        <a:cs typeface="+mn-cs"/>
                      </a:defRPr>
                    </a:pPr>
                    <a:r>
                      <a:rPr lang="en-US" sz="1100" dirty="0">
                        <a:latin typeface="Franklin Gothic Book" panose="020B0503020102020204" pitchFamily="34" charset="0"/>
                      </a:rPr>
                      <a:t>18%</a:t>
                    </a:r>
                  </a:p>
                </c:rich>
              </c:tx>
              <c:spPr>
                <a:no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11266120322724094"/>
                      <c:h val="0.14197303288285301"/>
                    </c:manualLayout>
                  </c15:layout>
                  <c15:showDataLabelsRange val="0"/>
                </c:ext>
                <c:ext xmlns:c16="http://schemas.microsoft.com/office/drawing/2014/chart" uri="{C3380CC4-5D6E-409C-BE32-E72D297353CC}">
                  <c16:uniqueId val="{00000001-5C8D-4011-B41A-17CA8A58D0D0}"/>
                </c:ext>
              </c:extLst>
            </c:dLbl>
            <c:dLbl>
              <c:idx val="1"/>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Franklin Gothic Book" panose="020B0503020102020204" pitchFamily="34" charset="0"/>
                        <a:ea typeface="+mn-ea"/>
                        <a:cs typeface="+mn-cs"/>
                      </a:defRPr>
                    </a:pPr>
                    <a:r>
                      <a:rPr lang="en-US" sz="1100" dirty="0">
                        <a:latin typeface="Franklin Gothic Book" panose="020B0503020102020204" pitchFamily="34" charset="0"/>
                      </a:rPr>
                      <a:t>82%</a:t>
                    </a:r>
                  </a:p>
                </c:rich>
              </c:tx>
              <c:spPr>
                <a:no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5C8D-4011-B41A-17CA8A58D0D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Franklin Gothic Book" panose="020B0503020102020204" pitchFamily="3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Sheet1!$C$9:$D$9</c:f>
              <c:strCache>
                <c:ptCount val="2"/>
                <c:pt idx="0">
                  <c:v>Eligible for Retirement</c:v>
                </c:pt>
                <c:pt idx="1">
                  <c:v>Non-Retirement Eligible</c:v>
                </c:pt>
              </c:strCache>
            </c:strRef>
          </c:cat>
          <c:val>
            <c:numRef>
              <c:f>Sheet1!$C$11:$D$11</c:f>
              <c:numCache>
                <c:formatCode>0%</c:formatCode>
                <c:ptCount val="2"/>
                <c:pt idx="0">
                  <c:v>0.18</c:v>
                </c:pt>
                <c:pt idx="1">
                  <c:v>0.82</c:v>
                </c:pt>
              </c:numCache>
            </c:numRef>
          </c:val>
          <c:extLst>
            <c:ext xmlns:c16="http://schemas.microsoft.com/office/drawing/2014/chart" uri="{C3380CC4-5D6E-409C-BE32-E72D297353CC}">
              <c16:uniqueId val="{00000004-5C8D-4011-B41A-17CA8A58D0D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516394461431378"/>
          <c:y val="0.43339066532360693"/>
          <c:w val="0.37080457293746877"/>
          <c:h val="0.2737028187285872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Franklin Gothic Book" panose="020B0503020102020204"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1</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85</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155</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May</c:v>
                </c:pt>
                <c:pt idx="1">
                  <c:v>June</c:v>
                </c:pt>
                <c:pt idx="2">
                  <c:v>July</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AF9C-41AB-936D-3FFD57A3476D}"/>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May</c:v>
                </c:pt>
                <c:pt idx="1">
                  <c:v>June</c:v>
                </c:pt>
                <c:pt idx="2">
                  <c:v>July</c:v>
                </c:pt>
              </c:strCache>
            </c:strRef>
          </c:cat>
          <c:val>
            <c:numRef>
              <c:f>'Summary 2'!$D$3:$F$3</c:f>
              <c:numCache>
                <c:formatCode>0.00%</c:formatCode>
                <c:ptCount val="3"/>
                <c:pt idx="0">
                  <c:v>1</c:v>
                </c:pt>
                <c:pt idx="1">
                  <c:v>1</c:v>
                </c:pt>
                <c:pt idx="2">
                  <c:v>1</c:v>
                </c:pt>
              </c:numCache>
            </c:numRef>
          </c:val>
          <c:extLst>
            <c:ext xmlns:c16="http://schemas.microsoft.com/office/drawing/2014/chart" uri="{C3380CC4-5D6E-409C-BE32-E72D297353CC}">
              <c16:uniqueId val="{00000001-AF9C-41AB-936D-3FFD57A3476D}"/>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May</c:v>
                </c:pt>
                <c:pt idx="1">
                  <c:v>June</c:v>
                </c:pt>
                <c:pt idx="2">
                  <c:v>July</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AF9C-41AB-936D-3FFD57A3476D}"/>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May</c:v>
                </c:pt>
                <c:pt idx="1">
                  <c:v>June</c:v>
                </c:pt>
                <c:pt idx="2">
                  <c:v>July</c:v>
                </c:pt>
              </c:strCache>
            </c:strRef>
          </c:cat>
          <c:val>
            <c:numRef>
              <c:f>'Summary 2'!$D$5:$F$5</c:f>
              <c:numCache>
                <c:formatCode>0.00%</c:formatCode>
                <c:ptCount val="3"/>
                <c:pt idx="0">
                  <c:v>1</c:v>
                </c:pt>
                <c:pt idx="1">
                  <c:v>1</c:v>
                </c:pt>
                <c:pt idx="2">
                  <c:v>1</c:v>
                </c:pt>
              </c:numCache>
            </c:numRef>
          </c:val>
          <c:extLst>
            <c:ext xmlns:c16="http://schemas.microsoft.com/office/drawing/2014/chart" uri="{C3380CC4-5D6E-409C-BE32-E72D297353CC}">
              <c16:uniqueId val="{00000003-AF9C-41AB-936D-3FFD57A3476D}"/>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6163752557246133"/>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595959"/>
                </a:solidFill>
                <a:latin typeface="Franklin Gothic Book" panose="020B0503020102020204" pitchFamily="34" charset="0"/>
                <a:ea typeface="+mn-ea"/>
                <a:cs typeface="+mn-cs"/>
              </a:defRPr>
            </a:pPr>
            <a:r>
              <a:rPr lang="en-US" sz="1100" dirty="0">
                <a:solidFill>
                  <a:srgbClr val="595959"/>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100" b="0"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May</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D98C-4609-BC12-7D87A72CC909}"/>
            </c:ext>
          </c:extLst>
        </c:ser>
        <c:ser>
          <c:idx val="2"/>
          <c:order val="1"/>
          <c:tx>
            <c:strRef>
              <c:f>'Summary 2'!$J$2</c:f>
              <c:strCache>
                <c:ptCount val="1"/>
                <c:pt idx="0">
                  <c:v>June</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D98C-4609-BC12-7D87A72CC909}"/>
            </c:ext>
          </c:extLst>
        </c:ser>
        <c:ser>
          <c:idx val="0"/>
          <c:order val="2"/>
          <c:tx>
            <c:strRef>
              <c:f>'Summary 2'!$K$2</c:f>
              <c:strCache>
                <c:ptCount val="1"/>
                <c:pt idx="0">
                  <c:v>July</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D98C-4609-BC12-7D87A72CC909}"/>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209807</c:v>
                </c:pt>
                <c:pt idx="1">
                  <c:v>25354</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Sheet1!$B$2:$B$4</c:f>
              <c:numCache>
                <c:formatCode>#,##0</c:formatCode>
                <c:ptCount val="3"/>
                <c:pt idx="0">
                  <c:v>38945</c:v>
                </c:pt>
                <c:pt idx="1">
                  <c:v>41517</c:v>
                </c:pt>
                <c:pt idx="2">
                  <c:v>38762</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Sheet1!$C$2:$C$4</c:f>
              <c:numCache>
                <c:formatCode>#,##0</c:formatCode>
                <c:ptCount val="3"/>
                <c:pt idx="0">
                  <c:v>16275</c:v>
                </c:pt>
                <c:pt idx="1">
                  <c:v>16074</c:v>
                </c:pt>
                <c:pt idx="2">
                  <c:v>16806</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Sheet1!$D$2:$D$4</c:f>
              <c:numCache>
                <c:formatCode>#,##0</c:formatCode>
                <c:ptCount val="3"/>
                <c:pt idx="0">
                  <c:v>22949</c:v>
                </c:pt>
                <c:pt idx="1">
                  <c:v>22871</c:v>
                </c:pt>
                <c:pt idx="2">
                  <c:v>23798</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7.8785169901459604E-3"/>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Sheet1!$E$2:$E$4</c:f>
              <c:numCache>
                <c:formatCode>#,##0</c:formatCode>
                <c:ptCount val="3"/>
                <c:pt idx="0">
                  <c:v>53144</c:v>
                </c:pt>
                <c:pt idx="1">
                  <c:v>51856</c:v>
                </c:pt>
                <c:pt idx="2">
                  <c:v>54285</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May</c:v>
                </c:pt>
                <c:pt idx="1">
                  <c:v>June</c:v>
                </c:pt>
                <c:pt idx="2">
                  <c:v>July</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Sheet1!$B$2:$B$4</c:f>
              <c:numCache>
                <c:formatCode>"$"#,##0.00_);[Red]\("$"#,##0.00\)</c:formatCode>
                <c:ptCount val="3"/>
                <c:pt idx="0">
                  <c:v>14.53</c:v>
                </c:pt>
                <c:pt idx="1">
                  <c:v>16.63</c:v>
                </c:pt>
                <c:pt idx="2">
                  <c:v>16.731999999999999</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Sheet1!$C$2:$C$4</c:f>
              <c:numCache>
                <c:formatCode>"$"#,##0.00_);[Red]\("$"#,##0.00\)</c:formatCode>
                <c:ptCount val="3"/>
                <c:pt idx="0">
                  <c:v>1.78</c:v>
                </c:pt>
                <c:pt idx="1">
                  <c:v>1.86</c:v>
                </c:pt>
                <c:pt idx="2">
                  <c:v>1.873</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Sheet1!$D$2:$D$4</c:f>
              <c:numCache>
                <c:formatCode>"$"#,##0.00_);[Red]\("$"#,##0.00\)</c:formatCode>
                <c:ptCount val="3"/>
                <c:pt idx="0">
                  <c:v>2.98</c:v>
                </c:pt>
                <c:pt idx="1">
                  <c:v>2.95</c:v>
                </c:pt>
                <c:pt idx="2">
                  <c:v>3.11</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Sheet1!$E$2:$E$4</c:f>
              <c:numCache>
                <c:formatCode>"$"#,##0.00_);[Red]\("$"#,##0.00\)</c:formatCode>
                <c:ptCount val="3"/>
                <c:pt idx="0">
                  <c:v>9.5</c:v>
                </c:pt>
                <c:pt idx="1">
                  <c:v>10.06</c:v>
                </c:pt>
                <c:pt idx="2">
                  <c:v>10.608000000000001</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Sheet1!$B$2:$B$4</c:f>
              <c:numCache>
                <c:formatCode>#,##0</c:formatCode>
                <c:ptCount val="3"/>
                <c:pt idx="0">
                  <c:v>29020</c:v>
                </c:pt>
                <c:pt idx="1">
                  <c:v>29383</c:v>
                </c:pt>
                <c:pt idx="2">
                  <c:v>29374</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Sheet1!$C$2:$C$4</c:f>
              <c:numCache>
                <c:formatCode>#,##0</c:formatCode>
                <c:ptCount val="3"/>
                <c:pt idx="0">
                  <c:v>172</c:v>
                </c:pt>
                <c:pt idx="1">
                  <c:v>103</c:v>
                </c:pt>
                <c:pt idx="2">
                  <c:v>106</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May</c:v>
                </c:pt>
                <c:pt idx="1">
                  <c:v>June</c:v>
                </c:pt>
                <c:pt idx="2">
                  <c:v>July</c:v>
                </c:pt>
              </c:strCache>
            </c:strRef>
          </c:cat>
          <c:val>
            <c:numRef>
              <c:f>Sheet1!$D$2:$D$4</c:f>
              <c:numCache>
                <c:formatCode>#,##0</c:formatCode>
                <c:ptCount val="3"/>
                <c:pt idx="0">
                  <c:v>718</c:v>
                </c:pt>
                <c:pt idx="1">
                  <c:v>424</c:v>
                </c:pt>
                <c:pt idx="2">
                  <c:v>430</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1.4336917562723882E-2"/>
                  <c:y val="-1.27932282815305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Sheet1!$B$2:$B$4</c:f>
              <c:numCache>
                <c:formatCode>#,##0</c:formatCode>
                <c:ptCount val="3"/>
                <c:pt idx="0">
                  <c:v>199</c:v>
                </c:pt>
                <c:pt idx="1">
                  <c:v>120</c:v>
                </c:pt>
                <c:pt idx="2">
                  <c:v>145</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3010752688172046E-2"/>
                  <c:y val="-7.172556585480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3.9426523297491037E-2"/>
                  <c:y val="-9.04365830343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1505376344086152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40</c:v>
                </c:pt>
                <c:pt idx="1">
                  <c:v>30</c:v>
                </c:pt>
                <c:pt idx="2">
                  <c:v>18</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Sheet1!$B$2:$B$4</c:f>
              <c:numCache>
                <c:formatCode>#,##0</c:formatCode>
                <c:ptCount val="3"/>
                <c:pt idx="0">
                  <c:v>76</c:v>
                </c:pt>
                <c:pt idx="1">
                  <c:v>60</c:v>
                </c:pt>
                <c:pt idx="2">
                  <c:v>88</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0.10573476702508974"/>
                  <c:y val="2.4948022906017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64</c:v>
                </c:pt>
                <c:pt idx="1">
                  <c:v>47</c:v>
                </c:pt>
                <c:pt idx="2">
                  <c:v>43</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July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868</c:v>
                </c:pt>
                <c:pt idx="6">
                  <c:v>30963</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0.91200000000000003</c:v>
                </c:pt>
                <c:pt idx="1">
                  <c:v>0.91</c:v>
                </c:pt>
                <c:pt idx="2">
                  <c:v>0.89</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0%</c:formatCode>
                <c:ptCount val="3"/>
                <c:pt idx="0">
                  <c:v>0.85699999999999998</c:v>
                </c:pt>
                <c:pt idx="1">
                  <c:v>0.84</c:v>
                </c:pt>
                <c:pt idx="2">
                  <c:v>0.86</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0.56725</cdr:x>
      <cdr:y>0.24019</cdr:y>
    </cdr:from>
    <cdr:to>
      <cdr:x>0.65816</cdr:x>
      <cdr:y>0.4675</cdr:y>
    </cdr:to>
    <cdr:sp macro="" textlink="">
      <cdr:nvSpPr>
        <cdr:cNvPr id="3" name="TextBox 2"/>
        <cdr:cNvSpPr txBox="1"/>
      </cdr:nvSpPr>
      <cdr:spPr>
        <a:xfrm xmlns:a="http://schemas.openxmlformats.org/drawingml/2006/main">
          <a:off x="5705619" y="9662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solidFill>
              <a:srgbClr val="002060"/>
            </a:solidFill>
          </a:endParaRPr>
        </a:p>
      </cdr:txBody>
    </cdr:sp>
  </cdr:relSizeAnchor>
  <cdr:relSizeAnchor xmlns:cdr="http://schemas.openxmlformats.org/drawingml/2006/chartDrawing">
    <cdr:from>
      <cdr:x>0</cdr:x>
      <cdr:y>0.78409</cdr:y>
    </cdr:from>
    <cdr:to>
      <cdr:x>0.13533</cdr:x>
      <cdr:y>1</cdr:y>
    </cdr:to>
    <cdr:sp macro="" textlink="">
      <cdr:nvSpPr>
        <cdr:cNvPr id="4" name="TextBox 3"/>
        <cdr:cNvSpPr txBox="1"/>
      </cdr:nvSpPr>
      <cdr:spPr>
        <a:xfrm xmlns:a="http://schemas.openxmlformats.org/drawingml/2006/main">
          <a:off x="0" y="2541505"/>
          <a:ext cx="734929" cy="699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solidFill>
            </a:rPr>
            <a:t>      </a:t>
          </a:r>
          <a:r>
            <a:rPr lang="en-US" b="1" dirty="0">
              <a:solidFill>
                <a:schemeClr val="bg2">
                  <a:lumMod val="25000"/>
                </a:schemeClr>
              </a:solidFill>
              <a:latin typeface="Franklin Gothic Book" panose="020B0503020102020204" pitchFamily="34" charset="0"/>
            </a:rPr>
            <a:t>450</a:t>
          </a:r>
        </a:p>
      </cdr:txBody>
    </cdr:sp>
  </cdr:relSizeAnchor>
  <cdr:relSizeAnchor xmlns:cdr="http://schemas.openxmlformats.org/drawingml/2006/chartDrawing">
    <cdr:from>
      <cdr:x>0.58727</cdr:x>
      <cdr:y>0.34403</cdr:y>
    </cdr:from>
    <cdr:to>
      <cdr:x>0.75565</cdr:x>
      <cdr:y>0.62613</cdr:y>
    </cdr:to>
    <cdr:sp macro="" textlink="">
      <cdr:nvSpPr>
        <cdr:cNvPr id="2" name="TextBox 1"/>
        <cdr:cNvSpPr txBox="1"/>
      </cdr:nvSpPr>
      <cdr:spPr>
        <a:xfrm xmlns:a="http://schemas.openxmlformats.org/drawingml/2006/main">
          <a:off x="3189250" y="11151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8/12/2021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843774"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August 18,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8/12/2021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8/12/2021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8/12/2021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8/12/2021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8/12/2021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8/12/2021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8/12/2021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8/12/2021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8/12/2021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8/12/2021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August 18,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2490684991"/>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1246495"/>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225 miles of city sewer pipe compared with 59 miles in calendar year 2020. </a:t>
            </a:r>
          </a:p>
          <a:p>
            <a:endParaRPr lang="en-US" sz="500" dirty="0">
              <a:latin typeface="Franklin Gothic Book" panose="020B0503020102020204" pitchFamily="34" charset="0"/>
            </a:endParaRPr>
          </a:p>
          <a:p>
            <a:r>
              <a:rPr lang="en-US" sz="1400" dirty="0">
                <a:latin typeface="Franklin Gothic Book" panose="020B0503020102020204" pitchFamily="34" charset="0"/>
              </a:rPr>
              <a:t>This program launched in 2017. DWSD crews have touched more than 30,000 of the estimated 90,000 catch basins, including tracking them through a mapping app for asset inventory. The 30,000 goal was achieved in the three-year commitment as announced by DWSD and Mayor Duggan in 2017.</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941601184"/>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21865" y="4126004"/>
            <a:ext cx="350210" cy="64996"/>
          </a:xfrm>
          <a:prstGeom prst="rect">
            <a:avLst/>
          </a:prstGeom>
          <a:solidFill>
            <a:srgbClr val="FEB70D"/>
          </a:solidFill>
        </p:spPr>
        <p:txBody>
          <a:bodyPr wrap="square" rtlCol="0">
            <a:spAutoFit/>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26811092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268861"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March                                April                                 May</a:t>
            </a:r>
          </a:p>
        </p:txBody>
      </p:sp>
    </p:spTree>
    <p:extLst>
      <p:ext uri="{BB962C8B-B14F-4D97-AF65-F5344CB8AC3E}">
        <p14:creationId xmlns:p14="http://schemas.microsoft.com/office/powerpoint/2010/main" val="25218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8" name="Picture 7">
            <a:extLst>
              <a:ext uri="{FF2B5EF4-FFF2-40B4-BE49-F238E27FC236}">
                <a16:creationId xmlns:a16="http://schemas.microsoft.com/office/drawing/2014/main" id="{E8FEBF70-0253-4B55-AE35-DD8CB6CD774A}"/>
              </a:ext>
            </a:extLst>
          </p:cNvPr>
          <p:cNvPicPr>
            <a:picLocks noChangeAspect="1"/>
          </p:cNvPicPr>
          <p:nvPr/>
        </p:nvPicPr>
        <p:blipFill>
          <a:blip r:embed="rId2"/>
          <a:stretch>
            <a:fillRect/>
          </a:stretch>
        </p:blipFill>
        <p:spPr>
          <a:xfrm>
            <a:off x="726114" y="1238890"/>
            <a:ext cx="3512755" cy="2286000"/>
          </a:xfrm>
          <a:prstGeom prst="rect">
            <a:avLst/>
          </a:prstGeom>
        </p:spPr>
      </p:pic>
      <p:pic>
        <p:nvPicPr>
          <p:cNvPr id="10" name="Picture 9">
            <a:extLst>
              <a:ext uri="{FF2B5EF4-FFF2-40B4-BE49-F238E27FC236}">
                <a16:creationId xmlns:a16="http://schemas.microsoft.com/office/drawing/2014/main" id="{6D8313BF-A53F-4FAE-931A-6AD2CCDAFAAD}"/>
              </a:ext>
            </a:extLst>
          </p:cNvPr>
          <p:cNvPicPr>
            <a:picLocks noChangeAspect="1"/>
          </p:cNvPicPr>
          <p:nvPr/>
        </p:nvPicPr>
        <p:blipFill>
          <a:blip r:embed="rId3"/>
          <a:stretch>
            <a:fillRect/>
          </a:stretch>
        </p:blipFill>
        <p:spPr>
          <a:xfrm>
            <a:off x="726114" y="3605048"/>
            <a:ext cx="3510117" cy="2286000"/>
          </a:xfrm>
          <a:prstGeom prst="rect">
            <a:avLst/>
          </a:prstGeom>
        </p:spPr>
      </p:pic>
      <p:pic>
        <p:nvPicPr>
          <p:cNvPr id="12" name="Picture 11">
            <a:extLst>
              <a:ext uri="{FF2B5EF4-FFF2-40B4-BE49-F238E27FC236}">
                <a16:creationId xmlns:a16="http://schemas.microsoft.com/office/drawing/2014/main" id="{FEACDCE5-391E-4626-B9DB-FCAA4ADCC781}"/>
              </a:ext>
            </a:extLst>
          </p:cNvPr>
          <p:cNvPicPr>
            <a:picLocks noChangeAspect="1"/>
          </p:cNvPicPr>
          <p:nvPr/>
        </p:nvPicPr>
        <p:blipFill>
          <a:blip r:embed="rId4"/>
          <a:stretch>
            <a:fillRect/>
          </a:stretch>
        </p:blipFill>
        <p:spPr>
          <a:xfrm>
            <a:off x="4905133" y="1235154"/>
            <a:ext cx="3505200" cy="2286000"/>
          </a:xfrm>
          <a:prstGeom prst="rect">
            <a:avLst/>
          </a:prstGeom>
        </p:spPr>
      </p:pic>
      <p:pic>
        <p:nvPicPr>
          <p:cNvPr id="13" name="Picture 12">
            <a:extLst>
              <a:ext uri="{FF2B5EF4-FFF2-40B4-BE49-F238E27FC236}">
                <a16:creationId xmlns:a16="http://schemas.microsoft.com/office/drawing/2014/main" id="{16FC589B-81B2-4798-8643-EFECD45A3770}"/>
              </a:ext>
            </a:extLst>
          </p:cNvPr>
          <p:cNvPicPr>
            <a:picLocks noChangeAspect="1"/>
          </p:cNvPicPr>
          <p:nvPr/>
        </p:nvPicPr>
        <p:blipFill>
          <a:blip r:embed="rId5"/>
          <a:stretch>
            <a:fillRect/>
          </a:stretch>
        </p:blipFill>
        <p:spPr>
          <a:xfrm>
            <a:off x="4912686" y="3605048"/>
            <a:ext cx="3505200" cy="2286000"/>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6" name="Picture 5">
            <a:extLst>
              <a:ext uri="{FF2B5EF4-FFF2-40B4-BE49-F238E27FC236}">
                <a16:creationId xmlns:a16="http://schemas.microsoft.com/office/drawing/2014/main" id="{9F09866E-A8CF-461D-8261-7710BA9E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3226904" y="950687"/>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39</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5</a:t>
            </a:r>
          </a:p>
          <a:p>
            <a:pPr algn="ctr"/>
            <a:r>
              <a:rPr lang="en-US" sz="1400" dirty="0">
                <a:latin typeface="Franklin Gothic Book" panose="020B0503020102020204" pitchFamily="34" charset="0"/>
              </a:rPr>
              <a:t>Damage claims approved</a:t>
            </a:r>
          </a:p>
        </p:txBody>
      </p:sp>
      <p:sp>
        <p:nvSpPr>
          <p:cNvPr id="14" name="TextBox 13"/>
          <p:cNvSpPr txBox="1"/>
          <p:nvPr/>
        </p:nvSpPr>
        <p:spPr>
          <a:xfrm>
            <a:off x="3226904" y="2841888"/>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$209,286</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$8,566</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6244424" y="1569124"/>
            <a:ext cx="2286000" cy="3434953"/>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cases</a:t>
            </a:r>
            <a:br>
              <a:rPr lang="en-US" sz="1400" dirty="0">
                <a:latin typeface="Franklin Gothic Book" panose="020B0503020102020204" pitchFamily="34" charset="0"/>
              </a:rPr>
            </a:br>
            <a:r>
              <a:rPr lang="en-US" sz="1400" dirty="0">
                <a:latin typeface="Franklin Gothic Book" panose="020B0503020102020204" pitchFamily="34" charset="0"/>
              </a:rPr>
              <a:t>DWSD prevailed*</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0</a:t>
            </a:r>
          </a:p>
          <a:p>
            <a:pPr algn="ctr"/>
            <a:r>
              <a:rPr lang="en-US" sz="1400" dirty="0">
                <a:latin typeface="Franklin Gothic Book" panose="020B0503020102020204" pitchFamily="34" charset="0"/>
              </a:rPr>
              <a:t>Number of accounts</a:t>
            </a:r>
            <a:br>
              <a:rPr lang="en-US" sz="1400" dirty="0">
                <a:latin typeface="Franklin Gothic Book" panose="020B0503020102020204" pitchFamily="34" charset="0"/>
              </a:rPr>
            </a:br>
            <a:r>
              <a:rPr lang="en-US" sz="1400" dirty="0">
                <a:latin typeface="Franklin Gothic Book" panose="020B0503020102020204" pitchFamily="34" charset="0"/>
              </a:rPr>
              <a:t>given adjustments*</a:t>
            </a:r>
          </a:p>
          <a:p>
            <a:pPr algn="ctr"/>
            <a:endParaRPr lang="en-US" sz="1400" dirty="0">
              <a:latin typeface="Franklin Gothic Book" panose="020B0503020102020204" pitchFamily="34" charset="0"/>
            </a:endParaRPr>
          </a:p>
          <a:p>
            <a:pPr algn="ctr"/>
            <a:r>
              <a:rPr lang="en-US" sz="1400" dirty="0">
                <a:latin typeface="Franklin Gothic Book" panose="020B0503020102020204" pitchFamily="34" charset="0"/>
              </a:rPr>
              <a:t>*</a:t>
            </a:r>
            <a:r>
              <a:rPr lang="en-US" sz="1200" i="1" dirty="0">
                <a:latin typeface="Franklin Gothic Book" panose="020B0503020102020204" pitchFamily="34" charset="0"/>
              </a:rPr>
              <a:t>No hearings held in July 2021</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27</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7</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856087"/>
            <a:ext cx="8250866" cy="523220"/>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p:txBody>
      </p:sp>
      <p:cxnSp>
        <p:nvCxnSpPr>
          <p:cNvPr id="13" name="Straight Connector 12"/>
          <p:cNvCxnSpPr/>
          <p:nvPr/>
        </p:nvCxnSpPr>
        <p:spPr>
          <a:xfrm flipH="1" flipV="1">
            <a:off x="0" y="5740279"/>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54</a:t>
            </a:r>
          </a:p>
          <a:p>
            <a:pPr algn="ctr"/>
            <a:r>
              <a:rPr lang="en-US" sz="1600" dirty="0">
                <a:latin typeface="Franklin Gothic Book" panose="020B0503020102020204" pitchFamily="34" charset="0"/>
              </a:rPr>
              <a:t>Parcels investigated for delinquency, possible meter tampering and no meter since July 1, 2021</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$19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$352,899</a:t>
            </a:r>
          </a:p>
          <a:p>
            <a:pPr algn="ctr"/>
            <a:r>
              <a:rPr lang="en-US" sz="1600" dirty="0">
                <a:latin typeface="Franklin Gothic Book" panose="020B0503020102020204" pitchFamily="34" charset="0"/>
              </a:rPr>
              <a:t>Total since July 1, 2021</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$113,010</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$93,327</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$146,562</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$19,561,339</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25</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Total of 547 DWSD employees, 55% of which live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2223982688"/>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19</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10" name="TextBox 9">
            <a:extLst>
              <a:ext uri="{FF2B5EF4-FFF2-40B4-BE49-F238E27FC236}">
                <a16:creationId xmlns:a16="http://schemas.microsoft.com/office/drawing/2014/main" id="{A98E303D-84B5-40C0-A558-71571C03D9BD}"/>
              </a:ext>
            </a:extLst>
          </p:cNvPr>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547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97</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12" name="Straight Connector 11">
            <a:extLst>
              <a:ext uri="{FF2B5EF4-FFF2-40B4-BE49-F238E27FC236}">
                <a16:creationId xmlns:a16="http://schemas.microsoft.com/office/drawing/2014/main" id="{29FF5333-C9A7-4BBD-89CA-0946CD2D97BC}"/>
              </a:ext>
            </a:extLst>
          </p:cNvPr>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B3D7CF51-9306-47E0-A668-ECFD5D1F6A2F}"/>
              </a:ext>
            </a:extLst>
          </p:cNvPr>
          <p:cNvGraphicFramePr>
            <a:graphicFrameLocks/>
          </p:cNvGraphicFramePr>
          <p:nvPr>
            <p:extLst>
              <p:ext uri="{D42A27DB-BD31-4B8C-83A1-F6EECF244321}">
                <p14:modId xmlns:p14="http://schemas.microsoft.com/office/powerpoint/2010/main" val="2573262073"/>
              </p:ext>
            </p:extLst>
          </p:nvPr>
        </p:nvGraphicFramePr>
        <p:xfrm>
          <a:off x="209344" y="1704458"/>
          <a:ext cx="4467159" cy="26951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B3C79013-29FC-4201-8AD9-4743A878C0A1}"/>
              </a:ext>
            </a:extLst>
          </p:cNvPr>
          <p:cNvSpPr/>
          <p:nvPr/>
        </p:nvSpPr>
        <p:spPr>
          <a:xfrm>
            <a:off x="2582456" y="2319870"/>
            <a:ext cx="409086" cy="369332"/>
          </a:xfrm>
          <a:prstGeom prst="rect">
            <a:avLst/>
          </a:prstGeom>
        </p:spPr>
        <p:txBody>
          <a:bodyPr wrap="none">
            <a:spAutoFit/>
          </a:bodyPr>
          <a:lstStyle/>
          <a:p>
            <a:r>
              <a:rPr lang="en-US" b="1" dirty="0">
                <a:latin typeface="Franklin Gothic Book" panose="020B0503020102020204" pitchFamily="34" charset="0"/>
              </a:rPr>
              <a:t> </a:t>
            </a:r>
            <a:r>
              <a:rPr lang="en-US" sz="1100" b="1" dirty="0">
                <a:solidFill>
                  <a:schemeClr val="bg2">
                    <a:lumMod val="25000"/>
                  </a:schemeClr>
                </a:solidFill>
                <a:latin typeface="Franklin Gothic Book" panose="020B0503020102020204" pitchFamily="34" charset="0"/>
              </a:rPr>
              <a:t>97</a:t>
            </a:r>
          </a:p>
        </p:txBody>
      </p:sp>
      <p:graphicFrame>
        <p:nvGraphicFramePr>
          <p:cNvPr id="9" name="Content Placeholder 3">
            <a:extLst>
              <a:ext uri="{FF2B5EF4-FFF2-40B4-BE49-F238E27FC236}">
                <a16:creationId xmlns:a16="http://schemas.microsoft.com/office/drawing/2014/main" id="{9A8397B9-F89C-4882-8C6D-7F233DD4A08E}"/>
              </a:ext>
            </a:extLst>
          </p:cNvPr>
          <p:cNvGraphicFramePr>
            <a:graphicFrameLocks/>
          </p:cNvGraphicFramePr>
          <p:nvPr>
            <p:extLst>
              <p:ext uri="{D42A27DB-BD31-4B8C-83A1-F6EECF244321}">
                <p14:modId xmlns:p14="http://schemas.microsoft.com/office/powerpoint/2010/main" val="1899993755"/>
              </p:ext>
            </p:extLst>
          </p:nvPr>
        </p:nvGraphicFramePr>
        <p:xfrm>
          <a:off x="4846245" y="1704458"/>
          <a:ext cx="4184874" cy="2423322"/>
        </p:xfrm>
        <a:graphic>
          <a:graphicData uri="http://schemas.openxmlformats.org/drawingml/2006/table">
            <a:tbl>
              <a:tblPr firstRow="1" bandRow="1">
                <a:tableStyleId>{5C22544A-7EE6-4342-B048-85BDC9FD1C3A}</a:tableStyleId>
              </a:tblPr>
              <a:tblGrid>
                <a:gridCol w="3066922">
                  <a:extLst>
                    <a:ext uri="{9D8B030D-6E8A-4147-A177-3AD203B41FA5}">
                      <a16:colId xmlns:a16="http://schemas.microsoft.com/office/drawing/2014/main" val="1672388476"/>
                    </a:ext>
                  </a:extLst>
                </a:gridCol>
                <a:gridCol w="1117952">
                  <a:extLst>
                    <a:ext uri="{9D8B030D-6E8A-4147-A177-3AD203B41FA5}">
                      <a16:colId xmlns:a16="http://schemas.microsoft.com/office/drawing/2014/main" val="3656901551"/>
                    </a:ext>
                  </a:extLst>
                </a:gridCol>
              </a:tblGrid>
              <a:tr h="352455">
                <a:tc>
                  <a:txBody>
                    <a:bodyPr/>
                    <a:lstStyle/>
                    <a:p>
                      <a:pPr algn="ctr" fontAlgn="b"/>
                      <a:r>
                        <a:rPr lang="en-US" sz="2000" b="1" i="0" u="none" strike="noStrike" dirty="0">
                          <a:solidFill>
                            <a:srgbClr val="FFFFFF"/>
                          </a:solidFill>
                          <a:effectLst/>
                          <a:latin typeface="Calibri" panose="020F0502020204030204" pitchFamily="34" charset="0"/>
                        </a:rPr>
                        <a:t>Retirement Criteria</a:t>
                      </a:r>
                    </a:p>
                  </a:txBody>
                  <a:tcPr marL="8738" marR="8738" marT="6350" marB="0" anchor="ctr">
                    <a:solidFill>
                      <a:srgbClr val="003B49"/>
                    </a:solidFill>
                  </a:tcPr>
                </a:tc>
                <a:tc>
                  <a:txBody>
                    <a:bodyPr/>
                    <a:lstStyle/>
                    <a:p>
                      <a:pPr algn="ctr" fontAlgn="b"/>
                      <a:r>
                        <a:rPr lang="en-US" sz="2000" b="1" i="0" u="none" strike="noStrike" dirty="0">
                          <a:solidFill>
                            <a:srgbClr val="FFFFFF"/>
                          </a:solidFill>
                          <a:effectLst/>
                          <a:latin typeface="Calibri" panose="020F0502020204030204" pitchFamily="34" charset="0"/>
                        </a:rPr>
                        <a:t>Total </a:t>
                      </a:r>
                    </a:p>
                  </a:txBody>
                  <a:tcPr marL="8738" marR="8738" marT="6350" marB="0" anchor="ctr">
                    <a:solidFill>
                      <a:srgbClr val="003B49"/>
                    </a:solidFill>
                  </a:tcPr>
                </a:tc>
                <a:extLst>
                  <a:ext uri="{0D108BD9-81ED-4DB2-BD59-A6C34878D82A}">
                    <a16:rowId xmlns:a16="http://schemas.microsoft.com/office/drawing/2014/main" val="2235175769"/>
                  </a:ext>
                </a:extLst>
              </a:tr>
              <a:tr h="311228">
                <a:tc>
                  <a:txBody>
                    <a:bodyPr/>
                    <a:lstStyle/>
                    <a:p>
                      <a:pPr algn="l" fontAlgn="b"/>
                      <a:r>
                        <a:rPr lang="en-US" sz="1800" b="0" i="0" u="none" strike="noStrike" dirty="0">
                          <a:solidFill>
                            <a:schemeClr val="tx1"/>
                          </a:solidFill>
                          <a:effectLst/>
                          <a:latin typeface="Calibri" panose="020F0502020204030204" pitchFamily="34" charset="0"/>
                        </a:rPr>
                        <a:t>30 YOS/Any</a:t>
                      </a:r>
                      <a:r>
                        <a:rPr lang="en-US" sz="1800" b="0" i="0" u="none" strike="noStrike" baseline="0" dirty="0">
                          <a:solidFill>
                            <a:schemeClr val="tx1"/>
                          </a:solidFill>
                          <a:effectLst/>
                          <a:latin typeface="Calibri" panose="020F0502020204030204" pitchFamily="34" charset="0"/>
                        </a:rPr>
                        <a:t> Age </a:t>
                      </a:r>
                      <a:r>
                        <a:rPr lang="en-US" sz="1600" b="0" i="0" u="none" strike="noStrike" baseline="0" dirty="0">
                          <a:solidFill>
                            <a:schemeClr val="tx1"/>
                          </a:solidFill>
                          <a:effectLst/>
                          <a:latin typeface="Calibri" panose="020F0502020204030204" pitchFamily="34" charset="0"/>
                        </a:rPr>
                        <a:t>(Legacy and Hybrid)</a:t>
                      </a:r>
                      <a:endParaRPr lang="en-US" sz="1600" b="0" i="0" u="none" strike="noStrike" dirty="0">
                        <a:solidFill>
                          <a:schemeClr val="tx1"/>
                        </a:solidFill>
                        <a:effectLst/>
                        <a:latin typeface="Calibri" panose="020F0502020204030204" pitchFamily="34" charset="0"/>
                      </a:endParaRPr>
                    </a:p>
                  </a:txBody>
                  <a:tcPr marL="8738" marR="8738" marT="6350" marB="0" anchor="ctr">
                    <a:solidFill>
                      <a:srgbClr val="BDD4D5"/>
                    </a:solidFill>
                  </a:tcPr>
                </a:tc>
                <a:tc>
                  <a:txBody>
                    <a:bodyPr/>
                    <a:lstStyle/>
                    <a:p>
                      <a:pPr algn="ctr" fontAlgn="b"/>
                      <a:r>
                        <a:rPr lang="en-US" sz="1800" b="0" i="0" u="none" strike="noStrike" dirty="0">
                          <a:solidFill>
                            <a:schemeClr val="tx1"/>
                          </a:solidFill>
                          <a:effectLst/>
                          <a:latin typeface="Calibri" panose="020F0502020204030204" pitchFamily="34" charset="0"/>
                        </a:rPr>
                        <a:t>52</a:t>
                      </a:r>
                    </a:p>
                  </a:txBody>
                  <a:tcPr marL="8738" marR="8738" marT="6350" marB="0" anchor="ctr">
                    <a:solidFill>
                      <a:srgbClr val="BDD4D5"/>
                    </a:solidFill>
                  </a:tcPr>
                </a:tc>
                <a:extLst>
                  <a:ext uri="{0D108BD9-81ED-4DB2-BD59-A6C34878D82A}">
                    <a16:rowId xmlns:a16="http://schemas.microsoft.com/office/drawing/2014/main" val="10001"/>
                  </a:ext>
                </a:extLst>
              </a:tr>
              <a:tr h="323576">
                <a:tc>
                  <a:txBody>
                    <a:bodyPr/>
                    <a:lstStyle/>
                    <a:p>
                      <a:pPr algn="l" fontAlgn="b"/>
                      <a:r>
                        <a:rPr lang="en-US" sz="1800" b="0" i="0" u="none" strike="noStrike" dirty="0">
                          <a:solidFill>
                            <a:schemeClr val="tx1"/>
                          </a:solidFill>
                          <a:effectLst/>
                          <a:latin typeface="Calibri" panose="020F0502020204030204" pitchFamily="34" charset="0"/>
                        </a:rPr>
                        <a:t>10</a:t>
                      </a:r>
                      <a:r>
                        <a:rPr lang="en-US" sz="1800" b="0" i="0" u="none" strike="noStrike" baseline="0" dirty="0">
                          <a:solidFill>
                            <a:schemeClr val="tx1"/>
                          </a:solidFill>
                          <a:effectLst/>
                          <a:latin typeface="Calibri" panose="020F0502020204030204" pitchFamily="34" charset="0"/>
                        </a:rPr>
                        <a:t> YOS/60 years old </a:t>
                      </a:r>
                      <a:r>
                        <a:rPr lang="en-US" sz="1600" b="0" i="0" u="none" strike="noStrike" baseline="0" dirty="0">
                          <a:solidFill>
                            <a:schemeClr val="tx1"/>
                          </a:solidFill>
                          <a:effectLst/>
                          <a:latin typeface="Calibri" panose="020F0502020204030204" pitchFamily="34" charset="0"/>
                        </a:rPr>
                        <a:t>(Legacy)</a:t>
                      </a:r>
                      <a:endParaRPr lang="en-US" sz="1600" b="0" i="0" u="none" strike="noStrike" dirty="0">
                        <a:solidFill>
                          <a:schemeClr val="tx1"/>
                        </a:solidFill>
                        <a:effectLst/>
                        <a:latin typeface="Calibri" panose="020F0502020204030204" pitchFamily="34" charset="0"/>
                      </a:endParaRPr>
                    </a:p>
                  </a:txBody>
                  <a:tcPr marL="8738" marR="8738" marT="6350" marB="0" anchor="ctr">
                    <a:solidFill>
                      <a:srgbClr val="CEF3FA"/>
                    </a:solidFill>
                  </a:tcPr>
                </a:tc>
                <a:tc>
                  <a:txBody>
                    <a:bodyPr/>
                    <a:lstStyle/>
                    <a:p>
                      <a:pPr algn="ctr" fontAlgn="b"/>
                      <a:r>
                        <a:rPr lang="en-US" sz="1800" b="0" i="0" u="none" strike="noStrike" dirty="0">
                          <a:solidFill>
                            <a:schemeClr val="tx1"/>
                          </a:solidFill>
                          <a:effectLst/>
                          <a:latin typeface="Calibri" panose="020F0502020204030204" pitchFamily="34" charset="0"/>
                        </a:rPr>
                        <a:t>45</a:t>
                      </a:r>
                    </a:p>
                  </a:txBody>
                  <a:tcPr marL="8738" marR="8738" marT="6350" marB="0" anchor="ctr">
                    <a:solidFill>
                      <a:srgbClr val="CEF3FA"/>
                    </a:solidFill>
                  </a:tcPr>
                </a:tc>
                <a:extLst>
                  <a:ext uri="{0D108BD9-81ED-4DB2-BD59-A6C34878D82A}">
                    <a16:rowId xmlns:a16="http://schemas.microsoft.com/office/drawing/2014/main" val="10003"/>
                  </a:ext>
                </a:extLst>
              </a:tr>
              <a:tr h="318918">
                <a:tc>
                  <a:txBody>
                    <a:bodyPr/>
                    <a:lstStyle/>
                    <a:p>
                      <a:pPr algn="l" fontAlgn="b"/>
                      <a:r>
                        <a:rPr lang="en-US" sz="1800" b="0" i="0" u="none" strike="noStrike" dirty="0">
                          <a:solidFill>
                            <a:schemeClr val="tx1"/>
                          </a:solidFill>
                          <a:effectLst/>
                          <a:latin typeface="Calibri" panose="020F0502020204030204" pitchFamily="34" charset="0"/>
                        </a:rPr>
                        <a:t>10 YOS/62</a:t>
                      </a:r>
                      <a:r>
                        <a:rPr lang="en-US" sz="1800" b="0" i="0" u="none" strike="noStrike" baseline="0" dirty="0">
                          <a:solidFill>
                            <a:schemeClr val="tx1"/>
                          </a:solidFill>
                          <a:effectLst/>
                          <a:latin typeface="Calibri" panose="020F0502020204030204" pitchFamily="34" charset="0"/>
                        </a:rPr>
                        <a:t> years old </a:t>
                      </a:r>
                      <a:r>
                        <a:rPr lang="en-US" sz="1600" b="0" i="0" u="none" strike="noStrike" baseline="0" dirty="0">
                          <a:solidFill>
                            <a:schemeClr val="tx1"/>
                          </a:solidFill>
                          <a:effectLst/>
                          <a:latin typeface="Calibri" panose="020F0502020204030204" pitchFamily="34" charset="0"/>
                        </a:rPr>
                        <a:t>(Hybrid)</a:t>
                      </a:r>
                      <a:endParaRPr lang="en-US" sz="1600" b="0" i="0" u="none" strike="noStrike" dirty="0">
                        <a:solidFill>
                          <a:schemeClr val="tx1"/>
                        </a:solidFill>
                        <a:effectLst/>
                        <a:latin typeface="Calibri" panose="020F0502020204030204" pitchFamily="34" charset="0"/>
                      </a:endParaRPr>
                    </a:p>
                  </a:txBody>
                  <a:tcPr marL="8738" marR="8738" marT="6350" marB="0" anchor="ctr">
                    <a:solidFill>
                      <a:srgbClr val="BDD4D5"/>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8738" marR="8738" marT="6350" marB="0" anchor="ctr">
                    <a:solidFill>
                      <a:srgbClr val="BDD4D5"/>
                    </a:solidFill>
                  </a:tcPr>
                </a:tc>
                <a:extLst>
                  <a:ext uri="{0D108BD9-81ED-4DB2-BD59-A6C34878D82A}">
                    <a16:rowId xmlns:a16="http://schemas.microsoft.com/office/drawing/2014/main" val="10004"/>
                  </a:ext>
                </a:extLst>
              </a:tr>
              <a:tr h="418321">
                <a:tc>
                  <a:txBody>
                    <a:bodyPr/>
                    <a:lstStyle/>
                    <a:p>
                      <a:pPr algn="l" fontAlgn="b"/>
                      <a:r>
                        <a:rPr lang="en-US" sz="1800" b="0" i="0" u="none" strike="noStrike" dirty="0">
                          <a:solidFill>
                            <a:schemeClr val="tx1"/>
                          </a:solidFill>
                          <a:effectLst/>
                          <a:latin typeface="Calibri" panose="020F0502020204030204" pitchFamily="34" charset="0"/>
                        </a:rPr>
                        <a:t>8 YOS/65</a:t>
                      </a:r>
                      <a:r>
                        <a:rPr lang="en-US" sz="1800" b="0" i="0" u="none" strike="noStrike" baseline="0" dirty="0">
                          <a:solidFill>
                            <a:schemeClr val="tx1"/>
                          </a:solidFill>
                          <a:effectLst/>
                          <a:latin typeface="Calibri" panose="020F0502020204030204" pitchFamily="34" charset="0"/>
                        </a:rPr>
                        <a:t> years old </a:t>
                      </a:r>
                      <a:r>
                        <a:rPr lang="en-US" sz="1600" b="0" i="0" u="none" strike="noStrike" baseline="0" dirty="0">
                          <a:solidFill>
                            <a:schemeClr val="tx1"/>
                          </a:solidFill>
                          <a:effectLst/>
                          <a:latin typeface="Calibri" panose="020F0502020204030204" pitchFamily="34" charset="0"/>
                        </a:rPr>
                        <a:t>(Legacy)</a:t>
                      </a:r>
                      <a:endParaRPr lang="en-US" sz="1600" b="0" i="0" u="none" strike="noStrike" dirty="0">
                        <a:solidFill>
                          <a:schemeClr val="tx1"/>
                        </a:solidFill>
                        <a:effectLst/>
                        <a:latin typeface="Calibri" panose="020F0502020204030204" pitchFamily="34" charset="0"/>
                      </a:endParaRPr>
                    </a:p>
                  </a:txBody>
                  <a:tcPr marL="8738" marR="8738" marT="6350" marB="0" anchor="ctr">
                    <a:solidFill>
                      <a:srgbClr val="CEF3FA"/>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8738" marR="8738" marT="6350" marB="0" anchor="ctr">
                    <a:solidFill>
                      <a:srgbClr val="CEF3FA"/>
                    </a:solidFill>
                  </a:tcPr>
                </a:tc>
                <a:extLst>
                  <a:ext uri="{0D108BD9-81ED-4DB2-BD59-A6C34878D82A}">
                    <a16:rowId xmlns:a16="http://schemas.microsoft.com/office/drawing/2014/main" val="10005"/>
                  </a:ext>
                </a:extLst>
              </a:tr>
              <a:tr h="485542">
                <a:tc>
                  <a:txBody>
                    <a:bodyPr/>
                    <a:lstStyle/>
                    <a:p>
                      <a:pPr algn="l" fontAlgn="b"/>
                      <a:r>
                        <a:rPr lang="en-US" sz="1800" b="1" i="0" u="none" strike="noStrike" dirty="0">
                          <a:solidFill>
                            <a:schemeClr val="tx1"/>
                          </a:solidFill>
                          <a:effectLst/>
                          <a:latin typeface="Calibri" panose="020F0502020204030204" pitchFamily="34" charset="0"/>
                        </a:rPr>
                        <a:t>TOTAL</a:t>
                      </a:r>
                    </a:p>
                  </a:txBody>
                  <a:tcPr marL="8738" marR="8738" marT="6350" marB="0" anchor="ctr">
                    <a:solidFill>
                      <a:srgbClr val="BDD4D5"/>
                    </a:solidFill>
                  </a:tcPr>
                </a:tc>
                <a:tc>
                  <a:txBody>
                    <a:bodyPr/>
                    <a:lstStyle/>
                    <a:p>
                      <a:pPr algn="ctr" fontAlgn="b"/>
                      <a:r>
                        <a:rPr lang="en-US" sz="1800" b="1" i="0" u="none" strike="noStrike" dirty="0">
                          <a:solidFill>
                            <a:schemeClr val="tx1"/>
                          </a:solidFill>
                          <a:effectLst/>
                          <a:latin typeface="Calibri" panose="020F0502020204030204" pitchFamily="34" charset="0"/>
                        </a:rPr>
                        <a:t>97</a:t>
                      </a:r>
                    </a:p>
                  </a:txBody>
                  <a:tcPr marL="8738" marR="8738" marT="6350" marB="0" anchor="ctr">
                    <a:solidFill>
                      <a:srgbClr val="BDD4D5"/>
                    </a:solidFill>
                  </a:tcPr>
                </a:tc>
                <a:extLst>
                  <a:ext uri="{0D108BD9-81ED-4DB2-BD59-A6C34878D82A}">
                    <a16:rowId xmlns:a16="http://schemas.microsoft.com/office/drawing/2014/main" val="10006"/>
                  </a:ext>
                </a:extLst>
              </a:tr>
            </a:tbl>
          </a:graphicData>
        </a:graphic>
      </p:graphicFrame>
      <p:sp>
        <p:nvSpPr>
          <p:cNvPr id="11" name="TextBox 10">
            <a:extLst>
              <a:ext uri="{FF2B5EF4-FFF2-40B4-BE49-F238E27FC236}">
                <a16:creationId xmlns:a16="http://schemas.microsoft.com/office/drawing/2014/main" id="{2DD9CE2A-F54E-4ABD-98A2-89F53DE277B2}"/>
              </a:ext>
            </a:extLst>
          </p:cNvPr>
          <p:cNvSpPr txBox="1"/>
          <p:nvPr/>
        </p:nvSpPr>
        <p:spPr>
          <a:xfrm>
            <a:off x="4846245" y="4216201"/>
            <a:ext cx="3422551" cy="523220"/>
          </a:xfrm>
          <a:prstGeom prst="rect">
            <a:avLst/>
          </a:prstGeom>
          <a:noFill/>
        </p:spPr>
        <p:txBody>
          <a:bodyPr wrap="square" rtlCol="0">
            <a:spAutoFit/>
          </a:bodyPr>
          <a:lstStyle/>
          <a:p>
            <a:r>
              <a:rPr lang="en-US" sz="1400" b="1" dirty="0">
                <a:latin typeface="Franklin Gothic Book" panose="020B0503020102020204" pitchFamily="34" charset="0"/>
              </a:rPr>
              <a:t>LEGACY</a:t>
            </a:r>
            <a:r>
              <a:rPr lang="en-US" sz="1400" dirty="0">
                <a:latin typeface="Franklin Gothic Book" panose="020B0503020102020204" pitchFamily="34" charset="0"/>
              </a:rPr>
              <a:t> = HIRED BEFORE 2014</a:t>
            </a:r>
          </a:p>
          <a:p>
            <a:r>
              <a:rPr lang="en-US" sz="1400" b="1" dirty="0">
                <a:latin typeface="Franklin Gothic Book" panose="020B0503020102020204" pitchFamily="34" charset="0"/>
              </a:rPr>
              <a:t>HYBRID</a:t>
            </a:r>
            <a:r>
              <a:rPr lang="en-US" sz="1400" dirty="0">
                <a:latin typeface="Franklin Gothic Book" panose="020B0503020102020204" pitchFamily="34" charset="0"/>
              </a:rPr>
              <a:t> = HIRED AFTER JANUARY 1, 2014</a:t>
            </a:r>
          </a:p>
        </p:txBody>
      </p:sp>
    </p:spTree>
    <p:extLst>
      <p:ext uri="{BB962C8B-B14F-4D97-AF65-F5344CB8AC3E}">
        <p14:creationId xmlns:p14="http://schemas.microsoft.com/office/powerpoint/2010/main" val="301330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21</a:t>
            </a:r>
          </a:p>
        </p:txBody>
      </p:sp>
      <p:sp>
        <p:nvSpPr>
          <p:cNvPr id="9" name="TextBox 8"/>
          <p:cNvSpPr txBox="1"/>
          <p:nvPr/>
        </p:nvSpPr>
        <p:spPr>
          <a:xfrm>
            <a:off x="0" y="4513470"/>
            <a:ext cx="4466123" cy="1681229"/>
          </a:xfrm>
          <a:prstGeom prst="rect">
            <a:avLst/>
          </a:prstGeom>
          <a:noFill/>
        </p:spPr>
        <p:txBody>
          <a:bodyPr wrap="square" rtlCol="0">
            <a:spAutoFit/>
          </a:bodyPr>
          <a:lstStyle/>
          <a:p>
            <a:r>
              <a:rPr lang="en-US" sz="1475" dirty="0">
                <a:solidFill>
                  <a:schemeClr val="tx1">
                    <a:lumMod val="75000"/>
                    <a:lumOff val="25000"/>
                  </a:schemeClr>
                </a:solidFill>
                <a:latin typeface="Franklin Gothic Book" panose="020B0503020102020204" pitchFamily="34" charset="0"/>
                <a:cs typeface="Arial" panose="020B0604020202020204" pitchFamily="34" charset="0"/>
              </a:rPr>
              <a:t>In July, the DWSD Public Affairs team saw a total of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241 </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media stories. Most of the neutral stories were focused on the City of Detroit, DWSD and FEMA updates in response to the June 25-26 and July 16 Flood Events. There was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1</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 positive story that multiple media sources covered regarding the City of Detroit and DWSD’s cleaning assistance program. </a:t>
            </a: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4602478"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July 1 – July 31, 2021</a:t>
            </a:r>
          </a:p>
        </p:txBody>
      </p:sp>
      <p:sp>
        <p:nvSpPr>
          <p:cNvPr id="4" name="TextBox 3"/>
          <p:cNvSpPr txBox="1"/>
          <p:nvPr/>
        </p:nvSpPr>
        <p:spPr>
          <a:xfrm>
            <a:off x="-40681" y="6387274"/>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666367-1DE5-4CE0-B79E-D8AD4612DB0A}"/>
              </a:ext>
            </a:extLst>
          </p:cNvPr>
          <p:cNvPicPr>
            <a:picLocks noChangeAspect="1"/>
          </p:cNvPicPr>
          <p:nvPr/>
        </p:nvPicPr>
        <p:blipFill>
          <a:blip r:embed="rId3"/>
          <a:stretch>
            <a:fillRect/>
          </a:stretch>
        </p:blipFill>
        <p:spPr>
          <a:xfrm>
            <a:off x="4816434" y="2897372"/>
            <a:ext cx="3662279" cy="2662488"/>
          </a:xfrm>
          <a:prstGeom prst="rect">
            <a:avLst/>
          </a:prstGeom>
        </p:spPr>
      </p:pic>
      <p:pic>
        <p:nvPicPr>
          <p:cNvPr id="12" name="Picture 11">
            <a:extLst>
              <a:ext uri="{FF2B5EF4-FFF2-40B4-BE49-F238E27FC236}">
                <a16:creationId xmlns:a16="http://schemas.microsoft.com/office/drawing/2014/main" id="{2D311A94-03F4-4DD9-B3FD-EAA92525C1AC}"/>
              </a:ext>
            </a:extLst>
          </p:cNvPr>
          <p:cNvPicPr>
            <a:picLocks noChangeAspect="1"/>
          </p:cNvPicPr>
          <p:nvPr/>
        </p:nvPicPr>
        <p:blipFill>
          <a:blip r:embed="rId4"/>
          <a:stretch>
            <a:fillRect/>
          </a:stretch>
        </p:blipFill>
        <p:spPr>
          <a:xfrm>
            <a:off x="4755906" y="1911240"/>
            <a:ext cx="3833670" cy="961486"/>
          </a:xfrm>
          <a:prstGeom prst="rect">
            <a:avLst/>
          </a:prstGeom>
        </p:spPr>
      </p:pic>
      <p:pic>
        <p:nvPicPr>
          <p:cNvPr id="21" name="Picture 20">
            <a:extLst>
              <a:ext uri="{FF2B5EF4-FFF2-40B4-BE49-F238E27FC236}">
                <a16:creationId xmlns:a16="http://schemas.microsoft.com/office/drawing/2014/main" id="{D0A1EC35-07FC-4891-8659-FA520B75D735}"/>
              </a:ext>
            </a:extLst>
          </p:cNvPr>
          <p:cNvPicPr>
            <a:picLocks noChangeAspect="1"/>
          </p:cNvPicPr>
          <p:nvPr/>
        </p:nvPicPr>
        <p:blipFill>
          <a:blip r:embed="rId5"/>
          <a:stretch>
            <a:fillRect/>
          </a:stretch>
        </p:blipFill>
        <p:spPr>
          <a:xfrm>
            <a:off x="7376761" y="2494977"/>
            <a:ext cx="1015252" cy="482425"/>
          </a:xfrm>
          <a:prstGeom prst="rect">
            <a:avLst/>
          </a:prstGeom>
        </p:spPr>
      </p:pic>
    </p:spTree>
    <p:extLst>
      <p:ext uri="{BB962C8B-B14F-4D97-AF65-F5344CB8AC3E}">
        <p14:creationId xmlns:p14="http://schemas.microsoft.com/office/powerpoint/2010/main" val="129183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22</a:t>
            </a:r>
          </a:p>
        </p:txBody>
      </p:sp>
      <p:sp>
        <p:nvSpPr>
          <p:cNvPr id="9" name="TextBox 8"/>
          <p:cNvSpPr txBox="1"/>
          <p:nvPr/>
        </p:nvSpPr>
        <p:spPr>
          <a:xfrm>
            <a:off x="-46871" y="5307067"/>
            <a:ext cx="9290749" cy="892552"/>
          </a:xfrm>
          <a:prstGeom prst="rect">
            <a:avLst/>
          </a:prstGeom>
          <a:noFill/>
        </p:spPr>
        <p:txBody>
          <a:bodyPr wrap="square" rtlCol="0">
            <a:spAutoFit/>
          </a:bodyPr>
          <a:lstStyle/>
          <a:p>
            <a:r>
              <a:rPr lang="en-US" sz="13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359 new followers on social media in July 2021, bringing the total number of followers to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12,942</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185,911 impressions and 1,895 link clicks for the month. The top performing Facebook and Twitter post was on July 7 when DWSD posted a flier on how to start the flood claim process. The Facebook post had 9,343 total engagements and 746 reactions. The Twitter post had 130 engagements.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8,835</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2,487</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1,620</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102</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220</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37</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12,036</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N/A</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840</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24</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6" name="Table 5">
            <a:extLst>
              <a:ext uri="{FF2B5EF4-FFF2-40B4-BE49-F238E27FC236}">
                <a16:creationId xmlns:a16="http://schemas.microsoft.com/office/drawing/2014/main" id="{2940E95D-0C04-4C65-8C85-6B1EDDD6CE8E}"/>
              </a:ext>
            </a:extLst>
          </p:cNvPr>
          <p:cNvGraphicFramePr>
            <a:graphicFrameLocks noGrp="1"/>
          </p:cNvGraphicFramePr>
          <p:nvPr>
            <p:extLst>
              <p:ext uri="{D42A27DB-BD31-4B8C-83A1-F6EECF244321}">
                <p14:modId xmlns:p14="http://schemas.microsoft.com/office/powerpoint/2010/main" val="2281591152"/>
              </p:ext>
            </p:extLst>
          </p:nvPr>
        </p:nvGraphicFramePr>
        <p:xfrm>
          <a:off x="228600" y="1801463"/>
          <a:ext cx="8686800" cy="4352544"/>
        </p:xfrm>
        <a:graphic>
          <a:graphicData uri="http://schemas.openxmlformats.org/drawingml/2006/table">
            <a:tbl>
              <a:tblPr/>
              <a:tblGrid>
                <a:gridCol w="517071">
                  <a:extLst>
                    <a:ext uri="{9D8B030D-6E8A-4147-A177-3AD203B41FA5}">
                      <a16:colId xmlns:a16="http://schemas.microsoft.com/office/drawing/2014/main" val="2611656143"/>
                    </a:ext>
                  </a:extLst>
                </a:gridCol>
                <a:gridCol w="2188936">
                  <a:extLst>
                    <a:ext uri="{9D8B030D-6E8A-4147-A177-3AD203B41FA5}">
                      <a16:colId xmlns:a16="http://schemas.microsoft.com/office/drawing/2014/main" val="836660173"/>
                    </a:ext>
                  </a:extLst>
                </a:gridCol>
                <a:gridCol w="551543">
                  <a:extLst>
                    <a:ext uri="{9D8B030D-6E8A-4147-A177-3AD203B41FA5}">
                      <a16:colId xmlns:a16="http://schemas.microsoft.com/office/drawing/2014/main" val="1355638671"/>
                    </a:ext>
                  </a:extLst>
                </a:gridCol>
                <a:gridCol w="702673">
                  <a:extLst>
                    <a:ext uri="{9D8B030D-6E8A-4147-A177-3AD203B41FA5}">
                      <a16:colId xmlns:a16="http://schemas.microsoft.com/office/drawing/2014/main" val="751172216"/>
                    </a:ext>
                  </a:extLst>
                </a:gridCol>
                <a:gridCol w="748937">
                  <a:extLst>
                    <a:ext uri="{9D8B030D-6E8A-4147-A177-3AD203B41FA5}">
                      <a16:colId xmlns:a16="http://schemas.microsoft.com/office/drawing/2014/main" val="3294333198"/>
                    </a:ext>
                  </a:extLst>
                </a:gridCol>
                <a:gridCol w="3003822">
                  <a:extLst>
                    <a:ext uri="{9D8B030D-6E8A-4147-A177-3AD203B41FA5}">
                      <a16:colId xmlns:a16="http://schemas.microsoft.com/office/drawing/2014/main" val="1669574505"/>
                    </a:ext>
                  </a:extLst>
                </a:gridCol>
                <a:gridCol w="973818">
                  <a:extLst>
                    <a:ext uri="{9D8B030D-6E8A-4147-A177-3AD203B41FA5}">
                      <a16:colId xmlns:a16="http://schemas.microsoft.com/office/drawing/2014/main" val="1744188343"/>
                    </a:ext>
                  </a:extLst>
                </a:gridCol>
              </a:tblGrid>
              <a:tr h="420624">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4445"/>
                    </a:solidFill>
                  </a:tcPr>
                </a:tc>
                <a:extLst>
                  <a:ext uri="{0D108BD9-81ED-4DB2-BD59-A6C34878D82A}">
                    <a16:rowId xmlns:a16="http://schemas.microsoft.com/office/drawing/2014/main" val="2482198875"/>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Core Team</a:t>
                      </a:r>
                      <a:r>
                        <a:rPr lang="en-US" sz="800" b="0" i="0" u="none" strike="noStrike" baseline="0" dirty="0">
                          <a:solidFill>
                            <a:srgbClr val="595959"/>
                          </a:solidFill>
                          <a:effectLst/>
                          <a:latin typeface="Franklin Gothic Book" panose="020B0503020102020204" pitchFamily="34" charset="0"/>
                        </a:rPr>
                        <a:t> Training is complete.  Currently performing Bill Parallel on Data Conversion #2.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Service-7:enQuestaLink (Service 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619,500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3/31/2022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Phase 2 Kickoff was completed and new servers are currently being provisioned.</a:t>
                      </a:r>
                      <a:r>
                        <a:rPr lang="en-US" sz="800" b="0" i="0" u="none" strike="noStrike" baseline="0" dirty="0">
                          <a:solidFill>
                            <a:srgbClr val="595959"/>
                          </a:solidFill>
                          <a:effectLst/>
                          <a:latin typeface="Franklin Gothic Book" panose="020B0503020102020204" pitchFamily="34" charset="0"/>
                        </a:rPr>
                        <a:t>  </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kern="1200" dirty="0">
                          <a:solidFill>
                            <a:srgbClr val="595959"/>
                          </a:solidFill>
                          <a:effectLst/>
                          <a:latin typeface="Franklin Gothic Book" panose="020B0503020102020204" pitchFamily="34" charset="0"/>
                          <a:ea typeface="+mn-ea"/>
                          <a:cs typeface="Calibri" panose="020F0502020204030204" pitchFamily="34" charset="0"/>
                        </a:rPr>
                        <a:t>Operations (M&amp;R, MTR </a:t>
                      </a:r>
                      <a:r>
                        <a:rPr lang="en-US" sz="800" b="0" i="0" kern="1200">
                          <a:solidFill>
                            <a:srgbClr val="595959"/>
                          </a:solidFill>
                          <a:effectLst/>
                          <a:latin typeface="Franklin Gothic Book" panose="020B0503020102020204" pitchFamily="34" charset="0"/>
                          <a:ea typeface="+mn-ea"/>
                          <a:cs typeface="Calibri" panose="020F0502020204030204" pitchFamily="34" charset="0"/>
                        </a:rPr>
                        <a:t>OPS, Fleet</a:t>
                      </a:r>
                      <a:r>
                        <a:rPr lang="en-US" sz="800" b="0" i="0" kern="1200" dirty="0">
                          <a:solidFill>
                            <a:srgbClr val="595959"/>
                          </a:solidFill>
                          <a:effectLst/>
                          <a:latin typeface="Franklin Gothic Book" panose="020B0503020102020204" pitchFamily="34" charset="0"/>
                          <a:ea typeface="+mn-ea"/>
                          <a:cs typeface="Calibri" panose="020F0502020204030204" pitchFamily="34" charset="0"/>
                        </a:rPr>
                        <a:t>)-2:Itron Meter Replacement</a:t>
                      </a:r>
                      <a:endParaRPr lang="en-US" sz="800" b="0" i="0" u="none" strike="noStrike" dirty="0">
                        <a:solidFill>
                          <a:srgbClr val="595959"/>
                        </a:solidFill>
                        <a:effectLst/>
                        <a:latin typeface="Franklin Gothic Book" panose="020B0503020102020204" pitchFamily="34" charset="0"/>
                        <a:cs typeface="Calibri" panose="020F050202020403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12/31/2023</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Development of</a:t>
                      </a:r>
                      <a:r>
                        <a:rPr lang="en-US" sz="800" b="0" i="0" u="none" strike="noStrike" baseline="0" dirty="0">
                          <a:solidFill>
                            <a:srgbClr val="595959"/>
                          </a:solidFill>
                          <a:effectLst/>
                          <a:latin typeface="Franklin Gothic Book" panose="020B0503020102020204" pitchFamily="34" charset="0"/>
                        </a:rPr>
                        <a:t> work force management integration is delayed due to flood response.  However, there is a long lead time due to hardware not being available until Feb 22.</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Engineering-2:GIS</a:t>
                      </a:r>
                      <a:r>
                        <a:rPr lang="en-US" sz="800" b="0" i="0" u="none" strike="noStrike" baseline="0" dirty="0">
                          <a:solidFill>
                            <a:srgbClr val="595959"/>
                          </a:solidFill>
                          <a:effectLst/>
                          <a:latin typeface="Franklin Gothic Book" panose="020B0503020102020204" pitchFamily="34" charset="0"/>
                        </a:rPr>
                        <a:t> Maintenance/As-Builts into Box</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2500,000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595959"/>
                        </a:solidFill>
                        <a:effectLst/>
                        <a:latin typeface="Franklin Gothic Book" panose="020B0503020102020204" pitchFamily="34" charset="0"/>
                      </a:endParaRPr>
                    </a:p>
                    <a:p>
                      <a:pPr algn="ctr" fontAlgn="b"/>
                      <a:endParaRPr lang="en-US" sz="800" b="0" i="0" u="none" strike="noStrike" kern="1200" dirty="0">
                        <a:solidFill>
                          <a:srgbClr val="595959"/>
                        </a:solidFill>
                        <a:effectLst/>
                        <a:latin typeface="Franklin Gothic Book" panose="020B0503020102020204" pitchFamily="34" charset="0"/>
                        <a:ea typeface="+mn-ea"/>
                        <a:cs typeface="+mn-cs"/>
                      </a:endParaRPr>
                    </a:p>
                    <a:p>
                      <a:pPr algn="ctr" fontAlgn="b"/>
                      <a:r>
                        <a:rPr lang="en-US" sz="800" b="0" i="0" u="none" strike="noStrike" dirty="0">
                          <a:solidFill>
                            <a:srgbClr val="595959"/>
                          </a:solidFill>
                          <a:effectLst/>
                          <a:latin typeface="Franklin Gothic Book" panose="020B0503020102020204" pitchFamily="34" charset="0"/>
                        </a:rPr>
                        <a:t>6/30/21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baseline="0" dirty="0">
                          <a:solidFill>
                            <a:srgbClr val="595959"/>
                          </a:solidFill>
                          <a:effectLst/>
                          <a:latin typeface="Franklin Gothic Book" panose="020B0503020102020204" pitchFamily="34" charset="0"/>
                        </a:rPr>
                        <a:t>Data has migrated to Box.  All data connections between GLWA and DWSD have been shut down.</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Customer Service-3: Customer Service Portal v2.0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595959"/>
                        </a:solidFill>
                        <a:effectLst/>
                        <a:latin typeface="Franklin Gothic Book" panose="020B05030201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455,000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10/31/2021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Executing new plan for implementation.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Administrative</a:t>
                      </a:r>
                      <a:r>
                        <a:rPr lang="en-US" sz="800" b="0" i="0" u="none" strike="noStrike" baseline="0" dirty="0">
                          <a:solidFill>
                            <a:srgbClr val="595959"/>
                          </a:solidFill>
                          <a:effectLst/>
                          <a:latin typeface="Franklin Gothic Book" panose="020B0503020102020204" pitchFamily="34" charset="0"/>
                        </a:rPr>
                        <a:t> and Comliance-2:GLWA Separation - Computers</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5/31/2021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Complete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595959"/>
                          </a:solidFill>
                          <a:effectLst/>
                          <a:latin typeface="Franklin Gothic Book" panose="020B0503020102020204" pitchFamily="34" charset="0"/>
                        </a:rPr>
                        <a:t>COMPLETE</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eSignature Standard for Contracts and Forms</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4/30/2021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595959"/>
                          </a:solidFill>
                          <a:effectLst/>
                          <a:latin typeface="Franklin Gothic Book" panose="020B0503020102020204" pitchFamily="34" charset="0"/>
                        </a:rPr>
                        <a:t>Training is currently in progress for additional business</a:t>
                      </a:r>
                      <a:r>
                        <a:rPr lang="en-US" sz="800" b="0" i="0" u="none" strike="noStrike" baseline="0" dirty="0">
                          <a:solidFill>
                            <a:srgbClr val="595959"/>
                          </a:solidFill>
                          <a:effectLst/>
                          <a:latin typeface="Franklin Gothic Book" panose="020B0503020102020204" pitchFamily="34" charset="0"/>
                        </a:rPr>
                        <a:t> units.  </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Engineering-1:eBuilder</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7/04/21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Prototype is currently being developed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Office of CFO-1: Oracle Supply Chain</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595959"/>
                          </a:solidFill>
                          <a:effectLst/>
                          <a:latin typeface="Franklin Gothic Book" panose="020B0503020102020204" pitchFamily="34" charset="0"/>
                        </a:rPr>
                        <a:t>C. Penoza</a:t>
                      </a:r>
                    </a:p>
                    <a:p>
                      <a:pPr algn="l" fontAlgn="b"/>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595959"/>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595959"/>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City contract issues resolved.  License contract going to BOWC in August,</a:t>
                      </a:r>
                      <a:r>
                        <a:rPr lang="en-US" sz="800" b="0" i="0" u="none" strike="noStrike" baseline="0" dirty="0">
                          <a:solidFill>
                            <a:srgbClr val="595959"/>
                          </a:solidFill>
                          <a:effectLst/>
                          <a:latin typeface="Franklin Gothic Book" panose="020B0503020102020204" pitchFamily="34" charset="0"/>
                        </a:rPr>
                        <a:t> Implementation contracts going to BOWC in September</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595959"/>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93192">
                <a:tc>
                  <a:txBody>
                    <a:bodyPr/>
                    <a:lstStyle/>
                    <a:p>
                      <a:pPr algn="ctr" fontAlgn="b"/>
                      <a:r>
                        <a:rPr lang="en-US" sz="800" b="0" i="0" u="none" strike="noStrike" dirty="0">
                          <a:solidFill>
                            <a:srgbClr val="595959"/>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Customer</a:t>
                      </a:r>
                      <a:r>
                        <a:rPr lang="en-US" sz="800" b="0" i="0" u="none" strike="noStrike" baseline="0" dirty="0">
                          <a:solidFill>
                            <a:srgbClr val="595959"/>
                          </a:solidFill>
                          <a:effectLst/>
                          <a:latin typeface="Franklin Gothic Book" panose="020B0503020102020204" pitchFamily="34" charset="0"/>
                        </a:rPr>
                        <a:t> Service-1:IVR Call Center Replacement</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595959"/>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595959"/>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595959"/>
                          </a:solidFill>
                          <a:effectLst/>
                          <a:latin typeface="Franklin Gothic Book" panose="020B0503020102020204" pitchFamily="34" charset="0"/>
                        </a:rPr>
                        <a:t>Outbound Dialing changed in order to assist June Flood Response.  Work Force</a:t>
                      </a:r>
                      <a:r>
                        <a:rPr lang="en-US" sz="800" b="0" i="0" u="none" strike="noStrike" baseline="0" dirty="0">
                          <a:solidFill>
                            <a:srgbClr val="595959"/>
                          </a:solidFill>
                          <a:effectLst/>
                          <a:latin typeface="Franklin Gothic Book" panose="020B0503020102020204" pitchFamily="34" charset="0"/>
                        </a:rPr>
                        <a:t> Management has been delayed due to Flood Response.  New Go lives planned for September 2021</a:t>
                      </a:r>
                      <a:endParaRPr lang="en-US" sz="800" b="0" i="0" u="none" strike="noStrike" dirty="0">
                        <a:solidFill>
                          <a:srgbClr val="595959"/>
                        </a:solidFill>
                        <a:effectLst/>
                        <a:latin typeface="Franklin Gothic Book" panose="020B0503020102020204" pitchFamily="34" charset="0"/>
                      </a:endParaRP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595959"/>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99B1A24-75DE-4B16-9B25-B9DDA7BBE3F9}"/>
              </a:ext>
            </a:extLst>
          </p:cNvPr>
          <p:cNvGraphicFramePr>
            <a:graphicFrameLocks/>
          </p:cNvGraphicFramePr>
          <p:nvPr>
            <p:extLst>
              <p:ext uri="{D42A27DB-BD31-4B8C-83A1-F6EECF244321}">
                <p14:modId xmlns:p14="http://schemas.microsoft.com/office/powerpoint/2010/main" val="261053791"/>
              </p:ext>
            </p:extLst>
          </p:nvPr>
        </p:nvGraphicFramePr>
        <p:xfrm>
          <a:off x="38912" y="934970"/>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25</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3060537300"/>
              </p:ext>
            </p:extLst>
          </p:nvPr>
        </p:nvGraphicFramePr>
        <p:xfrm>
          <a:off x="6754123" y="3234015"/>
          <a:ext cx="1742636" cy="1576857"/>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960970">
                <a:tc>
                  <a:txBody>
                    <a:bodyPr/>
                    <a:lstStyle/>
                    <a:p>
                      <a:pPr algn="ctr" fontAlgn="ctr"/>
                      <a:r>
                        <a:rPr lang="en-US" sz="4000" b="1" u="none" strike="noStrike" dirty="0">
                          <a:solidFill>
                            <a:srgbClr val="004445"/>
                          </a:solidFill>
                          <a:effectLst/>
                        </a:rPr>
                        <a:t>100%</a:t>
                      </a:r>
                    </a:p>
                    <a:p>
                      <a:pPr algn="ctr" fontAlgn="ctr"/>
                      <a:r>
                        <a:rPr lang="en-US" sz="1400" b="1" u="none" strike="noStrike" dirty="0">
                          <a:solidFill>
                            <a:srgbClr val="004445"/>
                          </a:solidFill>
                          <a:effectLst/>
                        </a:rPr>
                        <a:t>SYSTEMS</a:t>
                      </a:r>
                    </a:p>
                    <a:p>
                      <a:pPr algn="ctr" fontAlgn="ctr"/>
                      <a:r>
                        <a:rPr lang="en-US" sz="1400" b="1" u="none" strike="noStrike" dirty="0">
                          <a:solidFill>
                            <a:srgbClr val="004445"/>
                          </a:solidFill>
                          <a:effectLst/>
                        </a:rPr>
                        <a:t>AVAILABILITY</a:t>
                      </a:r>
                      <a:endParaRPr lang="en-US" sz="1400" b="1" i="0" u="none" strike="noStrike" dirty="0">
                        <a:solidFill>
                          <a:srgbClr val="004445"/>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534187">
                <a:tc>
                  <a:txBody>
                    <a:bodyPr/>
                    <a:lstStyle/>
                    <a:p>
                      <a:pPr algn="ctr" fontAlgn="ctr"/>
                      <a:r>
                        <a:rPr lang="en-US" sz="1600" u="none" strike="noStrike" dirty="0">
                          <a:solidFill>
                            <a:srgbClr val="219784"/>
                          </a:solidFill>
                          <a:effectLst/>
                        </a:rPr>
                        <a:t>99.9% = TARGET</a:t>
                      </a:r>
                      <a:endParaRPr lang="en-US" sz="1600" b="1" i="0" u="none" strike="noStrike" dirty="0">
                        <a:solidFill>
                          <a:srgbClr val="21978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4" name="Chart 13">
            <a:extLst>
              <a:ext uri="{FF2B5EF4-FFF2-40B4-BE49-F238E27FC236}">
                <a16:creationId xmlns:a16="http://schemas.microsoft.com/office/drawing/2014/main" id="{CCBD5EA0-B572-4E0B-BF50-BB86C3400A78}"/>
              </a:ext>
            </a:extLst>
          </p:cNvPr>
          <p:cNvGraphicFramePr>
            <a:graphicFrameLocks/>
          </p:cNvGraphicFramePr>
          <p:nvPr>
            <p:extLst>
              <p:ext uri="{D42A27DB-BD31-4B8C-83A1-F6EECF244321}">
                <p14:modId xmlns:p14="http://schemas.microsoft.com/office/powerpoint/2010/main" val="938943897"/>
              </p:ext>
            </p:extLst>
          </p:nvPr>
        </p:nvGraphicFramePr>
        <p:xfrm>
          <a:off x="5648551" y="1234089"/>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9334D1F6-A78D-4789-B86F-5F6D68FEA45F}"/>
              </a:ext>
            </a:extLst>
          </p:cNvPr>
          <p:cNvGraphicFramePr>
            <a:graphicFrameLocks noGrp="1"/>
          </p:cNvGraphicFramePr>
          <p:nvPr>
            <p:extLst>
              <p:ext uri="{D42A27DB-BD31-4B8C-83A1-F6EECF244321}">
                <p14:modId xmlns:p14="http://schemas.microsoft.com/office/powerpoint/2010/main" val="827504305"/>
              </p:ext>
            </p:extLst>
          </p:nvPr>
        </p:nvGraphicFramePr>
        <p:xfrm>
          <a:off x="5990321" y="4810872"/>
          <a:ext cx="3087230" cy="1577826"/>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effectLst/>
                          <a:latin typeface="Franklin Gothic Book" panose="020B0503020102020204" pitchFamily="34" charset="0"/>
                        </a:rPr>
                        <a:t>July 2021  Cherwell Stats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4445"/>
                    </a:solidFill>
                  </a:tcPr>
                </a:tc>
                <a:tc>
                  <a:txBody>
                    <a:bodyPr/>
                    <a:lstStyle/>
                    <a:p>
                      <a:pPr marL="0" marR="0">
                        <a:spcBef>
                          <a:spcPts val="0"/>
                        </a:spcBef>
                        <a:spcAft>
                          <a:spcPts val="0"/>
                        </a:spcAft>
                      </a:pPr>
                      <a:r>
                        <a:rPr lang="en-US" sz="1100" dirty="0">
                          <a:effectLst/>
                          <a:latin typeface="Franklin Gothic Book" panose="020B0503020102020204" pitchFamily="34" charset="0"/>
                        </a:rPr>
                        <a:t>Totals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4445"/>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1061</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effectLst/>
                          <a:latin typeface="Franklin Gothic Book" panose="020B0503020102020204" pitchFamily="34" charset="0"/>
                        </a:rPr>
                        <a:t>New Tickets Received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661</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805</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effectLst/>
                          <a:latin typeface="Franklin Gothic Book" panose="020B0503020102020204" pitchFamily="34" charset="0"/>
                        </a:rPr>
                        <a:t>Average Time to Resolve in Days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5</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223447182"/>
                  </a:ext>
                </a:extLst>
              </a:tr>
              <a:tr h="259584">
                <a:tc>
                  <a:txBody>
                    <a:bodyPr/>
                    <a:lstStyle/>
                    <a:p>
                      <a:pPr marL="0" marR="0">
                        <a:spcBef>
                          <a:spcPts val="0"/>
                        </a:spcBef>
                        <a:spcAft>
                          <a:spcPts val="0"/>
                        </a:spcAft>
                      </a:pPr>
                      <a:r>
                        <a:rPr lang="en-US" sz="1100" dirty="0">
                          <a:effectLst/>
                          <a:latin typeface="Franklin Gothic Book" panose="020B0503020102020204" pitchFamily="34" charset="0"/>
                        </a:rPr>
                        <a:t>Total Tickets Resolved within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410</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 not 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395</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FED"/>
                    </a:solidFill>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300318" y="1103849"/>
            <a:ext cx="8543364" cy="1323439"/>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600" b="1" dirty="0">
                <a:solidFill>
                  <a:srgbClr val="219784"/>
                </a:solidFill>
                <a:latin typeface="Franklin Gothic Book" panose="020B0503020102020204" pitchFamily="34" charset="0"/>
              </a:rPr>
              <a:t>The Detroit Water and Sewerage Department (DWSD) is encouraging our customers who </a:t>
            </a:r>
            <a:r>
              <a:rPr lang="en-US" sz="1600" b="1" dirty="0">
                <a:solidFill>
                  <a:srgbClr val="004445"/>
                </a:solidFill>
                <a:latin typeface="Franklin Gothic Book" panose="020B0503020102020204" pitchFamily="34" charset="0"/>
              </a:rPr>
              <a:t>experienced flooding on June 25-26 to apply with FEMA </a:t>
            </a:r>
            <a:r>
              <a:rPr lang="en-US" sz="1600" b="1" dirty="0">
                <a:solidFill>
                  <a:srgbClr val="219784"/>
                </a:solidFill>
                <a:latin typeface="Franklin Gothic Book" panose="020B0503020102020204" pitchFamily="34" charset="0"/>
              </a:rPr>
              <a:t>and follow the appeal process if they were denied.</a:t>
            </a:r>
          </a:p>
          <a:p>
            <a:pPr marL="285750" indent="-285750">
              <a:buClr>
                <a:srgbClr val="279989"/>
              </a:buClr>
              <a:buFont typeface="Wingdings" panose="05000000000000000000" pitchFamily="2" charset="2"/>
              <a:buChar char="§"/>
            </a:pPr>
            <a:r>
              <a:rPr lang="en-US" sz="1600" b="1" dirty="0">
                <a:solidFill>
                  <a:srgbClr val="219784"/>
                </a:solidFill>
                <a:latin typeface="Franklin Gothic Book" panose="020B0503020102020204" pitchFamily="34" charset="0"/>
              </a:rPr>
              <a:t>DWSD crews and contractors continue to work through the </a:t>
            </a:r>
            <a:r>
              <a:rPr lang="en-US" sz="1600" b="1" dirty="0">
                <a:solidFill>
                  <a:srgbClr val="004445"/>
                </a:solidFill>
                <a:latin typeface="Franklin Gothic Book" panose="020B0503020102020204" pitchFamily="34" charset="0"/>
              </a:rPr>
              <a:t>initial investigations of the “water in basement complaints</a:t>
            </a:r>
            <a:r>
              <a:rPr lang="en-US" sz="1600" b="1" dirty="0">
                <a:solidFill>
                  <a:srgbClr val="219784"/>
                </a:solidFill>
                <a:latin typeface="Franklin Gothic Book" panose="020B0503020102020204" pitchFamily="34" charset="0"/>
              </a:rPr>
              <a:t>, and </a:t>
            </a:r>
            <a:r>
              <a:rPr lang="en-US" sz="1600" b="1" dirty="0">
                <a:solidFill>
                  <a:srgbClr val="004445"/>
                </a:solidFill>
                <a:latin typeface="Franklin Gothic Book" panose="020B0503020102020204" pitchFamily="34" charset="0"/>
              </a:rPr>
              <a:t>review of the sewer backup claims will begin soon</a:t>
            </a:r>
            <a:r>
              <a:rPr lang="en-US" sz="1600" b="1" dirty="0">
                <a:solidFill>
                  <a:srgbClr val="219784"/>
                </a:solidFill>
                <a:latin typeface="Franklin Gothic Book" panose="020B0503020102020204" pitchFamily="34" charset="0"/>
              </a:rPr>
              <a:t>.</a:t>
            </a:r>
            <a:endParaRPr lang="en-US" sz="1600" dirty="0">
              <a:latin typeface="Franklin Gothic Book" panose="020B0503020102020204" pitchFamily="34" charset="0"/>
            </a:endParaRPr>
          </a:p>
        </p:txBody>
      </p:sp>
      <p:pic>
        <p:nvPicPr>
          <p:cNvPr id="10" name="Picture 9" descr="Text&#10;&#10;Description automatically generated">
            <a:extLst>
              <a:ext uri="{FF2B5EF4-FFF2-40B4-BE49-F238E27FC236}">
                <a16:creationId xmlns:a16="http://schemas.microsoft.com/office/drawing/2014/main" id="{23975CBD-2DD6-47E4-A4F1-0EED94B6B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64" y="2427288"/>
            <a:ext cx="4114800" cy="41148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5AB04FDB-0186-409A-A3DF-0BD7821F3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173" y="2427288"/>
            <a:ext cx="4114800" cy="4114800"/>
          </a:xfrm>
          <a:prstGeom prst="rect">
            <a:avLst/>
          </a:prstGeom>
        </p:spPr>
      </p:pic>
    </p:spTree>
    <p:extLst>
      <p:ext uri="{BB962C8B-B14F-4D97-AF65-F5344CB8AC3E}">
        <p14:creationId xmlns:p14="http://schemas.microsoft.com/office/powerpoint/2010/main" val="412078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1093859737"/>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3565314419"/>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3230903868"/>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309666820"/>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CARE: Transactions</a:t>
            </a: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609015966"/>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2988389959"/>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97486</TotalTime>
  <Words>1750</Words>
  <Application>Microsoft Office PowerPoint</Application>
  <PresentationFormat>On-screen Show (4:3)</PresentationFormat>
  <Paragraphs>367</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2878</cp:revision>
  <cp:lastPrinted>2019-11-20T19:03:00Z</cp:lastPrinted>
  <dcterms:created xsi:type="dcterms:W3CDTF">2016-04-19T17:03:52Z</dcterms:created>
  <dcterms:modified xsi:type="dcterms:W3CDTF">2021-08-12T13:00:05Z</dcterms:modified>
</cp:coreProperties>
</file>