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46" r:id="rId3"/>
    <p:sldId id="394" r:id="rId4"/>
    <p:sldId id="347" r:id="rId5"/>
    <p:sldId id="357" r:id="rId6"/>
    <p:sldId id="383" r:id="rId7"/>
    <p:sldId id="365" r:id="rId8"/>
    <p:sldId id="367" r:id="rId9"/>
    <p:sldId id="369" r:id="rId10"/>
    <p:sldId id="403" r:id="rId11"/>
    <p:sldId id="378" r:id="rId12"/>
    <p:sldId id="420" r:id="rId13"/>
    <p:sldId id="391" r:id="rId14"/>
    <p:sldId id="373" r:id="rId15"/>
    <p:sldId id="349" r:id="rId16"/>
    <p:sldId id="350" r:id="rId17"/>
    <p:sldId id="351" r:id="rId18"/>
    <p:sldId id="352" r:id="rId19"/>
    <p:sldId id="421" r:id="rId20"/>
    <p:sldId id="417" r:id="rId21"/>
    <p:sldId id="376" r:id="rId22"/>
    <p:sldId id="379" r:id="rId23"/>
    <p:sldId id="356" r:id="rId24"/>
    <p:sldId id="411" r:id="rId25"/>
    <p:sldId id="412" r:id="rId2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784"/>
    <a:srgbClr val="004445"/>
    <a:srgbClr val="595959"/>
    <a:srgbClr val="B7CDC2"/>
    <a:srgbClr val="E8EFED"/>
    <a:srgbClr val="279989"/>
    <a:srgbClr val="FEB70D"/>
    <a:srgbClr val="27999D"/>
    <a:srgbClr val="0045CB"/>
    <a:srgbClr val="82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0" d="100"/>
          <a:sy n="110" d="100"/>
        </p:scale>
        <p:origin x="1428" y="78"/>
      </p:cViewPr>
      <p:guideLst>
        <p:guide orient="horz" pos="2112"/>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Non-Residential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0874-4BFE-A0E4-6D408984DC07}"/>
              </c:ext>
            </c:extLst>
          </c:dPt>
          <c:dPt>
            <c:idx val="1"/>
            <c:bubble3D val="0"/>
            <c:explosion val="0"/>
            <c:spPr>
              <a:solidFill>
                <a:srgbClr val="003B49"/>
              </a:solidFill>
              <a:ln>
                <a:noFill/>
              </a:ln>
              <a:effectLst/>
            </c:spPr>
            <c:extLst>
              <c:ext xmlns:c16="http://schemas.microsoft.com/office/drawing/2014/chart" uri="{C3380CC4-5D6E-409C-BE32-E72D297353CC}">
                <c16:uniqueId val="{00000003-0874-4BFE-A0E4-6D408984DC07}"/>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74-4BFE-A0E4-6D408984DC07}"/>
                </c:ext>
              </c:extLst>
            </c:dLbl>
            <c:dLbl>
              <c:idx val="1"/>
              <c:layout>
                <c:manualLayout>
                  <c:x val="0.1408675926604061"/>
                  <c:y val="6.4370341181203314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74-4BFE-A0E4-6D408984D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33863</c:v>
                </c:pt>
                <c:pt idx="1">
                  <c:v>15529</c:v>
                </c:pt>
              </c:numCache>
            </c:numRef>
          </c:val>
          <c:extLst>
            <c:ext xmlns:c16="http://schemas.microsoft.com/office/drawing/2014/chart" uri="{C3380CC4-5D6E-409C-BE32-E72D297353CC}">
              <c16:uniqueId val="{00000004-0874-4BFE-A0E4-6D408984DC0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178242065353"/>
          <c:y val="3.1388415282513842E-2"/>
          <c:w val="0.88617062885812414"/>
          <c:h val="0.78043622074047592"/>
        </c:manualLayout>
      </c:layout>
      <c:barChart>
        <c:barDir val="col"/>
        <c:grouping val="cluster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manualLayout>
                  <c:x val="0"/>
                  <c:y val="4.3747728648930818E-2"/>
                </c:manualLayout>
              </c:layout>
              <c:tx>
                <c:rich>
                  <a:bodyPr/>
                  <a:lstStyle/>
                  <a:p>
                    <a:r>
                      <a:rPr lang="en-US" dirty="0"/>
                      <a:t>Nonresidents</a:t>
                    </a:r>
                    <a:br>
                      <a:rPr lang="en-US" dirty="0"/>
                    </a:br>
                    <a:r>
                      <a:rPr lang="en-US" baseline="0" dirty="0"/>
                      <a:t>244</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086-4A97-9EA8-7A42AE10075B}"/>
                </c:ext>
              </c:extLst>
            </c:dLbl>
            <c:dLbl>
              <c:idx val="1"/>
              <c:layout>
                <c:manualLayout>
                  <c:x val="-9.6126333330571953E-3"/>
                  <c:y val="-9.9691171183145633E-2"/>
                </c:manualLayout>
              </c:layout>
              <c:tx>
                <c:rich>
                  <a:bodyPr/>
                  <a:lstStyle/>
                  <a:p>
                    <a:r>
                      <a:rPr lang="en-US" baseline="0" dirty="0">
                        <a:solidFill>
                          <a:schemeClr val="bg2">
                            <a:lumMod val="25000"/>
                          </a:schemeClr>
                        </a:solidFill>
                      </a:rPr>
                      <a:t>New Hires</a:t>
                    </a:r>
                  </a:p>
                  <a:p>
                    <a:r>
                      <a:rPr lang="en-US" dirty="0"/>
                      <a:t>6</a:t>
                    </a:r>
                  </a:p>
                </c:rich>
              </c:tx>
              <c:showLegendKey val="0"/>
              <c:showVal val="1"/>
              <c:showCatName val="1"/>
              <c:showSerName val="0"/>
              <c:showPercent val="0"/>
              <c:showBubbleSize val="0"/>
              <c:extLst>
                <c:ext xmlns:c15="http://schemas.microsoft.com/office/drawing/2012/chart" uri="{CE6537A1-D6FC-4f65-9D91-7224C49458BB}">
                  <c15:layout>
                    <c:manualLayout>
                      <c:w val="0.12663038891559369"/>
                      <c:h val="0.11185885772170785"/>
                    </c:manualLayout>
                  </c15:layout>
                  <c15:showDataLabelsRange val="0"/>
                </c:ext>
                <c:ext xmlns:c16="http://schemas.microsoft.com/office/drawing/2014/chart" uri="{C3380CC4-5D6E-409C-BE32-E72D297353CC}">
                  <c16:uniqueId val="{00000001-4086-4A97-9EA8-7A42AE10075B}"/>
                </c:ext>
              </c:extLst>
            </c:dLbl>
            <c:dLbl>
              <c:idx val="2"/>
              <c:layout>
                <c:manualLayout>
                  <c:x val="-3.4722231715396449E-3"/>
                  <c:y val="-0.10186356469768647"/>
                </c:manualLayout>
              </c:layout>
              <c:tx>
                <c:rich>
                  <a:bodyPr/>
                  <a:lstStyle/>
                  <a:p>
                    <a:fld id="{81733AE8-511B-4EAE-B0DD-4AAA300E2437}" type="CATEGORYNAME">
                      <a:rPr lang="en-US">
                        <a:solidFill>
                          <a:srgbClr val="003B49"/>
                        </a:solidFill>
                      </a:rPr>
                      <a:pPr/>
                      <a:t>[CATEGORY NAME]</a:t>
                    </a:fld>
                    <a:r>
                      <a:rPr lang="en-US" baseline="0" dirty="0">
                        <a:solidFill>
                          <a:srgbClr val="003B49"/>
                        </a:solidFill>
                      </a:rPr>
                      <a:t>, </a:t>
                    </a:r>
                    <a:fld id="{05615BE4-30DE-4776-A03B-C63CE255986B}"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86-4A97-9EA8-7A42AE10075B}"/>
                </c:ext>
              </c:extLst>
            </c:dLbl>
            <c:dLbl>
              <c:idx val="3"/>
              <c:tx>
                <c:rich>
                  <a:bodyPr/>
                  <a:lstStyle/>
                  <a:p>
                    <a:fld id="{03EFB284-BCBE-4273-BCEA-1FDAFC7DF84A}" type="CATEGORYNAME">
                      <a:rPr lang="en-US">
                        <a:solidFill>
                          <a:srgbClr val="003B49"/>
                        </a:solidFill>
                      </a:rPr>
                      <a:pPr/>
                      <a:t>[CATEGORY NAME]</a:t>
                    </a:fld>
                    <a:r>
                      <a:rPr lang="en-US" baseline="0" dirty="0">
                        <a:solidFill>
                          <a:srgbClr val="003B49"/>
                        </a:solidFill>
                      </a:rPr>
                      <a:t>, </a:t>
                    </a:r>
                    <a:fld id="{0266ABFE-5A4D-437A-A2C6-F33915E62BA8}"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June</c:v>
                </c:pt>
              </c:strCache>
            </c:strRef>
          </c:cat>
          <c:val>
            <c:numRef>
              <c:f>Sheet1!$B$2:$B$6</c:f>
              <c:numCache>
                <c:formatCode>General</c:formatCode>
                <c:ptCount val="5"/>
                <c:pt idx="0">
                  <c:v>244</c:v>
                </c:pt>
                <c:pt idx="1">
                  <c:v>6</c:v>
                </c:pt>
              </c:numCache>
            </c:numRef>
          </c:val>
          <c:extLst>
            <c:ext xmlns:c16="http://schemas.microsoft.com/office/drawing/2014/chart" uri="{C3380CC4-5D6E-409C-BE32-E72D297353CC}">
              <c16:uniqueId val="{00000004-4086-4A97-9EA8-7A42AE10075B}"/>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manualLayout>
                  <c:x val="2.7960532350923026E-2"/>
                  <c:y val="-3.7498053127655043E-2"/>
                </c:manualLayout>
              </c:layout>
              <c:tx>
                <c:rich>
                  <a:bodyPr/>
                  <a:lstStyle/>
                  <a:p>
                    <a:r>
                      <a:rPr lang="en-US" baseline="0" dirty="0"/>
                      <a:t>Detroit</a:t>
                    </a:r>
                  </a:p>
                  <a:p>
                    <a:r>
                      <a:rPr lang="en-US" baseline="0" dirty="0"/>
                      <a:t>Residents</a:t>
                    </a:r>
                  </a:p>
                  <a:p>
                    <a:r>
                      <a:rPr lang="en-US" dirty="0"/>
                      <a:t>301</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086-4A97-9EA8-7A42AE10075B}"/>
                </c:ext>
              </c:extLst>
            </c:dLbl>
            <c:dLbl>
              <c:idx val="1"/>
              <c:layout>
                <c:manualLayout>
                  <c:x val="1.9097227443467694E-2"/>
                  <c:y val="-0.16875000000000001"/>
                </c:manualLayout>
              </c:layout>
              <c:tx>
                <c:rich>
                  <a:bodyPr/>
                  <a:lstStyle/>
                  <a:p>
                    <a:r>
                      <a:rPr lang="en-US" baseline="0" dirty="0">
                        <a:solidFill>
                          <a:srgbClr val="27999D"/>
                        </a:solidFill>
                      </a:rPr>
                      <a:t>New Hires </a:t>
                    </a:r>
                    <a:fld id="{A833860A-B924-45B6-A80C-21FB43D9D273}" type="VALUE">
                      <a:rPr lang="en-US" baseline="0" smtClean="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19413924271086033"/>
                      <c:h val="8.8575697576357568E-2"/>
                    </c:manualLayout>
                  </c15:layout>
                  <c15:dlblFieldTable/>
                  <c15:showDataLabelsRange val="0"/>
                </c:ext>
                <c:ext xmlns:c16="http://schemas.microsoft.com/office/drawing/2014/chart" uri="{C3380CC4-5D6E-409C-BE32-E72D297353CC}">
                  <c16:uniqueId val="{00000006-4086-4A97-9EA8-7A42AE10075B}"/>
                </c:ext>
              </c:extLst>
            </c:dLbl>
            <c:dLbl>
              <c:idx val="3"/>
              <c:layout>
                <c:manualLayout>
                  <c:x val="-1.7361115857699178E-3"/>
                  <c:y val="-0.10477395226047739"/>
                </c:manualLayout>
              </c:layout>
              <c:tx>
                <c:rich>
                  <a:bodyPr/>
                  <a:lstStyle/>
                  <a:p>
                    <a:fld id="{35F8D300-1455-4AA3-B88D-5C4FA9490CCE}" type="CATEGORYNAME">
                      <a:rPr lang="en-US">
                        <a:solidFill>
                          <a:srgbClr val="27999D"/>
                        </a:solidFill>
                      </a:rPr>
                      <a:pPr/>
                      <a:t>[CATEGORY NAME]</a:t>
                    </a:fld>
                    <a:r>
                      <a:rPr lang="en-US" baseline="0" dirty="0">
                        <a:solidFill>
                          <a:srgbClr val="27999D"/>
                        </a:solidFill>
                      </a:rPr>
                      <a:t>, </a:t>
                    </a:r>
                    <a:fld id="{057E8B26-6CB5-4D1E-8DC3-3012815C5B46}" type="VALUE">
                      <a:rPr lang="en-US" baseline="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June</c:v>
                </c:pt>
              </c:strCache>
            </c:strRef>
          </c:cat>
          <c:val>
            <c:numRef>
              <c:f>Sheet1!$C$2:$C$6</c:f>
              <c:numCache>
                <c:formatCode>General</c:formatCode>
                <c:ptCount val="5"/>
                <c:pt idx="0">
                  <c:v>301</c:v>
                </c:pt>
              </c:numCache>
            </c:numRef>
          </c:val>
          <c:extLst>
            <c:ext xmlns:c16="http://schemas.microsoft.com/office/drawing/2014/chart" uri="{C3380CC4-5D6E-409C-BE32-E72D297353CC}">
              <c16:uniqueId val="{00000008-4086-4A97-9EA8-7A42AE10075B}"/>
            </c:ext>
          </c:extLst>
        </c:ser>
        <c:dLbls>
          <c:showLegendKey val="0"/>
          <c:showVal val="0"/>
          <c:showCatName val="0"/>
          <c:showSerName val="0"/>
          <c:showPercent val="0"/>
          <c:showBubbleSize val="0"/>
        </c:dLbls>
        <c:gapWidth val="150"/>
        <c:axId val="417271752"/>
        <c:axId val="417272144"/>
      </c:barChart>
      <c:catAx>
        <c:axId val="41727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2144"/>
        <c:crosses val="autoZero"/>
        <c:auto val="1"/>
        <c:lblAlgn val="ctr"/>
        <c:lblOffset val="100"/>
        <c:noMultiLvlLbl val="0"/>
      </c:catAx>
      <c:valAx>
        <c:axId val="417272144"/>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17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Sheet1!$B$2:$B$3</c:f>
              <c:numCache>
                <c:formatCode>General</c:formatCode>
                <c:ptCount val="2"/>
                <c:pt idx="0">
                  <c:v>1</c:v>
                </c:pt>
              </c:numCache>
            </c:numRef>
          </c:val>
          <c:extLs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Sheet1!$C$2:$C$3</c:f>
              <c:numCache>
                <c:formatCode>General</c:formatCode>
                <c:ptCount val="2"/>
                <c:pt idx="0">
                  <c:v>114</c:v>
                </c:pt>
              </c:numCache>
            </c:numRef>
          </c:val>
          <c:extLs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Sheet1!$D$2:$D$3</c:f>
              <c:numCache>
                <c:formatCode>General</c:formatCode>
                <c:ptCount val="2"/>
                <c:pt idx="0">
                  <c:v>63</c:v>
                </c:pt>
              </c:numCache>
            </c:numRef>
          </c:val>
          <c:extLs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42852528"/>
        <c:axId val="242852920"/>
      </c:barChart>
      <c:catAx>
        <c:axId val="242852528"/>
        <c:scaling>
          <c:orientation val="minMax"/>
        </c:scaling>
        <c:delete val="1"/>
        <c:axPos val="b"/>
        <c:numFmt formatCode="General" sourceLinked="1"/>
        <c:majorTickMark val="none"/>
        <c:minorTickMark val="none"/>
        <c:tickLblPos val="nextTo"/>
        <c:crossAx val="242852920"/>
        <c:crosses val="autoZero"/>
        <c:auto val="1"/>
        <c:lblAlgn val="ctr"/>
        <c:lblOffset val="100"/>
        <c:noMultiLvlLbl val="0"/>
      </c:catAx>
      <c:valAx>
        <c:axId val="2428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285252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rgbClr val="21978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April</c:v>
                </c:pt>
                <c:pt idx="1">
                  <c:v>May</c:v>
                </c:pt>
                <c:pt idx="2">
                  <c:v>June</c:v>
                </c:pt>
              </c:strCache>
            </c:strRef>
          </c:cat>
          <c:val>
            <c:numRef>
              <c:f>'Summary 2'!$D$2:$F$2</c:f>
              <c:numCache>
                <c:formatCode>0.00%</c:formatCode>
                <c:ptCount val="3"/>
                <c:pt idx="0">
                  <c:v>1</c:v>
                </c:pt>
                <c:pt idx="1">
                  <c:v>1</c:v>
                </c:pt>
                <c:pt idx="2">
                  <c:v>1</c:v>
                </c:pt>
              </c:numCache>
            </c:numRef>
          </c:val>
          <c:extLst>
            <c:ext xmlns:c16="http://schemas.microsoft.com/office/drawing/2014/chart" uri="{C3380CC4-5D6E-409C-BE32-E72D297353CC}">
              <c16:uniqueId val="{00000000-024C-4D17-A37E-9C13860AC6CC}"/>
            </c:ext>
          </c:extLst>
        </c:ser>
        <c:ser>
          <c:idx val="1"/>
          <c:order val="1"/>
          <c:tx>
            <c:strRef>
              <c:f>'Summary 2'!$A$3</c:f>
              <c:strCache>
                <c:ptCount val="1"/>
                <c:pt idx="0">
                  <c:v>Customer Service Applications</c:v>
                </c:pt>
              </c:strCache>
            </c:strRef>
          </c:tx>
          <c:spPr>
            <a:solidFill>
              <a:srgbClr val="E8EFE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April</c:v>
                </c:pt>
                <c:pt idx="1">
                  <c:v>May</c:v>
                </c:pt>
                <c:pt idx="2">
                  <c:v>June</c:v>
                </c:pt>
              </c:strCache>
            </c:strRef>
          </c:cat>
          <c:val>
            <c:numRef>
              <c:f>'Summary 2'!$D$3:$F$3</c:f>
              <c:numCache>
                <c:formatCode>0.00%</c:formatCode>
                <c:ptCount val="3"/>
                <c:pt idx="0">
                  <c:v>1</c:v>
                </c:pt>
                <c:pt idx="1">
                  <c:v>1</c:v>
                </c:pt>
                <c:pt idx="2">
                  <c:v>1</c:v>
                </c:pt>
              </c:numCache>
            </c:numRef>
          </c:val>
          <c:extLst>
            <c:ext xmlns:c16="http://schemas.microsoft.com/office/drawing/2014/chart" uri="{C3380CC4-5D6E-409C-BE32-E72D297353CC}">
              <c16:uniqueId val="{00000001-024C-4D17-A37E-9C13860AC6CC}"/>
            </c:ext>
          </c:extLst>
        </c:ser>
        <c:ser>
          <c:idx val="2"/>
          <c:order val="2"/>
          <c:tx>
            <c:strRef>
              <c:f>'Summary 2'!$A$4</c:f>
              <c:strCache>
                <c:ptCount val="1"/>
                <c:pt idx="0">
                  <c:v>Financial / Administrative Services Apps</c:v>
                </c:pt>
              </c:strCache>
            </c:strRef>
          </c:tx>
          <c:spPr>
            <a:solidFill>
              <a:srgbClr val="00444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April</c:v>
                </c:pt>
                <c:pt idx="1">
                  <c:v>May</c:v>
                </c:pt>
                <c:pt idx="2">
                  <c:v>June</c:v>
                </c:pt>
              </c:strCache>
            </c:strRef>
          </c:cat>
          <c:val>
            <c:numRef>
              <c:f>'Summary 2'!$D$4:$F$4</c:f>
              <c:numCache>
                <c:formatCode>0.00%</c:formatCode>
                <c:ptCount val="3"/>
                <c:pt idx="0">
                  <c:v>1</c:v>
                </c:pt>
                <c:pt idx="1">
                  <c:v>1</c:v>
                </c:pt>
                <c:pt idx="2">
                  <c:v>1</c:v>
                </c:pt>
              </c:numCache>
            </c:numRef>
          </c:val>
          <c:extLst>
            <c:ext xmlns:c16="http://schemas.microsoft.com/office/drawing/2014/chart" uri="{C3380CC4-5D6E-409C-BE32-E72D297353CC}">
              <c16:uniqueId val="{00000002-024C-4D17-A37E-9C13860AC6CC}"/>
            </c:ext>
          </c:extLst>
        </c:ser>
        <c:ser>
          <c:idx val="3"/>
          <c:order val="3"/>
          <c:tx>
            <c:strRef>
              <c:f>'Summary 2'!$A$5</c:f>
              <c:strCache>
                <c:ptCount val="1"/>
                <c:pt idx="0">
                  <c:v>Field Services Applications</c:v>
                </c:pt>
              </c:strCache>
            </c:strRef>
          </c:tx>
          <c:spPr>
            <a:solidFill>
              <a:srgbClr val="B7CDC2"/>
            </a:solidFill>
            <a:ln>
              <a:no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April</c:v>
                </c:pt>
                <c:pt idx="1">
                  <c:v>May</c:v>
                </c:pt>
                <c:pt idx="2">
                  <c:v>June</c:v>
                </c:pt>
              </c:strCache>
            </c:strRef>
          </c:cat>
          <c:val>
            <c:numRef>
              <c:f>'Summary 2'!$D$5:$F$5</c:f>
              <c:numCache>
                <c:formatCode>0.00%</c:formatCode>
                <c:ptCount val="3"/>
                <c:pt idx="0">
                  <c:v>1</c:v>
                </c:pt>
                <c:pt idx="1">
                  <c:v>1</c:v>
                </c:pt>
                <c:pt idx="2">
                  <c:v>1</c:v>
                </c:pt>
              </c:numCache>
            </c:numRef>
          </c:val>
          <c:extLst>
            <c:ext xmlns:c16="http://schemas.microsoft.com/office/drawing/2014/chart" uri="{C3380CC4-5D6E-409C-BE32-E72D297353CC}">
              <c16:uniqueId val="{00000003-024C-4D17-A37E-9C13860AC6CC}"/>
            </c:ext>
          </c:extLst>
        </c:ser>
        <c:dLbls>
          <c:showLegendKey val="0"/>
          <c:showVal val="0"/>
          <c:showCatName val="0"/>
          <c:showSerName val="0"/>
          <c:showPercent val="0"/>
          <c:showBubbleSize val="0"/>
        </c:dLbls>
        <c:gapWidth val="219"/>
        <c:overlap val="-27"/>
        <c:axId val="619433552"/>
        <c:axId val="619435520"/>
      </c:barChart>
      <c:catAx>
        <c:axId val="6194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19435520"/>
        <c:crosses val="autoZero"/>
        <c:auto val="1"/>
        <c:lblAlgn val="ctr"/>
        <c:lblOffset val="100"/>
        <c:noMultiLvlLbl val="0"/>
      </c:catAx>
      <c:valAx>
        <c:axId val="619435520"/>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19433552"/>
        <c:crosses val="autoZero"/>
        <c:crossBetween val="between"/>
        <c:majorUnit val="1.0000000000000002E-2"/>
      </c:valAx>
      <c:spPr>
        <a:noFill/>
        <a:ln>
          <a:noFill/>
        </a:ln>
        <a:effectLst/>
      </c:spPr>
    </c:plotArea>
    <c:legend>
      <c:legendPos val="tr"/>
      <c:layout>
        <c:manualLayout>
          <c:xMode val="edge"/>
          <c:yMode val="edge"/>
          <c:x val="0.75479948399467078"/>
          <c:y val="2.8576307479637336E-2"/>
          <c:w val="0.157460416132194"/>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4445"/>
                </a:solidFill>
                <a:latin typeface="Franklin Gothic Book" panose="020B0503020102020204" pitchFamily="34" charset="0"/>
                <a:ea typeface="+mn-ea"/>
                <a:cs typeface="+mn-cs"/>
              </a:defRPr>
            </a:pPr>
            <a:r>
              <a:rPr lang="en-US" b="1" dirty="0">
                <a:solidFill>
                  <a:srgbClr val="004445"/>
                </a:solidFill>
                <a:latin typeface="Franklin Gothic Book" panose="020B0503020102020204" pitchFamily="34" charset="0"/>
              </a:rPr>
              <a:t>Customer Service Application Availability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4445"/>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1"/>
          <c:order val="0"/>
          <c:tx>
            <c:strRef>
              <c:f>'Summary 2'!$I$2</c:f>
              <c:strCache>
                <c:ptCount val="1"/>
                <c:pt idx="0">
                  <c:v>April</c:v>
                </c:pt>
              </c:strCache>
            </c:strRef>
          </c:tx>
          <c:spPr>
            <a:solidFill>
              <a:srgbClr val="B7CDC2"/>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2'!$I$3:$I$9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FF14-47F3-80E6-B483E97BDA2B}"/>
            </c:ext>
          </c:extLst>
        </c:ser>
        <c:ser>
          <c:idx val="2"/>
          <c:order val="1"/>
          <c:tx>
            <c:strRef>
              <c:f>'Summary 2'!$J$2</c:f>
              <c:strCache>
                <c:ptCount val="1"/>
                <c:pt idx="0">
                  <c:v>May</c:v>
                </c:pt>
              </c:strCache>
            </c:strRef>
          </c:tx>
          <c:spPr>
            <a:solidFill>
              <a:srgbClr val="004445"/>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2'!$J$3:$J$9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1-FF14-47F3-80E6-B483E97BDA2B}"/>
            </c:ext>
          </c:extLst>
        </c:ser>
        <c:ser>
          <c:idx val="0"/>
          <c:order val="2"/>
          <c:tx>
            <c:strRef>
              <c:f>'Summary 2'!$K$2</c:f>
              <c:strCache>
                <c:ptCount val="1"/>
                <c:pt idx="0">
                  <c:v>June</c:v>
                </c:pt>
              </c:strCache>
            </c:strRef>
          </c:tx>
          <c:spPr>
            <a:solidFill>
              <a:schemeClr val="accent1"/>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2'!$K$3:$K$9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FF14-47F3-80E6-B483E97BDA2B}"/>
            </c:ext>
          </c:extLst>
        </c:ser>
        <c:dLbls>
          <c:showLegendKey val="0"/>
          <c:showVal val="0"/>
          <c:showCatName val="0"/>
          <c:showSerName val="0"/>
          <c:showPercent val="0"/>
          <c:showBubbleSize val="0"/>
        </c:dLbls>
        <c:gapWidth val="219"/>
        <c:overlap val="-27"/>
        <c:axId val="626640632"/>
        <c:axId val="626640960"/>
      </c:barChart>
      <c:catAx>
        <c:axId val="6266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595959"/>
                </a:solidFill>
                <a:latin typeface="Franklin Gothic Book" panose="020B0503020102020204" pitchFamily="34" charset="0"/>
                <a:ea typeface="+mn-ea"/>
                <a:cs typeface="+mn-cs"/>
              </a:defRPr>
            </a:pPr>
            <a:endParaRPr lang="en-US"/>
          </a:p>
        </c:txPr>
        <c:crossAx val="626640960"/>
        <c:crosses val="autoZero"/>
        <c:auto val="1"/>
        <c:lblAlgn val="ctr"/>
        <c:lblOffset val="100"/>
        <c:noMultiLvlLbl val="0"/>
      </c:catAx>
      <c:valAx>
        <c:axId val="62664096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595959"/>
                </a:solidFill>
                <a:latin typeface="Franklin Gothic Book" panose="020B0503020102020204" pitchFamily="34" charset="0"/>
                <a:ea typeface="+mn-ea"/>
                <a:cs typeface="+mn-cs"/>
              </a:defRPr>
            </a:pPr>
            <a:endParaRPr lang="en-US"/>
          </a:p>
        </c:txPr>
        <c:crossAx val="626640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F783-44BB-9BCB-4467D94A959D}"/>
              </c:ext>
            </c:extLst>
          </c:dPt>
          <c:dPt>
            <c:idx val="1"/>
            <c:bubble3D val="0"/>
            <c:explosion val="0"/>
            <c:spPr>
              <a:solidFill>
                <a:srgbClr val="003B49"/>
              </a:solidFill>
              <a:ln>
                <a:noFill/>
              </a:ln>
              <a:effectLst/>
            </c:spPr>
            <c:extLst>
              <c:ext xmlns:c16="http://schemas.microsoft.com/office/drawing/2014/chart" uri="{C3380CC4-5D6E-409C-BE32-E72D297353CC}">
                <c16:uniqueId val="{00000003-F783-44BB-9BCB-4467D94A959D}"/>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3-44BB-9BCB-4467D94A959D}"/>
                </c:ext>
              </c:extLst>
            </c:dLbl>
            <c:dLbl>
              <c:idx val="1"/>
              <c:layout>
                <c:manualLayout>
                  <c:x val="0.22719033232628399"/>
                  <c:y val="2.6143790849673203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83-44BB-9BCB-4467D94A95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211252</c:v>
                </c:pt>
                <c:pt idx="1">
                  <c:v>23883</c:v>
                </c:pt>
              </c:numCache>
            </c:numRef>
          </c:val>
          <c:extLst>
            <c:ext xmlns:c16="http://schemas.microsoft.com/office/drawing/2014/chart" uri="{C3380CC4-5D6E-409C-BE32-E72D297353CC}">
              <c16:uniqueId val="{00000004-F783-44BB-9BCB-4467D94A959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rgbClr val="595959"/>
                </a:solidFill>
                <a:latin typeface="Franklin Gothic Book" panose="020B0503020102020204" pitchFamily="34" charset="0"/>
              </a:rPr>
              <a:t>Payment Transactions by Platform Type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7.8785161755655746E-3"/>
                  <c:y val="0"/>
                </c:manualLayout>
              </c:layout>
              <c:tx>
                <c:rich>
                  <a:bodyPr/>
                  <a:lstStyle/>
                  <a:p>
                    <a:fld id="{858034BA-D27F-4852-B01D-D6957101804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22-4875-9C79-C19C2AF69A59}"/>
                </c:ext>
              </c:extLst>
            </c:dLbl>
            <c:dLbl>
              <c:idx val="1"/>
              <c:layout>
                <c:manualLayout>
                  <c:x val="2.6261720585218661E-3"/>
                  <c:y val="-4.7271101940875832E-2"/>
                </c:manualLayout>
              </c:layout>
              <c:tx>
                <c:rich>
                  <a:bodyPr/>
                  <a:lstStyle/>
                  <a:p>
                    <a:fld id="{43B8548B-5C62-49B6-B49C-A1478E03FBF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22-4875-9C79-C19C2AF69A59}"/>
                </c:ext>
              </c:extLst>
            </c:dLbl>
            <c:dLbl>
              <c:idx val="2"/>
              <c:tx>
                <c:rich>
                  <a:bodyPr/>
                  <a:lstStyle/>
                  <a:p>
                    <a:fld id="{E7C79720-7F11-4EE3-A269-41C0361B7D1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Sheet1!$B$2:$B$4</c:f>
              <c:numCache>
                <c:formatCode>#,##0</c:formatCode>
                <c:ptCount val="3"/>
                <c:pt idx="0">
                  <c:v>37486</c:v>
                </c:pt>
                <c:pt idx="1">
                  <c:v>38945</c:v>
                </c:pt>
                <c:pt idx="2">
                  <c:v>41517</c:v>
                </c:pt>
              </c:numCache>
            </c:numRef>
          </c:val>
          <c:extLst>
            <c:ext xmlns:c16="http://schemas.microsoft.com/office/drawing/2014/chart" uri="{C3380CC4-5D6E-409C-BE32-E72D297353CC}">
              <c16:uniqueId val="{00000003-D922-4875-9C79-C19C2AF69A59}"/>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1.5757032351131222E-2"/>
                  <c:y val="1.5757033980291994E-2"/>
                </c:manualLayout>
              </c:layout>
              <c:tx>
                <c:rich>
                  <a:bodyPr/>
                  <a:lstStyle/>
                  <a:p>
                    <a:fld id="{02E537E6-C30A-4FB7-8E14-09CF66F9E91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22-4875-9C79-C19C2AF69A59}"/>
                </c:ext>
              </c:extLst>
            </c:dLbl>
            <c:dLbl>
              <c:idx val="1"/>
              <c:layout>
                <c:manualLayout>
                  <c:x val="-2.1009376468174929E-2"/>
                  <c:y val="4.7271101940875762E-2"/>
                </c:manualLayout>
              </c:layout>
              <c:tx>
                <c:rich>
                  <a:bodyPr/>
                  <a:lstStyle/>
                  <a:p>
                    <a:fld id="{DCFD8B34-1E67-4F9F-B2D3-4C71212E6B0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922-4875-9C79-C19C2AF69A59}"/>
                </c:ext>
              </c:extLst>
            </c:dLbl>
            <c:dLbl>
              <c:idx val="2"/>
              <c:layout>
                <c:manualLayout>
                  <c:x val="-6.8280473521568519E-2"/>
                  <c:y val="3.9392584950729802E-2"/>
                </c:manualLayout>
              </c:layout>
              <c:tx>
                <c:rich>
                  <a:bodyPr/>
                  <a:lstStyle/>
                  <a:p>
                    <a:fld id="{2518CEEB-25FE-4B72-B7AF-02D5ED48D9D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Sheet1!$C$2:$C$4</c:f>
              <c:numCache>
                <c:formatCode>#,##0</c:formatCode>
                <c:ptCount val="3"/>
                <c:pt idx="0">
                  <c:v>16187</c:v>
                </c:pt>
                <c:pt idx="1">
                  <c:v>16275</c:v>
                </c:pt>
                <c:pt idx="2">
                  <c:v>16074</c:v>
                </c:pt>
              </c:numCache>
            </c:numRef>
          </c:val>
          <c:extLst>
            <c:ext xmlns:c16="http://schemas.microsoft.com/office/drawing/2014/chart" uri="{C3380CC4-5D6E-409C-BE32-E72D297353CC}">
              <c16:uniqueId val="{00000007-D922-4875-9C79-C19C2AF69A59}"/>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3.4140236760784259E-2"/>
                  <c:y val="-3.1514067960583911E-2"/>
                </c:manualLayout>
              </c:layout>
              <c:tx>
                <c:rich>
                  <a:bodyPr/>
                  <a:lstStyle/>
                  <a:p>
                    <a:fld id="{A8041A78-3FB9-4519-A8C7-4607153435A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922-4875-9C79-C19C2AF69A59}"/>
                </c:ext>
              </c:extLst>
            </c:dLbl>
            <c:dLbl>
              <c:idx val="1"/>
              <c:layout>
                <c:manualLayout>
                  <c:x val="3.4140236760784162E-2"/>
                  <c:y val="-1.5757033980291921E-2"/>
                </c:manualLayout>
              </c:layout>
              <c:tx>
                <c:rich>
                  <a:bodyPr/>
                  <a:lstStyle/>
                  <a:p>
                    <a:fld id="{4C4EF54E-A0F0-4FAB-90E2-B241E4C4E26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922-4875-9C79-C19C2AF69A59}"/>
                </c:ext>
              </c:extLst>
            </c:dLbl>
            <c:dLbl>
              <c:idx val="2"/>
              <c:tx>
                <c:rich>
                  <a:bodyPr/>
                  <a:lstStyle/>
                  <a:p>
                    <a:fld id="{DA35892A-123A-4DB4-9375-CBBF685FCA2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Sheet1!$D$2:$D$4</c:f>
              <c:numCache>
                <c:formatCode>#,##0</c:formatCode>
                <c:ptCount val="3"/>
                <c:pt idx="0">
                  <c:v>23492</c:v>
                </c:pt>
                <c:pt idx="1">
                  <c:v>22949</c:v>
                </c:pt>
                <c:pt idx="2">
                  <c:v>22871</c:v>
                </c:pt>
              </c:numCache>
            </c:numRef>
          </c:val>
          <c:extLst>
            <c:ext xmlns:c16="http://schemas.microsoft.com/office/drawing/2014/chart" uri="{C3380CC4-5D6E-409C-BE32-E72D297353CC}">
              <c16:uniqueId val="{0000000B-D922-4875-9C79-C19C2AF69A59}"/>
            </c:ext>
          </c:extLst>
        </c:ser>
        <c:ser>
          <c:idx val="3"/>
          <c:order val="3"/>
          <c:tx>
            <c:strRef>
              <c:f>Sheet1!$E$1</c:f>
              <c:strCache>
                <c:ptCount val="1"/>
                <c:pt idx="0">
                  <c:v>Web</c:v>
                </c:pt>
              </c:strCache>
            </c:strRef>
          </c:tx>
          <c:spPr>
            <a:solidFill>
              <a:srgbClr val="279989"/>
            </a:solidFill>
            <a:ln>
              <a:noFill/>
            </a:ln>
            <a:effectLst/>
          </c:spPr>
          <c:invertIfNegative val="0"/>
          <c:dLbls>
            <c:dLbl>
              <c:idx val="0"/>
              <c:layout>
                <c:manualLayout>
                  <c:x val="5.2523441170437323E-3"/>
                  <c:y val="-7.8785169901459604E-3"/>
                </c:manualLayout>
              </c:layout>
              <c:tx>
                <c:rich>
                  <a:bodyPr/>
                  <a:lstStyle/>
                  <a:p>
                    <a:fld id="{8835F00F-B0D8-41E6-ABDB-DD90C9300D1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922-4875-9C79-C19C2AF69A59}"/>
                </c:ext>
              </c:extLst>
            </c:dLbl>
            <c:dLbl>
              <c:idx val="1"/>
              <c:tx>
                <c:rich>
                  <a:bodyPr/>
                  <a:lstStyle/>
                  <a:p>
                    <a:fld id="{A15A5382-4C02-46FE-ABCF-DDF132BEA5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22-4875-9C79-C19C2AF69A59}"/>
                </c:ext>
              </c:extLst>
            </c:dLbl>
            <c:dLbl>
              <c:idx val="2"/>
              <c:layout>
                <c:manualLayout>
                  <c:x val="1.8383204409652871E-2"/>
                  <c:y val="0"/>
                </c:manualLayout>
              </c:layout>
              <c:tx>
                <c:rich>
                  <a:bodyPr/>
                  <a:lstStyle/>
                  <a:p>
                    <a:fld id="{71697C9E-B0E7-4D2C-B5F0-ED80398387C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Sheet1!$E$2:$E$4</c:f>
              <c:numCache>
                <c:formatCode>#,##0</c:formatCode>
                <c:ptCount val="3"/>
                <c:pt idx="0">
                  <c:v>51010</c:v>
                </c:pt>
                <c:pt idx="1">
                  <c:v>53144</c:v>
                </c:pt>
                <c:pt idx="2">
                  <c:v>51856</c:v>
                </c:pt>
              </c:numCache>
            </c:numRef>
          </c:val>
          <c:extLst>
            <c:ext xmlns:c16="http://schemas.microsoft.com/office/drawing/2014/chart" uri="{C3380CC4-5D6E-409C-BE32-E72D297353CC}">
              <c16:uniqueId val="{0000000F-D922-4875-9C79-C19C2AF69A59}"/>
            </c:ext>
          </c:extLst>
        </c:ser>
        <c:ser>
          <c:idx val="4"/>
          <c:order val="4"/>
          <c:tx>
            <c:strRef>
              <c:f>Sheet1!#REF!</c:f>
              <c:strCache>
                <c:ptCount val="1"/>
                <c:pt idx="0">
                  <c:v>#REF!</c:v>
                </c:pt>
              </c:strCache>
            </c:strRef>
          </c:tx>
          <c:spPr>
            <a:solidFill>
              <a:schemeClr val="accent5"/>
            </a:solidFill>
            <a:ln>
              <a:noFill/>
            </a:ln>
            <a:effectLst/>
          </c:spPr>
          <c:invertIfNegative val="0"/>
          <c:cat>
            <c:strRef>
              <c:f>Sheet1!$A$2:$A$4</c:f>
              <c:strCache>
                <c:ptCount val="3"/>
                <c:pt idx="0">
                  <c:v>April</c:v>
                </c:pt>
                <c:pt idx="1">
                  <c:v>May</c:v>
                </c:pt>
                <c:pt idx="2">
                  <c:v>June</c:v>
                </c:pt>
              </c:strCache>
            </c:strRef>
          </c:cat>
          <c:val>
            <c:numRef>
              <c:f>Sheet1!#REF!</c:f>
              <c:numCache>
                <c:formatCode>General</c:formatCode>
                <c:ptCount val="1"/>
                <c:pt idx="0">
                  <c:v>1</c:v>
                </c:pt>
              </c:numCache>
            </c:numRef>
          </c:val>
          <c:extLst>
            <c:ext xmlns:c16="http://schemas.microsoft.com/office/drawing/2014/chart" uri="{C3380CC4-5D6E-409C-BE32-E72D297353CC}">
              <c16:uniqueId val="{00000000-A242-4BF9-B797-A7707E75384E}"/>
            </c:ext>
          </c:extLst>
        </c:ser>
        <c:dLbls>
          <c:showLegendKey val="0"/>
          <c:showVal val="0"/>
          <c:showCatName val="0"/>
          <c:showSerName val="0"/>
          <c:showPercent val="0"/>
          <c:showBubbleSize val="0"/>
        </c:dLbls>
        <c:gapWidth val="219"/>
        <c:overlap val="-27"/>
        <c:axId val="241036920"/>
        <c:axId val="519730216"/>
      </c:barChart>
      <c:catAx>
        <c:axId val="2410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30216"/>
        <c:crosses val="autoZero"/>
        <c:auto val="1"/>
        <c:lblAlgn val="ctr"/>
        <c:lblOffset val="100"/>
        <c:noMultiLvlLbl val="1"/>
      </c:catAx>
      <c:valAx>
        <c:axId val="51973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241036920"/>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a:solidFill>
                  <a:srgbClr val="595959"/>
                </a:solidFill>
                <a:latin typeface="Franklin Gothic Book" panose="020B0503020102020204" pitchFamily="34" charset="0"/>
              </a:rPr>
              <a:t>Revenue</a:t>
            </a:r>
            <a:r>
              <a:rPr lang="en-US" sz="1600" b="1" baseline="0" dirty="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0"/>
                  <c:y val="0"/>
                </c:manualLayout>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31-45DE-A865-01ACFA1DB325}"/>
                </c:ext>
              </c:extLst>
            </c:dLbl>
            <c:dLbl>
              <c:idx val="1"/>
              <c:layout>
                <c:manualLayout>
                  <c:x val="-1.7261747672665667E-2"/>
                  <c:y val="-2.1577187034794998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31-45DE-A865-01ACFA1DB325}"/>
                </c:ext>
              </c:extLst>
            </c:dLbl>
            <c:dLbl>
              <c:idx val="2"/>
              <c:layout>
                <c:manualLayout>
                  <c:x val="-2.5892621508998528E-2"/>
                  <c:y val="-2.1577187034794998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Sheet1!$B$2:$B$4</c:f>
              <c:numCache>
                <c:formatCode>"$"#,##0.00_);[Red]\("$"#,##0.00\)</c:formatCode>
                <c:ptCount val="3"/>
                <c:pt idx="0">
                  <c:v>14.5998</c:v>
                </c:pt>
                <c:pt idx="1">
                  <c:v>14.53</c:v>
                </c:pt>
                <c:pt idx="2">
                  <c:v>16.626000000000001</c:v>
                </c:pt>
              </c:numCache>
            </c:numRef>
          </c:val>
          <c:extLst>
            <c:ext xmlns:c16="http://schemas.microsoft.com/office/drawing/2014/chart" uri="{C3380CC4-5D6E-409C-BE32-E72D297353CC}">
              <c16:uniqueId val="{00000003-2831-45DE-A865-01ACFA1DB325}"/>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2.0138705618109883E-2"/>
                  <c:y val="-4.3154374069589996E-3"/>
                </c:manualLayout>
              </c:layout>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31-45DE-A865-01ACFA1DB325}"/>
                </c:ext>
              </c:extLst>
            </c:dLbl>
            <c:dLbl>
              <c:idx val="1"/>
              <c:layout>
                <c:manualLayout>
                  <c:x val="-3.7400453290775501E-2"/>
                  <c:y val="0"/>
                </c:manualLayout>
              </c:layout>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831-45DE-A865-01ACFA1DB325}"/>
                </c:ext>
              </c:extLst>
            </c:dLbl>
            <c:dLbl>
              <c:idx val="2"/>
              <c:layout>
                <c:manualLayout>
                  <c:x val="-2.5892621508998528E-2"/>
                  <c:y val="4.3154374069590785E-3"/>
                </c:manualLayout>
              </c:layout>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Sheet1!$C$2:$C$4</c:f>
              <c:numCache>
                <c:formatCode>"$"#,##0.00_);[Red]\("$"#,##0.00\)</c:formatCode>
                <c:ptCount val="3"/>
                <c:pt idx="0">
                  <c:v>1.8399000000000001</c:v>
                </c:pt>
                <c:pt idx="1">
                  <c:v>1.776</c:v>
                </c:pt>
                <c:pt idx="2">
                  <c:v>1.8640000000000001</c:v>
                </c:pt>
              </c:numCache>
            </c:numRef>
          </c:val>
          <c:extLst>
            <c:ext xmlns:c16="http://schemas.microsoft.com/office/drawing/2014/chart" uri="{C3380CC4-5D6E-409C-BE32-E72D297353CC}">
              <c16:uniqueId val="{00000007-2831-45DE-A865-01ACFA1DB325}"/>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1.4384789727221292E-2"/>
                  <c:y val="-8.6308748139179992E-3"/>
                </c:manualLayout>
              </c:layout>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831-45DE-A865-01ACFA1DB325}"/>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831-45DE-A865-01ACFA1DB325}"/>
                </c:ext>
              </c:extLst>
            </c:dLbl>
            <c:dLbl>
              <c:idx val="2"/>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Sheet1!$D$2:$D$4</c:f>
              <c:numCache>
                <c:formatCode>"$"#,##0.00_);[Red]\("$"#,##0.00\)</c:formatCode>
                <c:ptCount val="3"/>
                <c:pt idx="0">
                  <c:v>2.8879999999999999</c:v>
                </c:pt>
                <c:pt idx="1">
                  <c:v>2.984</c:v>
                </c:pt>
                <c:pt idx="2">
                  <c:v>2.9460000000000002</c:v>
                </c:pt>
              </c:numCache>
            </c:numRef>
          </c:val>
          <c:extLst>
            <c:ext xmlns:c16="http://schemas.microsoft.com/office/drawing/2014/chart" uri="{C3380CC4-5D6E-409C-BE32-E72D297353CC}">
              <c16:uniqueId val="{0000000B-2831-45DE-A865-01ACFA1DB325}"/>
            </c:ext>
          </c:extLst>
        </c:ser>
        <c:ser>
          <c:idx val="3"/>
          <c:order val="3"/>
          <c:tx>
            <c:strRef>
              <c:f>Sheet1!$E$1</c:f>
              <c:strCache>
                <c:ptCount val="1"/>
                <c:pt idx="0">
                  <c:v>Web</c:v>
                </c:pt>
              </c:strCache>
            </c:strRef>
          </c:tx>
          <c:spPr>
            <a:solidFill>
              <a:srgbClr val="279989"/>
            </a:solidFill>
            <a:ln>
              <a:noFill/>
            </a:ln>
            <a:effectLst/>
          </c:spPr>
          <c:invertIfNegative val="0"/>
          <c:dLbls>
            <c:dLbl>
              <c:idx val="0"/>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831-45DE-A865-01ACFA1DB325}"/>
                </c:ext>
              </c:extLst>
            </c:dLbl>
            <c:dLbl>
              <c:idx val="1"/>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831-45DE-A865-01ACFA1DB325}"/>
                </c:ext>
              </c:extLst>
            </c:dLbl>
            <c:dLbl>
              <c:idx val="2"/>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Sheet1!$E$2:$E$4</c:f>
              <c:numCache>
                <c:formatCode>"$"#,##0.00_);[Red]\("$"#,##0.00\)</c:formatCode>
                <c:ptCount val="3"/>
                <c:pt idx="0">
                  <c:v>8.8691999999999993</c:v>
                </c:pt>
                <c:pt idx="1">
                  <c:v>9.5039999999999996</c:v>
                </c:pt>
                <c:pt idx="2">
                  <c:v>10.055999999999999</c:v>
                </c:pt>
              </c:numCache>
            </c:numRef>
          </c:val>
          <c:extLst>
            <c:ext xmlns:c16="http://schemas.microsoft.com/office/drawing/2014/chart" uri="{C3380CC4-5D6E-409C-BE32-E72D297353CC}">
              <c16:uniqueId val="{0000000F-2831-45DE-A865-01ACFA1DB325}"/>
            </c:ext>
          </c:extLst>
        </c:ser>
        <c:dLbls>
          <c:showLegendKey val="0"/>
          <c:showVal val="0"/>
          <c:showCatName val="0"/>
          <c:showSerName val="0"/>
          <c:showPercent val="0"/>
          <c:showBubbleSize val="0"/>
        </c:dLbls>
        <c:gapWidth val="219"/>
        <c:overlap val="-27"/>
        <c:axId val="519731000"/>
        <c:axId val="519731392"/>
      </c:barChart>
      <c:catAx>
        <c:axId val="5197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392"/>
        <c:crosses val="autoZero"/>
        <c:auto val="1"/>
        <c:lblAlgn val="ctr"/>
        <c:lblOffset val="100"/>
        <c:noMultiLvlLbl val="1"/>
      </c:catAx>
      <c:valAx>
        <c:axId val="519731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000"/>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2500008202099733"/>
                  <c:y val="2.6562746062992068E-2"/>
                </c:manualLayout>
              </c:layout>
              <c:tx>
                <c:rich>
                  <a:bodyPr/>
                  <a:lstStyle/>
                  <a:p>
                    <a:r>
                      <a:rPr lang="en-US" dirty="0"/>
                      <a:t>Operating</a:t>
                    </a:r>
                    <a:br>
                      <a:rPr lang="en-US" baseline="0" dirty="0"/>
                    </a:br>
                    <a:fld id="{D2875B14-D50D-410A-9DFE-ABD93C30D72D}"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222814960629921"/>
                      <c:h val="0.11802239173228346"/>
                    </c:manualLayout>
                  </c15:layout>
                  <c15:dlblFieldTable/>
                  <c15:showDataLabelsRange val="0"/>
                </c:ext>
                <c:ext xmlns:c16="http://schemas.microsoft.com/office/drawing/2014/chart" uri="{C3380CC4-5D6E-409C-BE32-E72D297353CC}">
                  <c16:uniqueId val="{00000000-FC72-4471-87D7-68928E99C773}"/>
                </c:ext>
              </c:extLst>
            </c:dLbl>
            <c:dLbl>
              <c:idx val="1"/>
              <c:layout>
                <c:manualLayout>
                  <c:x val="0.13749999999999993"/>
                  <c:y val="3.1250000000000002E-3"/>
                </c:manualLayout>
              </c:layout>
              <c:tx>
                <c:rich>
                  <a:bodyPr/>
                  <a:lstStyle/>
                  <a:p>
                    <a:r>
                      <a:rPr lang="en-US" dirty="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72-4471-87D7-68928E99C773}"/>
                </c:ext>
              </c:extLst>
            </c:dLbl>
            <c:dLbl>
              <c:idx val="2"/>
              <c:layout>
                <c:manualLayout>
                  <c:x val="9.375E-2"/>
                  <c:y val="3.1249999999999425E-3"/>
                </c:manualLayout>
              </c:layout>
              <c:tx>
                <c:rich>
                  <a:bodyPr/>
                  <a:lstStyle/>
                  <a:p>
                    <a:r>
                      <a:rPr lang="en-US" dirty="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88-46E0-A07B-59E436F9BC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Sheet1!$B$2:$B$4</c:f>
              <c:numCache>
                <c:formatCode>#,##0</c:formatCode>
                <c:ptCount val="3"/>
                <c:pt idx="0">
                  <c:v>28656</c:v>
                </c:pt>
                <c:pt idx="1">
                  <c:v>29020</c:v>
                </c:pt>
                <c:pt idx="2">
                  <c:v>29383</c:v>
                </c:pt>
              </c:numCache>
            </c:numRef>
          </c:val>
          <c:extLs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FC72-4471-87D7-68928E99C773}"/>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FC72-4471-87D7-68928E99C773}"/>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Sheet1!$C$2:$C$4</c:f>
              <c:numCache>
                <c:formatCode>#,##0</c:formatCode>
                <c:ptCount val="3"/>
                <c:pt idx="0">
                  <c:v>221</c:v>
                </c:pt>
                <c:pt idx="1">
                  <c:v>172</c:v>
                </c:pt>
                <c:pt idx="2">
                  <c:v>103</c:v>
                </c:pt>
              </c:numCache>
            </c:numRef>
          </c:val>
          <c:extLs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FC72-4471-87D7-68928E99C773}"/>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FC72-4471-87D7-68928E99C773}"/>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A-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Sheet1!$D$2:$D$4</c:f>
              <c:numCache>
                <c:formatCode>#,##0</c:formatCode>
                <c:ptCount val="3"/>
                <c:pt idx="0">
                  <c:v>1033</c:v>
                </c:pt>
                <c:pt idx="1">
                  <c:v>718</c:v>
                </c:pt>
                <c:pt idx="2">
                  <c:v>424</c:v>
                </c:pt>
              </c:numCache>
            </c:numRef>
          </c:val>
          <c:extLs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40702328"/>
        <c:axId val="240702720"/>
      </c:barChart>
      <c:catAx>
        <c:axId val="24070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720"/>
        <c:crosses val="autoZero"/>
        <c:auto val="1"/>
        <c:lblAlgn val="ctr"/>
        <c:lblOffset val="100"/>
        <c:noMultiLvlLbl val="0"/>
      </c:catAx>
      <c:valAx>
        <c:axId val="240702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1971326164874619E-2"/>
                  <c:y val="-7.484406871805228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3.2258064516129031E-2"/>
                  <c:y val="-7.484406871805222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1.4336917562723882E-2"/>
                  <c:y val="-1.27932282815305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c:v>
                </c:pt>
                <c:pt idx="1">
                  <c:v>May</c:v>
                </c:pt>
                <c:pt idx="2">
                  <c:v>June</c:v>
                </c:pt>
              </c:strCache>
            </c:strRef>
          </c:cat>
          <c:val>
            <c:numRef>
              <c:f>Sheet1!$B$2:$B$4</c:f>
              <c:numCache>
                <c:formatCode>#,##0</c:formatCode>
                <c:ptCount val="3"/>
                <c:pt idx="0">
                  <c:v>325</c:v>
                </c:pt>
                <c:pt idx="1">
                  <c:v>199</c:v>
                </c:pt>
                <c:pt idx="2">
                  <c:v>120</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3010752688172046E-2"/>
                  <c:y val="-7.1725565854800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3.9426523297491037E-2"/>
                  <c:y val="-9.043658303431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2.1505376344086152E-2"/>
                  <c:y val="-8.4199577307808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c:v>
                </c:pt>
                <c:pt idx="1">
                  <c:v>May</c:v>
                </c:pt>
                <c:pt idx="2">
                  <c:v>June</c:v>
                </c:pt>
              </c:strCache>
            </c:strRef>
          </c:cat>
          <c:val>
            <c:numRef>
              <c:f>Sheet1!$C$2:$C$4</c:f>
              <c:numCache>
                <c:formatCode>General</c:formatCode>
                <c:ptCount val="3"/>
                <c:pt idx="0">
                  <c:v>40</c:v>
                </c:pt>
                <c:pt idx="1">
                  <c:v>40</c:v>
                </c:pt>
                <c:pt idx="2">
                  <c:v>30</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1.2544802867383579E-2"/>
                  <c:y val="-9.355508589756528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c:v>
                </c:pt>
                <c:pt idx="1">
                  <c:v>May</c:v>
                </c:pt>
                <c:pt idx="2">
                  <c:v>June</c:v>
                </c:pt>
              </c:strCache>
            </c:strRef>
          </c:cat>
          <c:val>
            <c:numRef>
              <c:f>Sheet1!$B$2:$B$4</c:f>
              <c:numCache>
                <c:formatCode>#,##0</c:formatCode>
                <c:ptCount val="3"/>
                <c:pt idx="0">
                  <c:v>75</c:v>
                </c:pt>
                <c:pt idx="1">
                  <c:v>76</c:v>
                </c:pt>
                <c:pt idx="2">
                  <c:v>60</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5.5555555555555552E-2"/>
                  <c:y val="5.3014548675286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0.10573476702508974"/>
                  <c:y val="2.4948022906017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c:v>
                </c:pt>
                <c:pt idx="1">
                  <c:v>May</c:v>
                </c:pt>
                <c:pt idx="2">
                  <c:v>June</c:v>
                </c:pt>
              </c:strCache>
            </c:strRef>
          </c:cat>
          <c:val>
            <c:numRef>
              <c:f>Sheet1!$C$2:$C$4</c:f>
              <c:numCache>
                <c:formatCode>General</c:formatCode>
                <c:ptCount val="3"/>
                <c:pt idx="0">
                  <c:v>68</c:v>
                </c:pt>
                <c:pt idx="1">
                  <c:v>64</c:v>
                </c:pt>
                <c:pt idx="2">
                  <c:v>47</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extLst>
              <c:ext xmlns:c16="http://schemas.microsoft.com/office/drawing/2014/chart" uri="{C3380CC4-5D6E-409C-BE32-E72D297353CC}">
                <c16:uniqueId val="{00000001-5712-468E-8DF5-E89468199E87}"/>
              </c:ext>
            </c:extLst>
          </c:dPt>
          <c:dPt>
            <c:idx val="1"/>
            <c:invertIfNegative val="0"/>
            <c:bubble3D val="0"/>
            <c:spPr>
              <a:solidFill>
                <a:srgbClr val="004445"/>
              </a:solidFill>
              <a:ln>
                <a:noFill/>
              </a:ln>
              <a:effectLst/>
            </c:spPr>
            <c:extLst>
              <c:ext xmlns:c16="http://schemas.microsoft.com/office/drawing/2014/chart" uri="{C3380CC4-5D6E-409C-BE32-E72D297353CC}">
                <c16:uniqueId val="{00000003-5712-468E-8DF5-E89468199E87}"/>
              </c:ext>
            </c:extLst>
          </c:dPt>
          <c:dPt>
            <c:idx val="2"/>
            <c:invertIfNegative val="0"/>
            <c:bubble3D val="0"/>
            <c:spPr>
              <a:solidFill>
                <a:srgbClr val="27999D"/>
              </a:solidFill>
              <a:ln>
                <a:noFill/>
              </a:ln>
              <a:effectLst/>
            </c:spPr>
            <c:extLst>
              <c:ext xmlns:c16="http://schemas.microsoft.com/office/drawing/2014/chart" uri="{C3380CC4-5D6E-409C-BE32-E72D297353CC}">
                <c16:uniqueId val="{00000005-5712-468E-8DF5-E89468199E87}"/>
              </c:ext>
            </c:extLst>
          </c:dPt>
          <c:dPt>
            <c:idx val="3"/>
            <c:invertIfNegative val="0"/>
            <c:bubble3D val="0"/>
            <c:spPr>
              <a:solidFill>
                <a:srgbClr val="B7CDC2"/>
              </a:solidFill>
              <a:ln>
                <a:noFill/>
              </a:ln>
              <a:effectLst/>
            </c:spPr>
            <c:extLst>
              <c:ext xmlns:c16="http://schemas.microsoft.com/office/drawing/2014/chart" uri="{C3380CC4-5D6E-409C-BE32-E72D297353CC}">
                <c16:uniqueId val="{00000007-5712-468E-8DF5-E89468199E87}"/>
              </c:ext>
            </c:extLst>
          </c:dPt>
          <c:dPt>
            <c:idx val="6"/>
            <c:invertIfNegative val="0"/>
            <c:bubble3D val="0"/>
            <c:spPr>
              <a:solidFill>
                <a:srgbClr val="0070C0"/>
              </a:solidFill>
              <a:ln>
                <a:noFill/>
              </a:ln>
              <a:effectLst/>
            </c:spPr>
            <c:extLst>
              <c:ext xmlns:c16="http://schemas.microsoft.com/office/drawing/2014/chart" uri="{C3380CC4-5D6E-409C-BE32-E72D297353CC}">
                <c16:uniqueId val="{00000009-9220-43F5-8C80-B295FEC2B967}"/>
              </c:ext>
            </c:extLst>
          </c:dPt>
          <c:dLbls>
            <c:dLbl>
              <c:idx val="0"/>
              <c:layout>
                <c:manualLayout>
                  <c:x val="-2.0833333333333524E-3"/>
                  <c:y val="-0.22500000000000001"/>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12-468E-8DF5-E89468199E87}"/>
                </c:ext>
              </c:extLst>
            </c:dLbl>
            <c:dLbl>
              <c:idx val="1"/>
              <c:layout>
                <c:manualLayout>
                  <c:x val="-2.0833333333333715E-3"/>
                  <c:y val="-0.15000000000000011"/>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12-468E-8DF5-E89468199E87}"/>
                </c:ext>
              </c:extLst>
            </c:dLbl>
            <c:dLbl>
              <c:idx val="2"/>
              <c:layout>
                <c:manualLayout>
                  <c:x val="-8.3333333333333332E-3"/>
                  <c:y val="-0.15312500000000001"/>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12-468E-8DF5-E89468199E87}"/>
                </c:ext>
              </c:extLst>
            </c:dLbl>
            <c:dLbl>
              <c:idx val="3"/>
              <c:layout>
                <c:manualLayout>
                  <c:x val="4.1666666666666666E-3"/>
                  <c:y val="-0.17812500000000006"/>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12-468E-8DF5-E89468199E87}"/>
                </c:ext>
              </c:extLst>
            </c:dLbl>
            <c:dLbl>
              <c:idx val="4"/>
              <c:layout>
                <c:manualLayout>
                  <c:x val="-1.7708333333333333E-2"/>
                  <c:y val="-0.11562500000000001"/>
                </c:manualLayout>
              </c:layout>
              <c:tx>
                <c:rich>
                  <a:bodyPr/>
                  <a:lstStyle/>
                  <a:p>
                    <a:fld id="{08FE531C-89FC-46B5-9E7E-27BFACC9DE6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8.6520669291338587E-2"/>
                      <c:h val="5.2397391732283465E-2"/>
                    </c:manualLayout>
                  </c15:layout>
                  <c15:dlblFieldTable/>
                  <c15:showDataLabelsRange val="0"/>
                </c:ext>
                <c:ext xmlns:c16="http://schemas.microsoft.com/office/drawing/2014/chart" uri="{C3380CC4-5D6E-409C-BE32-E72D297353CC}">
                  <c16:uniqueId val="{00000009-5712-468E-8DF5-E89468199E87}"/>
                </c:ext>
              </c:extLst>
            </c:dLbl>
            <c:dLbl>
              <c:idx val="5"/>
              <c:layout>
                <c:manualLayout>
                  <c:x val="-4.1666666666666666E-3"/>
                  <c:y val="-5.9374999999999997E-2"/>
                </c:manualLayout>
              </c:layout>
              <c:tx>
                <c:rich>
                  <a:bodyPr/>
                  <a:lstStyle/>
                  <a:p>
                    <a:fld id="{9BE935DE-3DD7-495F-9F46-22F8A8224D3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36E-4B15-B794-46AF8134A11A}"/>
                </c:ext>
              </c:extLst>
            </c:dLbl>
            <c:dLbl>
              <c:idx val="6"/>
              <c:layout>
                <c:manualLayout>
                  <c:x val="1.6666666666666514E-2"/>
                  <c:y val="-0.39993380905511811"/>
                </c:manualLayout>
              </c:layout>
              <c:tx>
                <c:rich>
                  <a:bodyPr/>
                  <a:lstStyle/>
                  <a:p>
                    <a:fld id="{2BD64B25-7C26-4FB2-BF2C-6DFED3838A1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20-43F5-8C80-B295FEC2B96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Annual Goal</c:v>
                </c:pt>
                <c:pt idx="1">
                  <c:v>2017</c:v>
                </c:pt>
                <c:pt idx="2">
                  <c:v>2018</c:v>
                </c:pt>
                <c:pt idx="3">
                  <c:v>2019</c:v>
                </c:pt>
                <c:pt idx="4">
                  <c:v>2020</c:v>
                </c:pt>
                <c:pt idx="5">
                  <c:v>June 2021</c:v>
                </c:pt>
                <c:pt idx="6">
                  <c:v>Total Since Program Launch in 2017</c:v>
                </c:pt>
              </c:strCache>
            </c:strRef>
          </c:cat>
          <c:val>
            <c:numRef>
              <c:f>Sheet1!$B$2:$B$8</c:f>
              <c:numCache>
                <c:formatCode>#,##0</c:formatCode>
                <c:ptCount val="7"/>
                <c:pt idx="0">
                  <c:v>10000</c:v>
                </c:pt>
                <c:pt idx="1">
                  <c:v>7479</c:v>
                </c:pt>
                <c:pt idx="2">
                  <c:v>8575</c:v>
                </c:pt>
                <c:pt idx="3">
                  <c:v>9479</c:v>
                </c:pt>
                <c:pt idx="4">
                  <c:v>4562</c:v>
                </c:pt>
                <c:pt idx="5">
                  <c:v>574</c:v>
                </c:pt>
                <c:pt idx="6">
                  <c:v>30669</c:v>
                </c:pt>
              </c:numCache>
            </c:numRef>
          </c:val>
          <c:extLs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0705464"/>
        <c:axId val="240705856"/>
      </c:barChart>
      <c:catAx>
        <c:axId val="2407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856"/>
        <c:crosses val="autoZero"/>
        <c:auto val="1"/>
        <c:lblAlgn val="ctr"/>
        <c:lblOffset val="100"/>
        <c:noMultiLvlLbl val="0"/>
      </c:catAx>
      <c:valAx>
        <c:axId val="240705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46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Water</c:v>
                </c:pt>
              </c:strCache>
            </c:strRef>
          </c:tx>
          <c:spPr>
            <a:solidFill>
              <a:srgbClr val="0045CB"/>
            </a:solidFill>
            <a:ln>
              <a:noFill/>
            </a:ln>
            <a:effectLst/>
          </c:spPr>
          <c:invertIfNegative val="0"/>
          <c:dLbls>
            <c:dLbl>
              <c:idx val="0"/>
              <c:tx>
                <c:rich>
                  <a:bodyPr/>
                  <a:lstStyle/>
                  <a:p>
                    <a:fld id="{EEDB3020-6DD4-4CAB-8876-9C43F3104CDE}"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14-42AA-A701-FF158387C298}"/>
                </c:ext>
              </c:extLst>
            </c:dLbl>
            <c:dLbl>
              <c:idx val="1"/>
              <c:tx>
                <c:rich>
                  <a:bodyPr/>
                  <a:lstStyle/>
                  <a:p>
                    <a:fld id="{8D5BAC06-E15B-4401-8B93-59A8EC3AC4AA}"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E7-4875-AA0B-4732050B3217}"/>
                </c:ext>
              </c:extLst>
            </c:dLbl>
            <c:dLbl>
              <c:idx val="2"/>
              <c:tx>
                <c:rich>
                  <a:bodyPr/>
                  <a:lstStyle/>
                  <a:p>
                    <a:fld id="{6A14B048-840F-4E33-AE8F-C395DD97C7C2}"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Sheet1!$B$2:$B$4</c:f>
              <c:numCache>
                <c:formatCode>0%</c:formatCode>
                <c:ptCount val="3"/>
                <c:pt idx="0">
                  <c:v>0.91200000000000003</c:v>
                </c:pt>
                <c:pt idx="1">
                  <c:v>0.91</c:v>
                </c:pt>
                <c:pt idx="2">
                  <c:v>0.89</c:v>
                </c:pt>
              </c:numCache>
            </c:numRef>
          </c:val>
          <c:extLst>
            <c:ext xmlns:c16="http://schemas.microsoft.com/office/drawing/2014/chart" uri="{C3380CC4-5D6E-409C-BE32-E72D297353CC}">
              <c16:uniqueId val="{00000002-9414-42AA-A701-FF158387C298}"/>
            </c:ext>
          </c:extLst>
        </c:ser>
        <c:ser>
          <c:idx val="1"/>
          <c:order val="1"/>
          <c:tx>
            <c:strRef>
              <c:f>Sheet1!$C$1</c:f>
              <c:strCache>
                <c:ptCount val="1"/>
                <c:pt idx="0">
                  <c:v>Sewer</c:v>
                </c:pt>
              </c:strCache>
            </c:strRef>
          </c:tx>
          <c:spPr>
            <a:solidFill>
              <a:srgbClr val="FEB70D"/>
            </a:solidFill>
            <a:ln>
              <a:noFill/>
            </a:ln>
            <a:effectLst/>
          </c:spPr>
          <c:invertIfNegative val="0"/>
          <c:dLbls>
            <c:dLbl>
              <c:idx val="0"/>
              <c:tx>
                <c:rich>
                  <a:bodyPr/>
                  <a:lstStyle/>
                  <a:p>
                    <a:fld id="{C3F960F2-3952-4781-8CC5-4BF12C14060F}"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14-42AA-A701-FF158387C298}"/>
                </c:ext>
              </c:extLst>
            </c:dLbl>
            <c:dLbl>
              <c:idx val="1"/>
              <c:tx>
                <c:rich>
                  <a:bodyPr/>
                  <a:lstStyle/>
                  <a:p>
                    <a:fld id="{44F79A1F-8F96-4363-87C5-4F6D85DB6328}"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E7-4875-AA0B-4732050B3217}"/>
                </c:ext>
              </c:extLst>
            </c:dLbl>
            <c:dLbl>
              <c:idx val="2"/>
              <c:tx>
                <c:rich>
                  <a:bodyPr/>
                  <a:lstStyle/>
                  <a:p>
                    <a:fld id="{C52B4E26-6CDE-46B9-9301-7D6EC024FAD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Sheet1!$C$2:$C$4</c:f>
              <c:numCache>
                <c:formatCode>0%</c:formatCode>
                <c:ptCount val="3"/>
                <c:pt idx="0">
                  <c:v>0.85699999999999998</c:v>
                </c:pt>
                <c:pt idx="1">
                  <c:v>0.84</c:v>
                </c:pt>
                <c:pt idx="2">
                  <c:v>0.86</c:v>
                </c:pt>
              </c:numCache>
            </c:numRef>
          </c:val>
          <c:extLst>
            <c:ext xmlns:c16="http://schemas.microsoft.com/office/drawing/2014/chart" uri="{C3380CC4-5D6E-409C-BE32-E72D297353CC}">
              <c16:uniqueId val="{00000005-9414-42AA-A701-FF158387C298}"/>
            </c:ext>
          </c:extLst>
        </c:ser>
        <c:dLbls>
          <c:showLegendKey val="0"/>
          <c:showVal val="0"/>
          <c:showCatName val="0"/>
          <c:showSerName val="0"/>
          <c:showPercent val="0"/>
          <c:showBubbleSize val="0"/>
        </c:dLbls>
        <c:gapWidth val="219"/>
        <c:overlap val="-27"/>
        <c:axId val="519782752"/>
        <c:axId val="519783144"/>
      </c:barChart>
      <c:catAx>
        <c:axId val="519782752"/>
        <c:scaling>
          <c:orientation val="minMax"/>
        </c:scaling>
        <c:delete val="1"/>
        <c:axPos val="b"/>
        <c:numFmt formatCode="General" sourceLinked="1"/>
        <c:majorTickMark val="none"/>
        <c:minorTickMark val="none"/>
        <c:tickLblPos val="nextTo"/>
        <c:crossAx val="519783144"/>
        <c:crosses val="autoZero"/>
        <c:auto val="0"/>
        <c:lblAlgn val="ctr"/>
        <c:lblOffset val="100"/>
        <c:noMultiLvlLbl val="0"/>
      </c:catAx>
      <c:valAx>
        <c:axId val="51978314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0.59348</cdr:x>
      <cdr:y>0.20116</cdr:y>
    </cdr:from>
    <cdr:to>
      <cdr:x>0.85961</cdr:x>
      <cdr:y>0.25974</cdr:y>
    </cdr:to>
    <cdr:sp macro="" textlink="">
      <cdr:nvSpPr>
        <cdr:cNvPr id="2" name="TextBox 1"/>
        <cdr:cNvSpPr txBox="1"/>
      </cdr:nvSpPr>
      <cdr:spPr>
        <a:xfrm xmlns:a="http://schemas.openxmlformats.org/drawingml/2006/main">
          <a:off x="4341398" y="877801"/>
          <a:ext cx="1946787" cy="255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8/10/2021</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B76E-54E9-4802-9924-0E01E9956688}" type="slidenum">
              <a:rPr lang="en-US" smtClean="0"/>
              <a:t>3</a:t>
            </a:fld>
            <a:endParaRPr lang="en-US" dirty="0"/>
          </a:p>
        </p:txBody>
      </p:sp>
    </p:spTree>
    <p:extLst>
      <p:ext uri="{BB962C8B-B14F-4D97-AF65-F5344CB8AC3E}">
        <p14:creationId xmlns:p14="http://schemas.microsoft.com/office/powerpoint/2010/main" val="4237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686680" cy="246221"/>
          </a:xfrm>
          <a:prstGeom prst="rect">
            <a:avLst/>
          </a:prstGeom>
          <a:noFill/>
        </p:spPr>
        <p:txBody>
          <a:bodyPr wrap="none" rtlCol="0">
            <a:spAutoFit/>
          </a:bodyPr>
          <a:lstStyle/>
          <a:p>
            <a:r>
              <a:rPr lang="en-US" sz="1000" dirty="0">
                <a:solidFill>
                  <a:srgbClr val="003B49"/>
                </a:solidFill>
                <a:latin typeface="Arial Narrow" panose="020B0606020202030204" pitchFamily="34" charset="0"/>
              </a:rPr>
              <a:t>Director’s Report:</a:t>
            </a:r>
            <a:r>
              <a:rPr lang="en-US" sz="1000" baseline="0" dirty="0">
                <a:solidFill>
                  <a:srgbClr val="003B49"/>
                </a:solidFill>
                <a:latin typeface="Arial Narrow" panose="020B0606020202030204" pitchFamily="34" charset="0"/>
              </a:rPr>
              <a:t> June 16, 2021</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8/10/2021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8/10/2021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8/10/2021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8/10/2021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8/10/2021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8/10/2021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8/10/2021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8/10/2021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21C6D-E9A5-4939-9BF4-AC2222BD0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4979EA54-7BF1-4184-9E47-6554030077F7}"/>
              </a:ext>
            </a:extLst>
          </p:cNvPr>
          <p:cNvSpPr txBox="1">
            <a:spLocks/>
          </p:cNvSpPr>
          <p:nvPr userDrawn="1"/>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Group Name</a:t>
            </a:r>
          </a:p>
        </p:txBody>
      </p:sp>
      <p:pic>
        <p:nvPicPr>
          <p:cNvPr id="7" name="Picture 6">
            <a:extLst>
              <a:ext uri="{FF2B5EF4-FFF2-40B4-BE49-F238E27FC236}">
                <a16:creationId xmlns:a16="http://schemas.microsoft.com/office/drawing/2014/main" id="{33F1E57C-124E-43E4-8A67-8D4C4E960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8/10/2021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03754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8/10/2021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498848"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a:solidFill>
                  <a:srgbClr val="B7CDC2"/>
                </a:solidFill>
                <a:latin typeface="Arial Narrow" panose="020B0606020202030204" pitchFamily="34" charset="0"/>
              </a:rPr>
              <a:t>detroitmi.gov/dwsd</a:t>
            </a:r>
          </a:p>
        </p:txBody>
      </p:sp>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8" r:id="rId9"/>
    <p:sldLayoutId id="2147483672"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chart" Target="../charts/chart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hyperlink" Target="mailto:mydwsd@detroitmi.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pic>
        <p:nvPicPr>
          <p:cNvPr id="15" name="Picture 14">
            <a:extLst>
              <a:ext uri="{FF2B5EF4-FFF2-40B4-BE49-F238E27FC236}">
                <a16:creationId xmlns:a16="http://schemas.microsoft.com/office/drawing/2014/main" id="{BC22DFCF-2634-4FAC-873D-5F0A898B9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52"/>
            <a:ext cx="9144000" cy="6858000"/>
          </a:xfrm>
          <a:prstGeom prst="rect">
            <a:avLst/>
          </a:prstGeom>
        </p:spPr>
      </p:pic>
      <p:sp>
        <p:nvSpPr>
          <p:cNvPr id="21" name="Rectangle 2">
            <a:extLst>
              <a:ext uri="{FF2B5EF4-FFF2-40B4-BE49-F238E27FC236}">
                <a16:creationId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Arial" panose="020B0604020202020204" pitchFamily="34" charset="0"/>
                <a:cs typeface="Arial" panose="020B0604020202020204" pitchFamily="34" charset="0"/>
              </a:rPr>
              <a:t>July 21, 2021</a:t>
            </a:r>
          </a:p>
        </p:txBody>
      </p:sp>
      <p:sp>
        <p:nvSpPr>
          <p:cNvPr id="22" name="Title 1">
            <a:extLst>
              <a:ext uri="{FF2B5EF4-FFF2-40B4-BE49-F238E27FC236}">
                <a16:creationId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10</a:t>
            </a:r>
          </a:p>
        </p:txBody>
      </p:sp>
      <p:graphicFrame>
        <p:nvGraphicFramePr>
          <p:cNvPr id="4" name="Chart 3"/>
          <p:cNvGraphicFramePr/>
          <p:nvPr>
            <p:extLst>
              <p:ext uri="{D42A27DB-BD31-4B8C-83A1-F6EECF244321}">
                <p14:modId xmlns:p14="http://schemas.microsoft.com/office/powerpoint/2010/main" val="2939096828"/>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Water Main Breaks</a:t>
            </a:r>
          </a:p>
        </p:txBody>
      </p:sp>
      <p:sp>
        <p:nvSpPr>
          <p:cNvPr id="15" name="TextBox 14"/>
          <p:cNvSpPr txBox="1"/>
          <p:nvPr/>
        </p:nvSpPr>
        <p:spPr>
          <a:xfrm>
            <a:off x="2103514" y="5315926"/>
            <a:ext cx="5680401"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Four Days </a:t>
            </a:r>
          </a:p>
        </p:txBody>
      </p:sp>
      <p:sp>
        <p:nvSpPr>
          <p:cNvPr id="8" name="TextBox 7">
            <a:extLst>
              <a:ext uri="{FF2B5EF4-FFF2-40B4-BE49-F238E27FC236}">
                <a16:creationId xmlns:a16="http://schemas.microsoft.com/office/drawing/2014/main" id="{19A3E44C-E013-4ADC-90AF-F1C284503928}"/>
              </a:ext>
            </a:extLst>
          </p:cNvPr>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71037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11</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a:t>
            </a:r>
            <a:r>
              <a:rPr lang="en-US" sz="2400" b="1" dirty="0">
                <a:solidFill>
                  <a:srgbClr val="138F7E"/>
                </a:solidFill>
                <a:latin typeface="Franklin Gothic Book" panose="020B0503020102020204" pitchFamily="34" charset="0"/>
              </a:rPr>
              <a:t>Catch Basin Inspection &amp; Cleaning</a:t>
            </a:r>
          </a:p>
        </p:txBody>
      </p:sp>
      <p:sp>
        <p:nvSpPr>
          <p:cNvPr id="14" name="TextBox 13"/>
          <p:cNvSpPr txBox="1"/>
          <p:nvPr/>
        </p:nvSpPr>
        <p:spPr>
          <a:xfrm>
            <a:off x="0" y="5328446"/>
            <a:ext cx="9144000" cy="1246495"/>
          </a:xfrm>
          <a:prstGeom prst="rect">
            <a:avLst/>
          </a:prstGeom>
          <a:noFill/>
        </p:spPr>
        <p:txBody>
          <a:bodyPr wrap="square" rtlCol="0">
            <a:spAutoFit/>
          </a:bodyPr>
          <a:lstStyle/>
          <a:p>
            <a:r>
              <a:rPr lang="en-US" sz="1400" b="1" dirty="0">
                <a:latin typeface="Franklin Gothic Book" panose="020B0503020102020204" pitchFamily="34" charset="0"/>
              </a:rPr>
              <a:t>DWSD is expanding sewer cleaning for preventative maintenance to help reduce street flooding and basement backups. As of this report, crews have cleaned 225 miles of city sewer pipe compared with 59 miles in calendar year 2020. </a:t>
            </a:r>
          </a:p>
          <a:p>
            <a:endParaRPr lang="en-US" sz="500" dirty="0">
              <a:latin typeface="Franklin Gothic Book" panose="020B0503020102020204" pitchFamily="34" charset="0"/>
            </a:endParaRPr>
          </a:p>
          <a:p>
            <a:r>
              <a:rPr lang="en-US" sz="1400" dirty="0">
                <a:latin typeface="Franklin Gothic Book" panose="020B0503020102020204" pitchFamily="34" charset="0"/>
              </a:rPr>
              <a:t>This program launched in 2017. DWSD crews have touched more than 30,000 of the estimated 90,000 catch basins, including tracking them through a mapping app for asset inventory. The 30,000 goal was achieved in the three-year commitment as announced by DWSD and Mayor Duggan in 2017.</a:t>
            </a:r>
          </a:p>
        </p:txBody>
      </p:sp>
      <p:cxnSp>
        <p:nvCxnSpPr>
          <p:cNvPr id="15" name="Straight Connector 14"/>
          <p:cNvCxnSpPr/>
          <p:nvPr/>
        </p:nvCxnSpPr>
        <p:spPr>
          <a:xfrm flipH="1">
            <a:off x="0" y="526317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2715529172"/>
              </p:ext>
            </p:extLst>
          </p:nvPr>
        </p:nvGraphicFramePr>
        <p:xfrm>
          <a:off x="178904" y="1052835"/>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821865" y="4126004"/>
            <a:ext cx="350210" cy="64996"/>
          </a:xfrm>
          <a:prstGeom prst="rect">
            <a:avLst/>
          </a:prstGeom>
          <a:solidFill>
            <a:srgbClr val="FEB70D"/>
          </a:solidFill>
        </p:spPr>
        <p:txBody>
          <a:bodyPr wrap="square" rtlCol="0">
            <a:spAutoFit/>
          </a:bodyPr>
          <a:lstStyle/>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880" b="17175"/>
          <a:stretch/>
        </p:blipFill>
        <p:spPr>
          <a:xfrm>
            <a:off x="6027725" y="1838505"/>
            <a:ext cx="3032807" cy="1828800"/>
          </a:xfrm>
          <a:prstGeom prst="rect">
            <a:avLst/>
          </a:prstGeom>
          <a:ln w="28575">
            <a:solidFill>
              <a:srgbClr val="219784"/>
            </a:solidFill>
          </a:ln>
        </p:spPr>
      </p:pic>
    </p:spTree>
    <p:extLst>
      <p:ext uri="{BB962C8B-B14F-4D97-AF65-F5344CB8AC3E}">
        <p14:creationId xmlns:p14="http://schemas.microsoft.com/office/powerpoint/2010/main" val="185581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Finance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888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Bill Collection Rate</a:t>
            </a:r>
          </a:p>
        </p:txBody>
      </p:sp>
      <p:graphicFrame>
        <p:nvGraphicFramePr>
          <p:cNvPr id="4" name="Chart 3"/>
          <p:cNvGraphicFramePr/>
          <p:nvPr>
            <p:extLst>
              <p:ext uri="{D42A27DB-BD31-4B8C-83A1-F6EECF244321}">
                <p14:modId xmlns:p14="http://schemas.microsoft.com/office/powerpoint/2010/main" val="268110927"/>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606268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7718" y="5300127"/>
            <a:ext cx="3294043" cy="307777"/>
          </a:xfrm>
          <a:prstGeom prst="rect">
            <a:avLst/>
          </a:prstGeom>
          <a:noFill/>
        </p:spPr>
        <p:txBody>
          <a:bodyPr wrap="none" rtlCol="0">
            <a:spAutoFit/>
          </a:bodyPr>
          <a:lstStyle/>
          <a:p>
            <a:r>
              <a:rPr lang="en-US" sz="1400" b="1" dirty="0">
                <a:solidFill>
                  <a:schemeClr val="tx1">
                    <a:lumMod val="75000"/>
                    <a:lumOff val="25000"/>
                  </a:schemeClr>
                </a:solidFill>
                <a:latin typeface="Franklin Gothic Book" panose="020B0503020102020204" pitchFamily="34" charset="0"/>
              </a:rPr>
              <a:t>3-Month Rolling Average Collection Rate</a:t>
            </a:r>
          </a:p>
        </p:txBody>
      </p:sp>
      <p:sp>
        <p:nvSpPr>
          <p:cNvPr id="8" name="TextBox 7"/>
          <p:cNvSpPr txBox="1"/>
          <p:nvPr/>
        </p:nvSpPr>
        <p:spPr>
          <a:xfrm>
            <a:off x="0" y="6094482"/>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sp>
        <p:nvSpPr>
          <p:cNvPr id="10" name="TextBox 9"/>
          <p:cNvSpPr txBox="1"/>
          <p:nvPr/>
        </p:nvSpPr>
        <p:spPr>
          <a:xfrm>
            <a:off x="2737461" y="5647190"/>
            <a:ext cx="3994555" cy="338554"/>
          </a:xfrm>
          <a:prstGeom prst="rect">
            <a:avLst/>
          </a:prstGeom>
          <a:noFill/>
        </p:spPr>
        <p:txBody>
          <a:bodyPr wrap="none" rtlCol="0">
            <a:spAutoFit/>
          </a:bodyPr>
          <a:lstStyle/>
          <a:p>
            <a:r>
              <a:rPr lang="en-US" sz="1600" dirty="0">
                <a:solidFill>
                  <a:srgbClr val="0045CB"/>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Water Revenue               </a:t>
            </a:r>
            <a:r>
              <a:rPr lang="en-US" sz="1600" dirty="0">
                <a:solidFill>
                  <a:srgbClr val="FEB70D"/>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Sewer Revenue</a:t>
            </a:r>
          </a:p>
        </p:txBody>
      </p:sp>
      <p:sp>
        <p:nvSpPr>
          <p:cNvPr id="12" name="TextBox 11"/>
          <p:cNvSpPr txBox="1"/>
          <p:nvPr/>
        </p:nvSpPr>
        <p:spPr>
          <a:xfrm>
            <a:off x="2649569" y="5071006"/>
            <a:ext cx="4268861" cy="307777"/>
          </a:xfrm>
          <a:prstGeom prst="rect">
            <a:avLst/>
          </a:prstGeom>
          <a:noFill/>
        </p:spPr>
        <p:txBody>
          <a:bodyPr wrap="none" rtlCol="0">
            <a:spAutoFit/>
          </a:bodyPr>
          <a:lstStyle/>
          <a:p>
            <a:r>
              <a:rPr lang="en-US" sz="1400" dirty="0">
                <a:solidFill>
                  <a:schemeClr val="tx1">
                    <a:lumMod val="75000"/>
                    <a:lumOff val="25000"/>
                  </a:schemeClr>
                </a:solidFill>
                <a:latin typeface="Franklin Gothic Book" panose="020B0503020102020204" pitchFamily="34" charset="0"/>
              </a:rPr>
              <a:t>March                                April                                 May</a:t>
            </a:r>
          </a:p>
        </p:txBody>
      </p:sp>
    </p:spTree>
    <p:extLst>
      <p:ext uri="{BB962C8B-B14F-4D97-AF65-F5344CB8AC3E}">
        <p14:creationId xmlns:p14="http://schemas.microsoft.com/office/powerpoint/2010/main" val="252189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14</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Cash Balance</a:t>
            </a:r>
          </a:p>
        </p:txBody>
      </p:sp>
      <p:cxnSp>
        <p:nvCxnSpPr>
          <p:cNvPr id="5" name="Straight Connector 4"/>
          <p:cNvCxnSpPr/>
          <p:nvPr/>
        </p:nvCxnSpPr>
        <p:spPr>
          <a:xfrm flipH="1">
            <a:off x="0" y="594012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5989205"/>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pic>
        <p:nvPicPr>
          <p:cNvPr id="8" name="Picture 7">
            <a:extLst>
              <a:ext uri="{FF2B5EF4-FFF2-40B4-BE49-F238E27FC236}">
                <a16:creationId xmlns:a16="http://schemas.microsoft.com/office/drawing/2014/main" id="{E8FEBF70-0253-4B55-AE35-DD8CB6CD774A}"/>
              </a:ext>
            </a:extLst>
          </p:cNvPr>
          <p:cNvPicPr>
            <a:picLocks noChangeAspect="1"/>
          </p:cNvPicPr>
          <p:nvPr/>
        </p:nvPicPr>
        <p:blipFill>
          <a:blip r:embed="rId2"/>
          <a:stretch>
            <a:fillRect/>
          </a:stretch>
        </p:blipFill>
        <p:spPr>
          <a:xfrm>
            <a:off x="726114" y="1238890"/>
            <a:ext cx="3512755" cy="2286000"/>
          </a:xfrm>
          <a:prstGeom prst="rect">
            <a:avLst/>
          </a:prstGeom>
        </p:spPr>
      </p:pic>
      <p:pic>
        <p:nvPicPr>
          <p:cNvPr id="10" name="Picture 9">
            <a:extLst>
              <a:ext uri="{FF2B5EF4-FFF2-40B4-BE49-F238E27FC236}">
                <a16:creationId xmlns:a16="http://schemas.microsoft.com/office/drawing/2014/main" id="{6D8313BF-A53F-4FAE-931A-6AD2CCDAFAAD}"/>
              </a:ext>
            </a:extLst>
          </p:cNvPr>
          <p:cNvPicPr>
            <a:picLocks noChangeAspect="1"/>
          </p:cNvPicPr>
          <p:nvPr/>
        </p:nvPicPr>
        <p:blipFill>
          <a:blip r:embed="rId3"/>
          <a:stretch>
            <a:fillRect/>
          </a:stretch>
        </p:blipFill>
        <p:spPr>
          <a:xfrm>
            <a:off x="726114" y="3605048"/>
            <a:ext cx="3510117" cy="2286000"/>
          </a:xfrm>
          <a:prstGeom prst="rect">
            <a:avLst/>
          </a:prstGeom>
        </p:spPr>
      </p:pic>
      <p:pic>
        <p:nvPicPr>
          <p:cNvPr id="12" name="Picture 11">
            <a:extLst>
              <a:ext uri="{FF2B5EF4-FFF2-40B4-BE49-F238E27FC236}">
                <a16:creationId xmlns:a16="http://schemas.microsoft.com/office/drawing/2014/main" id="{FEACDCE5-391E-4626-B9DB-FCAA4ADCC781}"/>
              </a:ext>
            </a:extLst>
          </p:cNvPr>
          <p:cNvPicPr>
            <a:picLocks noChangeAspect="1"/>
          </p:cNvPicPr>
          <p:nvPr/>
        </p:nvPicPr>
        <p:blipFill>
          <a:blip r:embed="rId4"/>
          <a:stretch>
            <a:fillRect/>
          </a:stretch>
        </p:blipFill>
        <p:spPr>
          <a:xfrm>
            <a:off x="4905133" y="1235154"/>
            <a:ext cx="3505200" cy="2286000"/>
          </a:xfrm>
          <a:prstGeom prst="rect">
            <a:avLst/>
          </a:prstGeom>
        </p:spPr>
      </p:pic>
      <p:pic>
        <p:nvPicPr>
          <p:cNvPr id="13" name="Picture 12">
            <a:extLst>
              <a:ext uri="{FF2B5EF4-FFF2-40B4-BE49-F238E27FC236}">
                <a16:creationId xmlns:a16="http://schemas.microsoft.com/office/drawing/2014/main" id="{16FC589B-81B2-4798-8643-EFECD45A3770}"/>
              </a:ext>
            </a:extLst>
          </p:cNvPr>
          <p:cNvPicPr>
            <a:picLocks noChangeAspect="1"/>
          </p:cNvPicPr>
          <p:nvPr/>
        </p:nvPicPr>
        <p:blipFill>
          <a:blip r:embed="rId5"/>
          <a:stretch>
            <a:fillRect/>
          </a:stretch>
        </p:blipFill>
        <p:spPr>
          <a:xfrm>
            <a:off x="4912686" y="3605048"/>
            <a:ext cx="3505200" cy="2286000"/>
          </a:xfrm>
          <a:prstGeom prst="rect">
            <a:avLst/>
          </a:prstGeom>
        </p:spPr>
      </p:pic>
    </p:spTree>
    <p:extLst>
      <p:ext uri="{BB962C8B-B14F-4D97-AF65-F5344CB8AC3E}">
        <p14:creationId xmlns:p14="http://schemas.microsoft.com/office/powerpoint/2010/main" val="350824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Investigations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sp>
        <p:nvSpPr>
          <p:cNvPr id="27" name="TextBox 26"/>
          <p:cNvSpPr txBox="1"/>
          <p:nvPr/>
        </p:nvSpPr>
        <p:spPr>
          <a:xfrm>
            <a:off x="341793" y="775301"/>
            <a:ext cx="2743200" cy="2020193"/>
          </a:xfrm>
          <a:prstGeom prst="foldedCorner">
            <a:avLst/>
          </a:prstGeom>
          <a:solidFill>
            <a:srgbClr val="B7CDC2"/>
          </a:solidFill>
        </p:spPr>
        <p:txBody>
          <a:bodyPr wrap="square" rtlCol="0">
            <a:spAutoFit/>
          </a:bodyPr>
          <a:lstStyle/>
          <a:p>
            <a:pPr algn="ctr"/>
            <a:r>
              <a:rPr lang="en-US" sz="4000" dirty="0">
                <a:solidFill>
                  <a:schemeClr val="bg1"/>
                </a:solidFill>
                <a:latin typeface="Impact" panose="020B0806030902050204" pitchFamily="34" charset="0"/>
              </a:rPr>
              <a:t>1,024</a:t>
            </a:r>
          </a:p>
          <a:p>
            <a:pPr algn="ctr"/>
            <a:r>
              <a:rPr lang="en-US" sz="1600" dirty="0">
                <a:latin typeface="Franklin Gothic Book" panose="020B0503020102020204" pitchFamily="34" charset="0"/>
              </a:rPr>
              <a:t>Parcels investigated for delinquency, possible meter tampering and no meter since July 1, 2020</a:t>
            </a:r>
          </a:p>
        </p:txBody>
      </p:sp>
      <p:sp>
        <p:nvSpPr>
          <p:cNvPr id="29" name="TextBox 28"/>
          <p:cNvSpPr txBox="1"/>
          <p:nvPr/>
        </p:nvSpPr>
        <p:spPr>
          <a:xfrm>
            <a:off x="90128" y="5522301"/>
            <a:ext cx="9053871" cy="95410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Since August 2017, the unit, in collaboration with customer service/billing, has identified more than $19 million in services owed by primarily commercial customers. They uncover severe delinquencies, non-working meters, unauthorized use of fire hydrants, meter tampering, or connected to the city’s water main without a meter and/or permit. The unit works closely with the Finance/Collections and Legal Groups.</a:t>
            </a:r>
          </a:p>
        </p:txBody>
      </p:sp>
      <p:cxnSp>
        <p:nvCxnSpPr>
          <p:cNvPr id="30" name="Straight Connector 29"/>
          <p:cNvCxnSpPr/>
          <p:nvPr/>
        </p:nvCxnSpPr>
        <p:spPr>
          <a:xfrm flipH="1">
            <a:off x="0" y="549731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INVESTIGATIONS: Results</a:t>
            </a:r>
          </a:p>
        </p:txBody>
      </p:sp>
      <p:sp>
        <p:nvSpPr>
          <p:cNvPr id="12" name="TextBox 11"/>
          <p:cNvSpPr txBox="1"/>
          <p:nvPr/>
        </p:nvSpPr>
        <p:spPr>
          <a:xfrm>
            <a:off x="4100595" y="290333"/>
            <a:ext cx="2384871" cy="4973836"/>
          </a:xfrm>
          <a:prstGeom prst="foldedCorner">
            <a:avLst/>
          </a:prstGeom>
          <a:solidFill>
            <a:srgbClr val="27999D"/>
          </a:solidFill>
        </p:spPr>
        <p:txBody>
          <a:bodyPr wrap="square" rtlCol="0">
            <a:spAutoFit/>
          </a:bodyPr>
          <a:lstStyle/>
          <a:p>
            <a:pPr algn="ctr"/>
            <a:r>
              <a:rPr lang="en-US" b="1" dirty="0">
                <a:solidFill>
                  <a:schemeClr val="bg1"/>
                </a:solidFill>
                <a:latin typeface="Franklin Gothic Book" panose="020B0503020102020204" pitchFamily="34" charset="0"/>
              </a:rPr>
              <a:t>Money Owed to DWSD identified by Investigators</a:t>
            </a:r>
          </a:p>
          <a:p>
            <a:pPr algn="ctr"/>
            <a:endParaRPr lang="en-US" sz="1000" b="1" dirty="0">
              <a:solidFill>
                <a:schemeClr val="bg1"/>
              </a:solidFill>
              <a:latin typeface="Franklin Gothic Book" panose="020B0503020102020204" pitchFamily="34" charset="0"/>
            </a:endParaRPr>
          </a:p>
          <a:p>
            <a:pPr algn="ctr"/>
            <a:r>
              <a:rPr lang="en-US" sz="3600" dirty="0">
                <a:solidFill>
                  <a:schemeClr val="bg1"/>
                </a:solidFill>
                <a:latin typeface="Impact" panose="020B0806030902050204" pitchFamily="34" charset="0"/>
              </a:rPr>
              <a:t>$6,075,491</a:t>
            </a:r>
          </a:p>
          <a:p>
            <a:pPr algn="ctr"/>
            <a:r>
              <a:rPr lang="en-US" sz="1600" dirty="0">
                <a:latin typeface="Franklin Gothic Book" panose="020B0503020102020204" pitchFamily="34" charset="0"/>
              </a:rPr>
              <a:t>Total since July 1, 2020</a:t>
            </a:r>
          </a:p>
          <a:p>
            <a:pPr algn="ctr"/>
            <a:endParaRPr lang="en-US" sz="1000" dirty="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$387,809</a:t>
            </a:r>
          </a:p>
          <a:p>
            <a:pPr algn="ctr"/>
            <a:r>
              <a:rPr lang="en-US" sz="1400" dirty="0">
                <a:latin typeface="Franklin Gothic Book" panose="020B0503020102020204" pitchFamily="34" charset="0"/>
              </a:rPr>
              <a:t>Back billed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$1,221,625</a:t>
            </a:r>
          </a:p>
          <a:p>
            <a:pPr algn="ctr"/>
            <a:r>
              <a:rPr lang="en-US" sz="1400" dirty="0">
                <a:latin typeface="Franklin Gothic Book" panose="020B0503020102020204" pitchFamily="34" charset="0"/>
              </a:rPr>
              <a:t>Future owed in 12 months</a:t>
            </a:r>
          </a:p>
          <a:p>
            <a:pPr algn="ctr"/>
            <a:r>
              <a:rPr lang="en-US" sz="1600" dirty="0">
                <a:latin typeface="Franklin Gothic Book" panose="020B0503020102020204" pitchFamily="34" charset="0"/>
              </a:rPr>
              <a:t>  </a:t>
            </a:r>
            <a:endParaRPr lang="en-US" sz="1050" dirty="0">
              <a:latin typeface="Franklin Gothic Book" panose="020B0503020102020204" pitchFamily="34" charset="0"/>
            </a:endParaRPr>
          </a:p>
          <a:p>
            <a:pPr algn="ctr"/>
            <a:r>
              <a:rPr lang="en-US" sz="3000" dirty="0">
                <a:solidFill>
                  <a:schemeClr val="bg1"/>
                </a:solidFill>
                <a:latin typeface="Impact" panose="020B0806030902050204" pitchFamily="34" charset="0"/>
              </a:rPr>
              <a:t>$4,466,057</a:t>
            </a:r>
          </a:p>
          <a:p>
            <a:pPr algn="ctr"/>
            <a:r>
              <a:rPr lang="en-US" sz="1400" dirty="0">
                <a:latin typeface="Franklin Gothic Book" panose="020B0503020102020204" pitchFamily="34" charset="0"/>
              </a:rPr>
              <a:t>Water loss</a:t>
            </a: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
        <p:nvSpPr>
          <p:cNvPr id="9" name="TextBox 8"/>
          <p:cNvSpPr txBox="1"/>
          <p:nvPr/>
        </p:nvSpPr>
        <p:spPr>
          <a:xfrm>
            <a:off x="6650426" y="3493016"/>
            <a:ext cx="2384871" cy="1652885"/>
          </a:xfrm>
          <a:prstGeom prst="foldedCorner">
            <a:avLst/>
          </a:prstGeom>
          <a:solidFill>
            <a:srgbClr val="279989"/>
          </a:solidFill>
        </p:spPr>
        <p:txBody>
          <a:bodyPr wrap="square" rtlCol="0">
            <a:spAutoFit/>
          </a:bodyPr>
          <a:lstStyle/>
          <a:p>
            <a:pPr algn="ctr"/>
            <a:r>
              <a:rPr lang="en-US" sz="1500" b="1" dirty="0">
                <a:solidFill>
                  <a:schemeClr val="bg1"/>
                </a:solidFill>
                <a:latin typeface="Franklin Gothic Book" panose="020B0503020102020204" pitchFamily="34" charset="0"/>
              </a:rPr>
              <a:t>Revenue Identified Since Investigation Unit Began</a:t>
            </a:r>
          </a:p>
          <a:p>
            <a:pPr algn="ctr"/>
            <a:endParaRPr lang="en-US" sz="1000" b="1" dirty="0">
              <a:solidFill>
                <a:schemeClr val="bg1"/>
              </a:solidFill>
              <a:latin typeface="Franklin Gothic Book" panose="020B0503020102020204" pitchFamily="34" charset="0"/>
            </a:endParaRPr>
          </a:p>
          <a:p>
            <a:pPr algn="ctr"/>
            <a:r>
              <a:rPr lang="en-US" sz="3000" dirty="0">
                <a:solidFill>
                  <a:schemeClr val="bg1"/>
                </a:solidFill>
                <a:latin typeface="Impact" panose="020B0806030902050204" pitchFamily="34" charset="0"/>
              </a:rPr>
              <a:t>$19,208,440</a:t>
            </a:r>
          </a:p>
          <a:p>
            <a:pPr algn="ctr"/>
            <a:r>
              <a:rPr lang="en-US" sz="1400" dirty="0">
                <a:latin typeface="Franklin Gothic Book" panose="020B0503020102020204" pitchFamily="34" charset="0"/>
              </a:rPr>
              <a:t>Total since August 14, 2017</a:t>
            </a:r>
          </a:p>
        </p:txBody>
      </p:sp>
    </p:spTree>
    <p:extLst>
      <p:ext uri="{BB962C8B-B14F-4D97-AF65-F5344CB8AC3E}">
        <p14:creationId xmlns:p14="http://schemas.microsoft.com/office/powerpoint/2010/main" val="296555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Human Resources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Detroit Residents and Hiring</a:t>
            </a: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Fifty-five percent of the DWSD workforce lives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98505" y="6134136"/>
            <a:ext cx="4545496" cy="230832"/>
          </a:xfrm>
          <a:prstGeom prst="rect">
            <a:avLst/>
          </a:prstGeom>
          <a:noFill/>
        </p:spPr>
        <p:txBody>
          <a:bodyPr wrap="square" rtlCol="0">
            <a:spAutoFit/>
          </a:bodyPr>
          <a:lstStyle/>
          <a:p>
            <a:pPr algn="r"/>
            <a:r>
              <a:rPr lang="en-US" sz="900" dirty="0">
                <a:latin typeface="Franklin Gothic Book" panose="020B0503020102020204" pitchFamily="34" charset="0"/>
              </a:rPr>
              <a:t>*DWSD and the City of Detroit do not require residency to be employed, per Michigan law.</a:t>
            </a:r>
          </a:p>
        </p:txBody>
      </p:sp>
      <p:graphicFrame>
        <p:nvGraphicFramePr>
          <p:cNvPr id="11" name="Chart 10"/>
          <p:cNvGraphicFramePr/>
          <p:nvPr>
            <p:extLst>
              <p:ext uri="{D42A27DB-BD31-4B8C-83A1-F6EECF244321}">
                <p14:modId xmlns:p14="http://schemas.microsoft.com/office/powerpoint/2010/main" val="1482433733"/>
              </p:ext>
            </p:extLst>
          </p:nvPr>
        </p:nvGraphicFramePr>
        <p:xfrm>
          <a:off x="1165412" y="1278853"/>
          <a:ext cx="6813175" cy="4064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24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19</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Retirement Eligible</a:t>
            </a:r>
          </a:p>
        </p:txBody>
      </p:sp>
      <p:sp>
        <p:nvSpPr>
          <p:cNvPr id="10" name="TextBox 9">
            <a:extLst>
              <a:ext uri="{FF2B5EF4-FFF2-40B4-BE49-F238E27FC236}">
                <a16:creationId xmlns:a16="http://schemas.microsoft.com/office/drawing/2014/main" id="{A98E303D-84B5-40C0-A558-71571C03D9BD}"/>
              </a:ext>
            </a:extLst>
          </p:cNvPr>
          <p:cNvSpPr txBox="1"/>
          <p:nvPr/>
        </p:nvSpPr>
        <p:spPr>
          <a:xfrm>
            <a:off x="90128" y="5874283"/>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With a current population of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545</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 employees, there are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100</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 DWSD employees eligible for retirement.</a:t>
            </a:r>
          </a:p>
        </p:txBody>
      </p:sp>
      <p:cxnSp>
        <p:nvCxnSpPr>
          <p:cNvPr id="12" name="Straight Connector 11">
            <a:extLst>
              <a:ext uri="{FF2B5EF4-FFF2-40B4-BE49-F238E27FC236}">
                <a16:creationId xmlns:a16="http://schemas.microsoft.com/office/drawing/2014/main" id="{29FF5333-C9A7-4BBD-89CA-0946CD2D97BC}"/>
              </a:ext>
            </a:extLst>
          </p:cNvPr>
          <p:cNvCxnSpPr/>
          <p:nvPr/>
        </p:nvCxnSpPr>
        <p:spPr>
          <a:xfrm flipH="1">
            <a:off x="-1" y="587428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27AF16A-3B55-476D-9BED-1220E2A0F8F7}"/>
              </a:ext>
            </a:extLst>
          </p:cNvPr>
          <p:cNvPicPr>
            <a:picLocks noChangeAspect="1"/>
          </p:cNvPicPr>
          <p:nvPr/>
        </p:nvPicPr>
        <p:blipFill rotWithShape="1">
          <a:blip r:embed="rId2"/>
          <a:srcRect l="2019" t="37401" r="72661" b="14159"/>
          <a:stretch/>
        </p:blipFill>
        <p:spPr>
          <a:xfrm>
            <a:off x="457199" y="1813478"/>
            <a:ext cx="8229600" cy="2951926"/>
          </a:xfrm>
          <a:prstGeom prst="rect">
            <a:avLst/>
          </a:prstGeom>
        </p:spPr>
      </p:pic>
    </p:spTree>
    <p:extLst>
      <p:ext uri="{BB962C8B-B14F-4D97-AF65-F5344CB8AC3E}">
        <p14:creationId xmlns:p14="http://schemas.microsoft.com/office/powerpoint/2010/main" val="301330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2</a:t>
            </a:r>
          </a:p>
        </p:txBody>
      </p:sp>
      <p:sp>
        <p:nvSpPr>
          <p:cNvPr id="6" name="Title 1">
            <a:extLst>
              <a:ext uri="{FF2B5EF4-FFF2-40B4-BE49-F238E27FC236}">
                <a16:creationId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CONTENTS*</a:t>
            </a:r>
          </a:p>
        </p:txBody>
      </p:sp>
      <p:sp>
        <p:nvSpPr>
          <p:cNvPr id="7" name="Rectangle 2">
            <a:extLst>
              <a:ext uri="{FF2B5EF4-FFF2-40B4-BE49-F238E27FC236}">
                <a16:creationId xmlns:a16="http://schemas.microsoft.com/office/drawing/2014/main" id="{6801FDE5-A0AB-7C48-B0D1-69AA77A66497}"/>
              </a:ext>
            </a:extLst>
          </p:cNvPr>
          <p:cNvSpPr txBox="1">
            <a:spLocks noChangeArrowheads="1"/>
          </p:cNvSpPr>
          <p:nvPr/>
        </p:nvSpPr>
        <p:spPr bwMode="auto">
          <a:xfrm>
            <a:off x="1644314" y="2226813"/>
            <a:ext cx="5697779" cy="336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65000"/>
                    <a:lumOff val="35000"/>
                  </a:schemeClr>
                </a:solidFill>
                <a:latin typeface="Franklin Gothic Book" panose="020B0503020102020204" pitchFamily="34" charset="0"/>
                <a:cs typeface="Arial" panose="020B0604020202020204" pitchFamily="34" charset="0"/>
              </a:rPr>
              <a:t>Metrics 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Director’s Message                                              </a:t>
            </a:r>
            <a:r>
              <a:rPr lang="en-US" sz="1800" dirty="0">
                <a:solidFill>
                  <a:srgbClr val="138F7E"/>
                </a:solidFill>
                <a:latin typeface="Franklin Gothic Book" panose="020B0503020102020204" pitchFamily="34" charset="0"/>
                <a:cs typeface="Arial" panose="020B0604020202020204" pitchFamily="34" charset="0"/>
              </a:rPr>
              <a:t>3</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a:solidFill>
                  <a:srgbClr val="138F7E"/>
                </a:solidFill>
                <a:latin typeface="Franklin Gothic Book" panose="020B0503020102020204" pitchFamily="34" charset="0"/>
                <a:cs typeface="Arial" panose="020B0604020202020204" pitchFamily="34" charset="0"/>
              </a:rPr>
              <a:t>4</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a:solidFill>
                  <a:srgbClr val="138F7E"/>
                </a:solidFill>
                <a:latin typeface="Franklin Gothic Book" panose="020B0503020102020204" pitchFamily="34" charset="0"/>
                <a:cs typeface="Arial" panose="020B0604020202020204" pitchFamily="34" charset="0"/>
              </a:rPr>
              <a:t>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rgbClr val="138F7E"/>
                </a:solidFill>
                <a:latin typeface="Franklin Gothic Book" panose="020B0503020102020204" pitchFamily="34" charset="0"/>
                <a:cs typeface="Arial" panose="020B0604020202020204" pitchFamily="34" charset="0"/>
              </a:rPr>
              <a:t>12</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a:solidFill>
                  <a:srgbClr val="138F7E"/>
                </a:solidFill>
                <a:latin typeface="Franklin Gothic Book" panose="020B0503020102020204" pitchFamily="34" charset="0"/>
                <a:cs typeface="Arial" panose="020B0604020202020204" pitchFamily="34" charset="0"/>
              </a:rPr>
              <a:t>15</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a:solidFill>
                  <a:srgbClr val="138F7E"/>
                </a:solidFill>
                <a:latin typeface="Franklin Gothic Book" panose="020B0503020102020204" pitchFamily="34" charset="0"/>
                <a:cs typeface="Arial" panose="020B0604020202020204" pitchFamily="34" charset="0"/>
              </a:rPr>
              <a:t>18</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a:solidFill>
                  <a:srgbClr val="138F7E"/>
                </a:solidFill>
                <a:latin typeface="Franklin Gothic Book" panose="020B0503020102020204" pitchFamily="34" charset="0"/>
                <a:cs typeface="Arial" panose="020B0604020202020204" pitchFamily="34" charset="0"/>
              </a:rPr>
              <a:t>20</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a:solidFill>
                  <a:srgbClr val="138F7E"/>
                </a:solidFill>
                <a:latin typeface="Franklin Gothic Book" panose="020B0503020102020204" pitchFamily="34" charset="0"/>
                <a:cs typeface="Arial" panose="020B0604020202020204" pitchFamily="34" charset="0"/>
              </a:rPr>
              <a:t>23</a:t>
            </a:r>
          </a:p>
        </p:txBody>
      </p:sp>
    </p:spTree>
    <p:extLst>
      <p:ext uri="{BB962C8B-B14F-4D97-AF65-F5344CB8AC3E}">
        <p14:creationId xmlns:p14="http://schemas.microsoft.com/office/powerpoint/2010/main" val="171000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Public Affairs</a:t>
            </a:r>
          </a:p>
        </p:txBody>
      </p:sp>
      <p:pic>
        <p:nvPicPr>
          <p:cNvPr id="8" name="Picture 7">
            <a:extLst>
              <a:ext uri="{FF2B5EF4-FFF2-40B4-BE49-F238E27FC236}">
                <a16:creationId xmlns:a16="http://schemas.microsoft.com/office/drawing/2014/main" id="{BECA5617-9203-478B-A7CE-59F4957FF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16206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21</a:t>
            </a:r>
          </a:p>
        </p:txBody>
      </p:sp>
      <p:sp>
        <p:nvSpPr>
          <p:cNvPr id="9" name="TextBox 8"/>
          <p:cNvSpPr txBox="1"/>
          <p:nvPr/>
        </p:nvSpPr>
        <p:spPr>
          <a:xfrm>
            <a:off x="-1" y="4347185"/>
            <a:ext cx="4466123" cy="1908215"/>
          </a:xfrm>
          <a:prstGeom prst="rect">
            <a:avLst/>
          </a:prstGeom>
          <a:noFill/>
        </p:spPr>
        <p:txBody>
          <a:bodyPr wrap="square" rtlCol="0">
            <a:spAutoFit/>
          </a:bodyPr>
          <a:lstStyle/>
          <a:p>
            <a:r>
              <a:rPr lang="en-US" sz="1475" dirty="0">
                <a:solidFill>
                  <a:schemeClr val="tx1">
                    <a:lumMod val="75000"/>
                    <a:lumOff val="25000"/>
                  </a:schemeClr>
                </a:solidFill>
                <a:latin typeface="Franklin Gothic Book" panose="020B0503020102020204" pitchFamily="34" charset="0"/>
                <a:cs typeface="Arial" panose="020B0604020202020204" pitchFamily="34" charset="0"/>
              </a:rPr>
              <a:t>In June, the DWSD Public Affairs team saw a total of </a:t>
            </a:r>
            <a:r>
              <a:rPr lang="en-US" sz="1475" b="1" dirty="0">
                <a:solidFill>
                  <a:schemeClr val="tx1">
                    <a:lumMod val="75000"/>
                    <a:lumOff val="25000"/>
                  </a:schemeClr>
                </a:solidFill>
                <a:latin typeface="Franklin Gothic Book" panose="020B0503020102020204" pitchFamily="34" charset="0"/>
                <a:cs typeface="Arial" panose="020B0604020202020204" pitchFamily="34" charset="0"/>
              </a:rPr>
              <a:t>178 </a:t>
            </a:r>
            <a:r>
              <a:rPr lang="en-US" sz="1475" dirty="0">
                <a:solidFill>
                  <a:schemeClr val="tx1">
                    <a:lumMod val="75000"/>
                    <a:lumOff val="25000"/>
                  </a:schemeClr>
                </a:solidFill>
                <a:latin typeface="Franklin Gothic Book" panose="020B0503020102020204" pitchFamily="34" charset="0"/>
                <a:cs typeface="Arial" panose="020B0604020202020204" pitchFamily="34" charset="0"/>
              </a:rPr>
              <a:t>media stories. The majority of the neutral stories were focused on the City of Detroit, DWSD and State of Michigan updates in response to the June 25-26 Flood Event. A series of other neutral stories were about Metro Detroit water rate hikes. DWSD’s 2021-2022 rate increase is lower than a majority of the suburban communities.</a:t>
            </a:r>
          </a:p>
        </p:txBody>
      </p:sp>
      <p:cxnSp>
        <p:nvCxnSpPr>
          <p:cNvPr id="10" name="Straight Connector 9"/>
          <p:cNvCxnSpPr/>
          <p:nvPr/>
        </p:nvCxnSpPr>
        <p:spPr>
          <a:xfrm flipH="1" flipV="1">
            <a:off x="-40681" y="4309489"/>
            <a:ext cx="9184681" cy="11406"/>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nvGraphicFramePr>
        <p:xfrm>
          <a:off x="128261" y="826041"/>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Positive vs. Negative News Stories</a:t>
            </a:r>
          </a:p>
        </p:txBody>
      </p:sp>
      <p:sp>
        <p:nvSpPr>
          <p:cNvPr id="2" name="TextBox 1"/>
          <p:cNvSpPr txBox="1"/>
          <p:nvPr/>
        </p:nvSpPr>
        <p:spPr>
          <a:xfrm>
            <a:off x="128261" y="411509"/>
            <a:ext cx="4807663"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News Coverage: June 1 – June 30, 2021</a:t>
            </a:r>
          </a:p>
        </p:txBody>
      </p:sp>
      <p:sp>
        <p:nvSpPr>
          <p:cNvPr id="4" name="TextBox 3"/>
          <p:cNvSpPr txBox="1"/>
          <p:nvPr/>
        </p:nvSpPr>
        <p:spPr>
          <a:xfrm>
            <a:off x="-40681" y="6387274"/>
            <a:ext cx="6412605" cy="307777"/>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75CFA7C-CDE3-4C0D-B231-073B92F9A7DD}"/>
              </a:ext>
            </a:extLst>
          </p:cNvPr>
          <p:cNvPicPr>
            <a:picLocks noChangeAspect="1"/>
          </p:cNvPicPr>
          <p:nvPr/>
        </p:nvPicPr>
        <p:blipFill>
          <a:blip r:embed="rId3"/>
          <a:stretch>
            <a:fillRect/>
          </a:stretch>
        </p:blipFill>
        <p:spPr>
          <a:xfrm>
            <a:off x="6199464" y="1328545"/>
            <a:ext cx="2816275" cy="37936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F7E747C1-4C3A-43A9-985A-13A44095484F}"/>
              </a:ext>
            </a:extLst>
          </p:cNvPr>
          <p:cNvPicPr>
            <a:picLocks noChangeAspect="1"/>
          </p:cNvPicPr>
          <p:nvPr/>
        </p:nvPicPr>
        <p:blipFill>
          <a:blip r:embed="rId4"/>
          <a:stretch>
            <a:fillRect/>
          </a:stretch>
        </p:blipFill>
        <p:spPr>
          <a:xfrm>
            <a:off x="6190986" y="1693846"/>
            <a:ext cx="2842559" cy="348860"/>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958DDF2C-FD3F-496C-A868-19CDC400AF5B}"/>
              </a:ext>
            </a:extLst>
          </p:cNvPr>
          <p:cNvGrpSpPr/>
          <p:nvPr/>
        </p:nvGrpSpPr>
        <p:grpSpPr>
          <a:xfrm>
            <a:off x="4633554" y="2144944"/>
            <a:ext cx="2765352" cy="593967"/>
            <a:chOff x="4633554" y="2144944"/>
            <a:chExt cx="2765352" cy="593967"/>
          </a:xfrm>
        </p:grpSpPr>
        <p:pic>
          <p:nvPicPr>
            <p:cNvPr id="13" name="Picture 12">
              <a:extLst>
                <a:ext uri="{FF2B5EF4-FFF2-40B4-BE49-F238E27FC236}">
                  <a16:creationId xmlns:a16="http://schemas.microsoft.com/office/drawing/2014/main" id="{05A7C06B-187A-4FA7-8166-7131B1DBA5A1}"/>
                </a:ext>
              </a:extLst>
            </p:cNvPr>
            <p:cNvPicPr>
              <a:picLocks noChangeAspect="1"/>
            </p:cNvPicPr>
            <p:nvPr/>
          </p:nvPicPr>
          <p:blipFill>
            <a:blip r:embed="rId5"/>
            <a:stretch>
              <a:fillRect/>
            </a:stretch>
          </p:blipFill>
          <p:spPr>
            <a:xfrm>
              <a:off x="4633554" y="2144944"/>
              <a:ext cx="2765352" cy="234442"/>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5950FF82-C260-409F-A660-833D8C45056B}"/>
                </a:ext>
              </a:extLst>
            </p:cNvPr>
            <p:cNvPicPr>
              <a:picLocks noChangeAspect="1"/>
            </p:cNvPicPr>
            <p:nvPr/>
          </p:nvPicPr>
          <p:blipFill>
            <a:blip r:embed="rId6"/>
            <a:stretch>
              <a:fillRect/>
            </a:stretch>
          </p:blipFill>
          <p:spPr>
            <a:xfrm>
              <a:off x="4633554" y="2424586"/>
              <a:ext cx="2765352" cy="314325"/>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7" name="Picture 16">
            <a:extLst>
              <a:ext uri="{FF2B5EF4-FFF2-40B4-BE49-F238E27FC236}">
                <a16:creationId xmlns:a16="http://schemas.microsoft.com/office/drawing/2014/main" id="{2E40A2F8-3770-479B-9863-D70C4128A324}"/>
              </a:ext>
            </a:extLst>
          </p:cNvPr>
          <p:cNvPicPr>
            <a:picLocks noChangeAspect="1"/>
          </p:cNvPicPr>
          <p:nvPr/>
        </p:nvPicPr>
        <p:blipFill>
          <a:blip r:embed="rId7"/>
          <a:stretch>
            <a:fillRect/>
          </a:stretch>
        </p:blipFill>
        <p:spPr>
          <a:xfrm>
            <a:off x="4810377" y="2982983"/>
            <a:ext cx="4002580" cy="642555"/>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31200CCA-294E-4637-8507-AAF26F3833E6}"/>
              </a:ext>
            </a:extLst>
          </p:cNvPr>
          <p:cNvPicPr>
            <a:picLocks noChangeAspect="1"/>
          </p:cNvPicPr>
          <p:nvPr/>
        </p:nvPicPr>
        <p:blipFill>
          <a:blip r:embed="rId8"/>
          <a:stretch>
            <a:fillRect/>
          </a:stretch>
        </p:blipFill>
        <p:spPr>
          <a:xfrm>
            <a:off x="4810377" y="3594235"/>
            <a:ext cx="4002580" cy="2510600"/>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183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22</a:t>
            </a:r>
          </a:p>
        </p:txBody>
      </p:sp>
      <p:sp>
        <p:nvSpPr>
          <p:cNvPr id="9" name="TextBox 8"/>
          <p:cNvSpPr txBox="1"/>
          <p:nvPr/>
        </p:nvSpPr>
        <p:spPr>
          <a:xfrm>
            <a:off x="-50496" y="5168415"/>
            <a:ext cx="9290749" cy="892552"/>
          </a:xfrm>
          <a:prstGeom prst="rect">
            <a:avLst/>
          </a:prstGeom>
          <a:noFill/>
        </p:spPr>
        <p:txBody>
          <a:bodyPr wrap="square" rtlCol="0">
            <a:spAutoFit/>
          </a:bodyPr>
          <a:lstStyle/>
          <a:p>
            <a:r>
              <a:rPr lang="en-US" sz="1300" dirty="0">
                <a:solidFill>
                  <a:schemeClr val="tx1">
                    <a:lumMod val="75000"/>
                    <a:lumOff val="25000"/>
                  </a:schemeClr>
                </a:solidFill>
                <a:latin typeface="Franklin Gothic Book" panose="020B0503020102020204" pitchFamily="34" charset="0"/>
                <a:cs typeface="Arial" panose="020B0604020202020204" pitchFamily="34" charset="0"/>
              </a:rPr>
              <a:t>The DWSD Public Affairs team gained 211 new followers on social media in June 2021, bringing the total number of followers to </a:t>
            </a:r>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12,135</a:t>
            </a:r>
            <a:r>
              <a:rPr lang="en-US" sz="1300" dirty="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a:t>
            </a:r>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653,413</a:t>
            </a:r>
            <a:r>
              <a:rPr lang="en-US" sz="1300" dirty="0">
                <a:solidFill>
                  <a:schemeClr val="tx1">
                    <a:lumMod val="75000"/>
                    <a:lumOff val="25000"/>
                  </a:schemeClr>
                </a:solidFill>
                <a:latin typeface="Franklin Gothic Book" panose="020B0503020102020204" pitchFamily="34" charset="0"/>
                <a:cs typeface="Arial" panose="020B0604020202020204" pitchFamily="34" charset="0"/>
              </a:rPr>
              <a:t> impressions and 4,366 link clicks for the month. The top performing Facebook and Twitter post was on June 30 when DWSD posted a brown water advisory for eastside neighborhoods. The Facebook post had 888 total engagements and 7 reactions. The Twitter post had 29 engagements. </a:t>
            </a:r>
          </a:p>
        </p:txBody>
      </p:sp>
      <p:cxnSp>
        <p:nvCxnSpPr>
          <p:cNvPr id="10" name="Straight Connector 9"/>
          <p:cNvCxnSpPr/>
          <p:nvPr/>
        </p:nvCxnSpPr>
        <p:spPr>
          <a:xfrm flipH="1">
            <a:off x="-16290" y="518371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Social Media Activity</a:t>
            </a:r>
          </a:p>
        </p:txBody>
      </p:sp>
      <p:grpSp>
        <p:nvGrpSpPr>
          <p:cNvPr id="2" name="Group 1"/>
          <p:cNvGrpSpPr/>
          <p:nvPr/>
        </p:nvGrpSpPr>
        <p:grpSpPr>
          <a:xfrm>
            <a:off x="203629" y="1326002"/>
            <a:ext cx="8736739" cy="3775581"/>
            <a:chOff x="219550" y="1508882"/>
            <a:chExt cx="8736739" cy="3775581"/>
          </a:xfrm>
        </p:grpSpPr>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8,779</a:t>
              </a:r>
            </a:p>
            <a:p>
              <a:pPr algn="ctr"/>
              <a:r>
                <a:rPr lang="en-US" sz="1600" b="1" dirty="0">
                  <a:solidFill>
                    <a:schemeClr val="bg1"/>
                  </a:solidFill>
                  <a:latin typeface="Franklin Gothic Book" panose="020B0503020102020204" pitchFamily="34" charset="0"/>
                </a:rPr>
                <a:t>Total Followers on Facebook</a:t>
              </a: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1,771</a:t>
              </a:r>
            </a:p>
            <a:p>
              <a:pPr algn="ctr"/>
              <a:r>
                <a:rPr lang="en-US" sz="1600" b="1" dirty="0">
                  <a:solidFill>
                    <a:schemeClr val="bg1"/>
                  </a:solidFill>
                  <a:latin typeface="Franklin Gothic Book" panose="020B0503020102020204" pitchFamily="34" charset="0"/>
                </a:rPr>
                <a:t>Total Followers on Twitter</a:t>
              </a:r>
            </a:p>
          </p:txBody>
        </p: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1,585</a:t>
              </a:r>
            </a:p>
            <a:p>
              <a:pPr algn="ctr"/>
              <a:r>
                <a:rPr lang="en-US" sz="1600" b="1" dirty="0">
                  <a:solidFill>
                    <a:schemeClr val="bg1"/>
                  </a:solidFill>
                  <a:latin typeface="Franklin Gothic Book" panose="020B0503020102020204" pitchFamily="34" charset="0"/>
                </a:rPr>
                <a:t>Total Followers on Instagram</a:t>
              </a: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159</a:t>
              </a:r>
            </a:p>
            <a:p>
              <a:pPr algn="ctr"/>
              <a:r>
                <a:rPr lang="en-US" sz="1600" b="1" dirty="0">
                  <a:solidFill>
                    <a:schemeClr val="bg1"/>
                  </a:solidFill>
                  <a:latin typeface="Franklin Gothic Book" panose="020B0503020102020204" pitchFamily="34" charset="0"/>
                </a:rPr>
                <a:t>New Facebook Followers</a:t>
              </a: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8</a:t>
              </a:r>
            </a:p>
            <a:p>
              <a:pPr algn="ctr"/>
              <a:r>
                <a:rPr lang="en-US" sz="1600" b="1" dirty="0">
                  <a:solidFill>
                    <a:schemeClr val="bg1"/>
                  </a:solidFill>
                  <a:latin typeface="Franklin Gothic Book" panose="020B0503020102020204" pitchFamily="34" charset="0"/>
                </a:rPr>
                <a:t>New Twitter Followers</a:t>
              </a: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44</a:t>
              </a:r>
            </a:p>
            <a:p>
              <a:pPr algn="ctr"/>
              <a:r>
                <a:rPr lang="en-US" sz="1600" b="1" dirty="0">
                  <a:solidFill>
                    <a:schemeClr val="bg1"/>
                  </a:solidFill>
                  <a:latin typeface="Franklin Gothic Book" panose="020B0503020102020204" pitchFamily="34" charset="0"/>
                </a:rPr>
                <a:t>New Instagram Followers</a:t>
              </a: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11,590</a:t>
              </a:r>
            </a:p>
            <a:p>
              <a:pPr algn="ctr"/>
              <a:r>
                <a:rPr lang="en-US" sz="1600" b="1" dirty="0">
                  <a:solidFill>
                    <a:schemeClr val="bg1"/>
                  </a:solidFill>
                  <a:latin typeface="Franklin Gothic Book" panose="020B0503020102020204" pitchFamily="34" charset="0"/>
                </a:rPr>
                <a:t>Engagement on Facebook</a:t>
              </a: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N/A</a:t>
              </a:r>
            </a:p>
            <a:p>
              <a:pPr algn="ctr"/>
              <a:r>
                <a:rPr lang="en-US" sz="1600" b="1" dirty="0">
                  <a:solidFill>
                    <a:schemeClr val="bg1"/>
                  </a:solidFill>
                  <a:latin typeface="Franklin Gothic Book" panose="020B0503020102020204" pitchFamily="34" charset="0"/>
                </a:rPr>
                <a:t>Engagement on Instagram</a:t>
              </a: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617</a:t>
              </a:r>
            </a:p>
            <a:p>
              <a:pPr algn="ctr"/>
              <a:r>
                <a:rPr lang="en-US" sz="1600" b="1" dirty="0">
                  <a:solidFill>
                    <a:schemeClr val="bg1"/>
                  </a:solidFill>
                  <a:latin typeface="Franklin Gothic Book" panose="020B0503020102020204" pitchFamily="34" charset="0"/>
                </a:rPr>
                <a:t>Engagement on Twitter</a:t>
              </a:r>
            </a:p>
          </p:txBody>
        </p:sp>
      </p:grpSp>
    </p:spTree>
    <p:extLst>
      <p:ext uri="{BB962C8B-B14F-4D97-AF65-F5344CB8AC3E}">
        <p14:creationId xmlns:p14="http://schemas.microsoft.com/office/powerpoint/2010/main" val="246567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Information Technology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24</a:t>
            </a:r>
          </a:p>
        </p:txBody>
      </p:sp>
      <p:sp>
        <p:nvSpPr>
          <p:cNvPr id="33" name="Rectangle 32"/>
          <p:cNvSpPr/>
          <p:nvPr/>
        </p:nvSpPr>
        <p:spPr>
          <a:xfrm>
            <a:off x="9350625" y="8429709"/>
            <a:ext cx="887760" cy="830997"/>
          </a:xfrm>
          <a:prstGeom prst="rect">
            <a:avLst/>
          </a:prstGeom>
        </p:spPr>
        <p:txBody>
          <a:bodyPr wrap="square">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Top Ten Projects Scorecard</a:t>
            </a:r>
          </a:p>
        </p:txBody>
      </p:sp>
      <p:graphicFrame>
        <p:nvGraphicFramePr>
          <p:cNvPr id="7" name="Table 6">
            <a:extLst>
              <a:ext uri="{FF2B5EF4-FFF2-40B4-BE49-F238E27FC236}">
                <a16:creationId xmlns:a16="http://schemas.microsoft.com/office/drawing/2014/main" id="{B2415524-2EA9-4340-845F-9B7B84F11764}"/>
              </a:ext>
            </a:extLst>
          </p:cNvPr>
          <p:cNvGraphicFramePr>
            <a:graphicFrameLocks noGrp="1"/>
          </p:cNvGraphicFramePr>
          <p:nvPr>
            <p:extLst>
              <p:ext uri="{D42A27DB-BD31-4B8C-83A1-F6EECF244321}">
                <p14:modId xmlns:p14="http://schemas.microsoft.com/office/powerpoint/2010/main" val="2065901471"/>
              </p:ext>
            </p:extLst>
          </p:nvPr>
        </p:nvGraphicFramePr>
        <p:xfrm>
          <a:off x="228600" y="1902898"/>
          <a:ext cx="8686800" cy="4352034"/>
        </p:xfrm>
        <a:graphic>
          <a:graphicData uri="http://schemas.openxmlformats.org/drawingml/2006/table">
            <a:tbl>
              <a:tblPr/>
              <a:tblGrid>
                <a:gridCol w="517071">
                  <a:extLst>
                    <a:ext uri="{9D8B030D-6E8A-4147-A177-3AD203B41FA5}">
                      <a16:colId xmlns:a16="http://schemas.microsoft.com/office/drawing/2014/main" val="2611656143"/>
                    </a:ext>
                  </a:extLst>
                </a:gridCol>
                <a:gridCol w="2188936">
                  <a:extLst>
                    <a:ext uri="{9D8B030D-6E8A-4147-A177-3AD203B41FA5}">
                      <a16:colId xmlns:a16="http://schemas.microsoft.com/office/drawing/2014/main" val="836660173"/>
                    </a:ext>
                  </a:extLst>
                </a:gridCol>
                <a:gridCol w="551543">
                  <a:extLst>
                    <a:ext uri="{9D8B030D-6E8A-4147-A177-3AD203B41FA5}">
                      <a16:colId xmlns:a16="http://schemas.microsoft.com/office/drawing/2014/main" val="1355638671"/>
                    </a:ext>
                  </a:extLst>
                </a:gridCol>
                <a:gridCol w="741901">
                  <a:extLst>
                    <a:ext uri="{9D8B030D-6E8A-4147-A177-3AD203B41FA5}">
                      <a16:colId xmlns:a16="http://schemas.microsoft.com/office/drawing/2014/main" val="751172216"/>
                    </a:ext>
                  </a:extLst>
                </a:gridCol>
                <a:gridCol w="679509">
                  <a:extLst>
                    <a:ext uri="{9D8B030D-6E8A-4147-A177-3AD203B41FA5}">
                      <a16:colId xmlns:a16="http://schemas.microsoft.com/office/drawing/2014/main" val="3294333198"/>
                    </a:ext>
                  </a:extLst>
                </a:gridCol>
                <a:gridCol w="3034022">
                  <a:extLst>
                    <a:ext uri="{9D8B030D-6E8A-4147-A177-3AD203B41FA5}">
                      <a16:colId xmlns:a16="http://schemas.microsoft.com/office/drawing/2014/main" val="1669574505"/>
                    </a:ext>
                  </a:extLst>
                </a:gridCol>
                <a:gridCol w="973818">
                  <a:extLst>
                    <a:ext uri="{9D8B030D-6E8A-4147-A177-3AD203B41FA5}">
                      <a16:colId xmlns:a16="http://schemas.microsoft.com/office/drawing/2014/main" val="1744188343"/>
                    </a:ext>
                  </a:extLst>
                </a:gridCol>
              </a:tblGrid>
              <a:tr h="410020">
                <a:tc>
                  <a:txBody>
                    <a:bodyPr/>
                    <a:lstStyle/>
                    <a:p>
                      <a:pPr algn="l" fontAlgn="b"/>
                      <a:r>
                        <a:rPr lang="en-US" sz="800" b="1" i="0" u="none" strike="noStrike" dirty="0">
                          <a:solidFill>
                            <a:srgbClr val="FFFFFF"/>
                          </a:solidFill>
                          <a:effectLst/>
                          <a:latin typeface="Franklin Gothic Book" panose="020B0503020102020204" pitchFamily="34" charset="0"/>
                        </a:rPr>
                        <a:t>Exec. Priority Score</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Sorted by Adjusted Priority Score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PM</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Total Investment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Revised Target Date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Status/ Issues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Current Phase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extLst>
                  <a:ext uri="{0D108BD9-81ED-4DB2-BD59-A6C34878D82A}">
                    <a16:rowId xmlns:a16="http://schemas.microsoft.com/office/drawing/2014/main" val="2482198875"/>
                  </a:ext>
                </a:extLst>
              </a:tr>
              <a:tr h="383280">
                <a:tc>
                  <a:txBody>
                    <a:bodyPr/>
                    <a:lstStyle/>
                    <a:p>
                      <a:pPr algn="ctr" fontAlgn="b"/>
                      <a:r>
                        <a:rPr lang="en-US" sz="800" b="0" i="0" u="none" strike="noStrike" dirty="0">
                          <a:solidFill>
                            <a:srgbClr val="595959"/>
                          </a:solidFill>
                          <a:effectLst/>
                          <a:latin typeface="Franklin Gothic Book" panose="020B0503020102020204" pitchFamily="34" charset="0"/>
                        </a:rPr>
                        <a:t>1</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Customer Service-2:enQuesta 6.0 Upgrade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E Taiariol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1,400,000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5/1/2022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Test Case review and step development begins June 8th</a:t>
                      </a:r>
                      <a:r>
                        <a:rPr lang="en-US" sz="800" b="0" i="0" u="none" strike="noStrike" baseline="0" dirty="0">
                          <a:solidFill>
                            <a:srgbClr val="595959"/>
                          </a:solidFill>
                          <a:effectLst/>
                          <a:latin typeface="Franklin Gothic Book" panose="020B0503020102020204" pitchFamily="34" charset="0"/>
                        </a:rPr>
                        <a:t>.  Training Plan development is in progress.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00797975"/>
                  </a:ext>
                </a:extLst>
              </a:tr>
              <a:tr h="383280">
                <a:tc>
                  <a:txBody>
                    <a:bodyPr/>
                    <a:lstStyle/>
                    <a:p>
                      <a:pPr algn="ctr" fontAlgn="b"/>
                      <a:r>
                        <a:rPr lang="en-US" sz="800" b="0" i="0" u="none" strike="noStrike" dirty="0">
                          <a:solidFill>
                            <a:srgbClr val="595959"/>
                          </a:solidFill>
                          <a:effectLst/>
                          <a:latin typeface="Franklin Gothic Book" panose="020B0503020102020204" pitchFamily="34" charset="0"/>
                        </a:rPr>
                        <a:t>2</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Customer Service-7:enQuestaLink (Service Link Replacement)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619,500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Phase 1 Complete.  Project planning has begun for upgrade from v4 to v6</a:t>
                      </a:r>
                      <a:r>
                        <a:rPr lang="en-US" sz="800" b="0" i="0" u="none" strike="noStrike" baseline="0" dirty="0">
                          <a:solidFill>
                            <a:srgbClr val="595959"/>
                          </a:solidFill>
                          <a:effectLst/>
                          <a:latin typeface="Franklin Gothic Book" panose="020B0503020102020204" pitchFamily="34" charset="0"/>
                        </a:rPr>
                        <a:t>.  This priority will change for June BOWC Report</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COMPLETE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26545"/>
                  </a:ext>
                </a:extLst>
              </a:tr>
              <a:tr h="383280">
                <a:tc>
                  <a:txBody>
                    <a:bodyPr/>
                    <a:lstStyle/>
                    <a:p>
                      <a:pPr algn="ctr" fontAlgn="b"/>
                      <a:r>
                        <a:rPr lang="en-US" sz="800" b="0" i="0" u="none" strike="noStrike" dirty="0">
                          <a:solidFill>
                            <a:srgbClr val="595959"/>
                          </a:solidFill>
                          <a:effectLst/>
                          <a:latin typeface="Franklin Gothic Book" panose="020B0503020102020204" pitchFamily="34" charset="0"/>
                        </a:rPr>
                        <a:t>3</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kern="1200" dirty="0">
                          <a:solidFill>
                            <a:srgbClr val="595959"/>
                          </a:solidFill>
                          <a:effectLst/>
                          <a:latin typeface="Franklin Gothic Book" panose="020B0503020102020204" pitchFamily="34" charset="0"/>
                          <a:ea typeface="+mn-ea"/>
                          <a:cs typeface="Calibri" panose="020F0502020204030204" pitchFamily="34" charset="0"/>
                        </a:rPr>
                        <a:t>Operations (M&amp;R, MTR OPS,Fleet)-2:Itron Meter Replacement</a:t>
                      </a:r>
                      <a:endParaRPr lang="en-US" sz="800" b="0" i="0" u="none" strike="noStrike" dirty="0">
                        <a:solidFill>
                          <a:srgbClr val="595959"/>
                        </a:solidFill>
                        <a:effectLst/>
                        <a:latin typeface="Franklin Gothic Book" panose="020B0503020102020204" pitchFamily="34" charset="0"/>
                        <a:cs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12/31/2022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Development of</a:t>
                      </a:r>
                      <a:r>
                        <a:rPr lang="en-US" sz="800" b="0" i="0" u="none" strike="noStrike" baseline="0" dirty="0">
                          <a:solidFill>
                            <a:srgbClr val="595959"/>
                          </a:solidFill>
                          <a:effectLst/>
                          <a:latin typeface="Franklin Gothic Book" panose="020B0503020102020204" pitchFamily="34" charset="0"/>
                        </a:rPr>
                        <a:t> work force management integration is in progress with testing to begin in June and July of 2021.</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05042691"/>
                  </a:ext>
                </a:extLst>
              </a:tr>
              <a:tr h="383280">
                <a:tc>
                  <a:txBody>
                    <a:bodyPr/>
                    <a:lstStyle/>
                    <a:p>
                      <a:pPr algn="ctr" fontAlgn="b"/>
                      <a:r>
                        <a:rPr lang="en-US" sz="800" b="0" i="0" u="none" strike="noStrike" dirty="0">
                          <a:solidFill>
                            <a:srgbClr val="595959"/>
                          </a:solidFill>
                          <a:effectLst/>
                          <a:latin typeface="Franklin Gothic Book" panose="020B0503020102020204" pitchFamily="34" charset="0"/>
                        </a:rPr>
                        <a:t>4</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Engineering-2:GIS</a:t>
                      </a:r>
                      <a:r>
                        <a:rPr lang="en-US" sz="800" b="0" i="0" u="none" strike="noStrike" baseline="0" dirty="0">
                          <a:solidFill>
                            <a:srgbClr val="595959"/>
                          </a:solidFill>
                          <a:effectLst/>
                          <a:latin typeface="Franklin Gothic Book" panose="020B0503020102020204" pitchFamily="34" charset="0"/>
                        </a:rPr>
                        <a:t> Maintenance/As-Builts into Box</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2500,000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595959"/>
                        </a:solidFill>
                        <a:effectLst/>
                        <a:latin typeface="Franklin Gothic Book" panose="020B0503020102020204" pitchFamily="34" charset="0"/>
                      </a:endParaRPr>
                    </a:p>
                    <a:p>
                      <a:pPr algn="ctr" fontAlgn="b"/>
                      <a:endParaRPr lang="en-US" sz="800" b="0" i="0" u="none" strike="noStrike" dirty="0">
                        <a:solidFill>
                          <a:srgbClr val="595959"/>
                        </a:solidFill>
                        <a:effectLst/>
                        <a:latin typeface="Franklin Gothic Book" panose="020B0503020102020204" pitchFamily="34" charset="0"/>
                      </a:endParaRPr>
                    </a:p>
                    <a:p>
                      <a:pPr algn="ctr" fontAlgn="b"/>
                      <a:r>
                        <a:rPr lang="en-US" sz="800" b="0" i="0" u="none" strike="noStrike" dirty="0">
                          <a:solidFill>
                            <a:srgbClr val="595959"/>
                          </a:solidFill>
                          <a:effectLst/>
                          <a:latin typeface="Franklin Gothic Book" panose="020B0503020102020204" pitchFamily="34" charset="0"/>
                        </a:rPr>
                        <a:t>6/30/21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baseline="0" dirty="0">
                          <a:solidFill>
                            <a:srgbClr val="595959"/>
                          </a:solidFill>
                          <a:effectLst/>
                          <a:latin typeface="Franklin Gothic Book" panose="020B0503020102020204" pitchFamily="34" charset="0"/>
                        </a:rPr>
                        <a:t>Data is actively copying to BOX.</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COMPLETE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910075"/>
                  </a:ext>
                </a:extLst>
              </a:tr>
              <a:tr h="383280">
                <a:tc>
                  <a:txBody>
                    <a:bodyPr/>
                    <a:lstStyle/>
                    <a:p>
                      <a:pPr algn="ctr" fontAlgn="b"/>
                      <a:r>
                        <a:rPr lang="en-US" sz="800" b="0" i="0" u="none" strike="noStrike" dirty="0">
                          <a:solidFill>
                            <a:srgbClr val="595959"/>
                          </a:solidFill>
                          <a:effectLst/>
                          <a:latin typeface="Franklin Gothic Book" panose="020B0503020102020204" pitchFamily="34" charset="0"/>
                        </a:rPr>
                        <a:t>5</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Customer Service-3: Customer Service Portal v2.0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595959"/>
                        </a:solidFill>
                        <a:effectLst/>
                        <a:latin typeface="Franklin Gothic Book" panose="020B05030201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C Penoza</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455,000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5/31/2021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Demo of new UI changes has been reviewed and approved. Go live and new features being planned for August/September due to delays</a:t>
                      </a:r>
                      <a:r>
                        <a:rPr lang="en-US" sz="800" b="0" i="0" u="none" strike="noStrike" baseline="0" dirty="0">
                          <a:solidFill>
                            <a:srgbClr val="595959"/>
                          </a:solidFill>
                          <a:effectLst/>
                          <a:latin typeface="Franklin Gothic Book" panose="020B0503020102020204" pitchFamily="34" charset="0"/>
                        </a:rPr>
                        <a:t> in development.  </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9191946"/>
                  </a:ext>
                </a:extLst>
              </a:tr>
              <a:tr h="383280">
                <a:tc>
                  <a:txBody>
                    <a:bodyPr/>
                    <a:lstStyle/>
                    <a:p>
                      <a:pPr algn="ctr" fontAlgn="b"/>
                      <a:r>
                        <a:rPr lang="en-US" sz="800" b="0" i="0" u="none" strike="noStrike" dirty="0">
                          <a:solidFill>
                            <a:srgbClr val="595959"/>
                          </a:solidFill>
                          <a:effectLst/>
                          <a:latin typeface="Franklin Gothic Book" panose="020B0503020102020204" pitchFamily="34" charset="0"/>
                        </a:rPr>
                        <a:t>6</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Administrative</a:t>
                      </a:r>
                      <a:r>
                        <a:rPr lang="en-US" sz="800" b="0" i="0" u="none" strike="noStrike" baseline="0" dirty="0">
                          <a:solidFill>
                            <a:srgbClr val="595959"/>
                          </a:solidFill>
                          <a:effectLst/>
                          <a:latin typeface="Franklin Gothic Book" panose="020B0503020102020204" pitchFamily="34" charset="0"/>
                        </a:rPr>
                        <a:t> and Comliance-2:GLWA Separation - Computers</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5/31/2021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All onsite</a:t>
                      </a:r>
                      <a:r>
                        <a:rPr lang="en-US" sz="800" b="0" i="0" u="none" strike="noStrike" baseline="0" dirty="0">
                          <a:solidFill>
                            <a:srgbClr val="595959"/>
                          </a:solidFill>
                          <a:effectLst/>
                          <a:latin typeface="Franklin Gothic Book" panose="020B0503020102020204" pitchFamily="34" charset="0"/>
                        </a:rPr>
                        <a:t> systems have been migrated at WBB, ECS, WSCS &amp; West Yard. CSF to be complete 6/17/21</a:t>
                      </a:r>
                      <a:r>
                        <a:rPr lang="en-US" sz="800" b="0" i="0" u="none" strike="noStrike" dirty="0">
                          <a:solidFill>
                            <a:srgbClr val="595959"/>
                          </a:solidFill>
                          <a:effectLst/>
                          <a:latin typeface="Franklin Gothic Book" panose="020B0503020102020204" pitchFamily="34" charset="0"/>
                        </a:rPr>
                        <a:t>.</a:t>
                      </a:r>
                      <a:r>
                        <a:rPr lang="en-US" sz="800" b="0" i="0" u="none" strike="noStrike" baseline="0" dirty="0">
                          <a:solidFill>
                            <a:srgbClr val="595959"/>
                          </a:solidFill>
                          <a:effectLst/>
                          <a:latin typeface="Franklin Gothic Book" panose="020B0503020102020204" pitchFamily="34" charset="0"/>
                        </a:rPr>
                        <a:t> Remote Staff computers currently being upgraded.  </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595959"/>
                          </a:solidFill>
                          <a:effectLst/>
                          <a:latin typeface="Franklin Gothic Book" panose="020B0503020102020204" pitchFamily="34" charset="0"/>
                        </a:rPr>
                        <a:t>COMPLETE</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17095"/>
                  </a:ext>
                </a:extLst>
              </a:tr>
              <a:tr h="383280">
                <a:tc>
                  <a:txBody>
                    <a:bodyPr/>
                    <a:lstStyle/>
                    <a:p>
                      <a:pPr algn="ctr" fontAlgn="b"/>
                      <a:r>
                        <a:rPr lang="en-US" sz="800" b="0" i="0" u="none" strike="noStrike" dirty="0">
                          <a:solidFill>
                            <a:srgbClr val="595959"/>
                          </a:solidFill>
                          <a:effectLst/>
                          <a:latin typeface="Franklin Gothic Book" panose="020B0503020102020204" pitchFamily="34" charset="0"/>
                        </a:rPr>
                        <a:t>7</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eSignature Standard for Contracts and Forms</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4/30/2021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Training is currently in progress for additional business</a:t>
                      </a:r>
                      <a:r>
                        <a:rPr lang="en-US" sz="800" b="0" i="0" u="none" strike="noStrike" baseline="0" dirty="0">
                          <a:solidFill>
                            <a:srgbClr val="595959"/>
                          </a:solidFill>
                          <a:effectLst/>
                          <a:latin typeface="Franklin Gothic Book" panose="020B0503020102020204" pitchFamily="34" charset="0"/>
                        </a:rPr>
                        <a:t> units.  </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87824502"/>
                  </a:ext>
                </a:extLst>
              </a:tr>
              <a:tr h="383280">
                <a:tc>
                  <a:txBody>
                    <a:bodyPr/>
                    <a:lstStyle/>
                    <a:p>
                      <a:pPr algn="ctr" fontAlgn="b"/>
                      <a:r>
                        <a:rPr lang="en-US" sz="800" b="0" i="0" u="none" strike="noStrike" dirty="0">
                          <a:solidFill>
                            <a:srgbClr val="595959"/>
                          </a:solidFill>
                          <a:effectLst/>
                          <a:latin typeface="Franklin Gothic Book" panose="020B0503020102020204" pitchFamily="34" charset="0"/>
                        </a:rPr>
                        <a:t>8</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Engineering-1:eBuilder</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5/01/21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Resolved technical issues allowing the project to move forward with data exchange and dashboard</a:t>
                      </a:r>
                      <a:r>
                        <a:rPr lang="en-US" sz="800" b="0" i="0" u="none" strike="noStrike" baseline="0" dirty="0">
                          <a:solidFill>
                            <a:srgbClr val="595959"/>
                          </a:solidFill>
                          <a:effectLst/>
                          <a:latin typeface="Franklin Gothic Book" panose="020B0503020102020204" pitchFamily="34" charset="0"/>
                        </a:rPr>
                        <a:t> development.</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018586"/>
                  </a:ext>
                </a:extLst>
              </a:tr>
              <a:tr h="383280">
                <a:tc>
                  <a:txBody>
                    <a:bodyPr/>
                    <a:lstStyle/>
                    <a:p>
                      <a:pPr algn="ctr" fontAlgn="b"/>
                      <a:r>
                        <a:rPr lang="en-US" sz="800" b="0" i="0" u="none" strike="noStrike" dirty="0">
                          <a:solidFill>
                            <a:srgbClr val="595959"/>
                          </a:solidFill>
                          <a:effectLst/>
                          <a:latin typeface="Franklin Gothic Book" panose="020B0503020102020204" pitchFamily="34" charset="0"/>
                        </a:rPr>
                        <a:t>9</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Office of CFO-1: Oracle Supply Chain</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C. Penoza</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TBD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Working to resolve issues with City contract.  City states that contract</a:t>
                      </a:r>
                      <a:r>
                        <a:rPr lang="en-US" sz="800" b="0" i="0" u="none" strike="noStrike" baseline="0" dirty="0">
                          <a:solidFill>
                            <a:srgbClr val="595959"/>
                          </a:solidFill>
                          <a:effectLst/>
                          <a:latin typeface="Franklin Gothic Book" panose="020B0503020102020204" pitchFamily="34" charset="0"/>
                        </a:rPr>
                        <a:t> issues will be resolved week of 6/14/21.</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30110689"/>
                  </a:ext>
                </a:extLst>
              </a:tr>
              <a:tr h="383280">
                <a:tc>
                  <a:txBody>
                    <a:bodyPr/>
                    <a:lstStyle/>
                    <a:p>
                      <a:pPr algn="ctr" fontAlgn="b"/>
                      <a:r>
                        <a:rPr lang="en-US" sz="800" b="0" i="0" u="none" strike="noStrike" dirty="0">
                          <a:solidFill>
                            <a:srgbClr val="595959"/>
                          </a:solidFill>
                          <a:effectLst/>
                          <a:latin typeface="Franklin Gothic Book" panose="020B0503020102020204" pitchFamily="34" charset="0"/>
                        </a:rPr>
                        <a:t>10</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Customer</a:t>
                      </a:r>
                      <a:r>
                        <a:rPr lang="en-US" sz="800" b="0" i="0" u="none" strike="noStrike" baseline="0" dirty="0">
                          <a:solidFill>
                            <a:srgbClr val="595959"/>
                          </a:solidFill>
                          <a:effectLst/>
                          <a:latin typeface="Franklin Gothic Book" panose="020B0503020102020204" pitchFamily="34" charset="0"/>
                        </a:rPr>
                        <a:t> Service-1:IVR Call Center Replacement</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800,000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Phase 1 complete.  DWSD received audit report and SOW</a:t>
                      </a:r>
                      <a:r>
                        <a:rPr lang="en-US" sz="800" b="0" i="0" u="none" strike="noStrike" baseline="0" dirty="0">
                          <a:solidFill>
                            <a:srgbClr val="595959"/>
                          </a:solidFill>
                          <a:effectLst/>
                          <a:latin typeface="Franklin Gothic Book" panose="020B0503020102020204" pitchFamily="34" charset="0"/>
                        </a:rPr>
                        <a:t> for </a:t>
                      </a:r>
                      <a:r>
                        <a:rPr lang="en-US" sz="800" b="0" i="0" u="none" strike="noStrike" dirty="0">
                          <a:solidFill>
                            <a:srgbClr val="595959"/>
                          </a:solidFill>
                          <a:effectLst/>
                          <a:latin typeface="Franklin Gothic Book" panose="020B0503020102020204" pitchFamily="34" charset="0"/>
                        </a:rPr>
                        <a:t>Outbound calling for appointment reminders will be ready June 30</a:t>
                      </a:r>
                      <a:r>
                        <a:rPr lang="en-US" sz="800" b="0" i="0" u="none" strike="noStrike" baseline="30000" dirty="0">
                          <a:solidFill>
                            <a:srgbClr val="595959"/>
                          </a:solidFill>
                          <a:effectLst/>
                          <a:latin typeface="Franklin Gothic Book" panose="020B0503020102020204" pitchFamily="34" charset="0"/>
                        </a:rPr>
                        <a:t>th</a:t>
                      </a:r>
                      <a:r>
                        <a:rPr lang="en-US" sz="800" b="0" i="0" u="none" strike="noStrike" dirty="0">
                          <a:solidFill>
                            <a:srgbClr val="595959"/>
                          </a:solidFill>
                          <a:effectLst/>
                          <a:latin typeface="Franklin Gothic Book" panose="020B0503020102020204" pitchFamily="34" charset="0"/>
                        </a:rPr>
                        <a:t>.  Work Force Management is progressing through design phases with training of Customer Service &amp; IT staff</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916366"/>
                  </a:ext>
                </a:extLst>
              </a:tr>
            </a:tbl>
          </a:graphicData>
        </a:graphic>
      </p:graphicFrame>
    </p:spTree>
    <p:extLst>
      <p:ext uri="{BB962C8B-B14F-4D97-AF65-F5344CB8AC3E}">
        <p14:creationId xmlns:p14="http://schemas.microsoft.com/office/powerpoint/2010/main" val="3825521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65D442FE-F3C1-48E1-8D6A-0CBFF60AFD4C}"/>
              </a:ext>
            </a:extLst>
          </p:cNvPr>
          <p:cNvGraphicFramePr>
            <a:graphicFrameLocks/>
          </p:cNvGraphicFramePr>
          <p:nvPr>
            <p:extLst>
              <p:ext uri="{D42A27DB-BD31-4B8C-83A1-F6EECF244321}">
                <p14:modId xmlns:p14="http://schemas.microsoft.com/office/powerpoint/2010/main" val="243041404"/>
              </p:ext>
            </p:extLst>
          </p:nvPr>
        </p:nvGraphicFramePr>
        <p:xfrm>
          <a:off x="92571" y="1242262"/>
          <a:ext cx="6080760" cy="4764024"/>
        </p:xfrm>
        <a:graphic>
          <a:graphicData uri="http://schemas.openxmlformats.org/drawingml/2006/chart">
            <c:chart xmlns:c="http://schemas.openxmlformats.org/drawingml/2006/chart" xmlns:r="http://schemas.openxmlformats.org/officeDocument/2006/relationships" r:id="rId2"/>
          </a:graphicData>
        </a:graphic>
      </p:graphicFrame>
      <p:sp>
        <p:nvSpPr>
          <p:cNvPr id="15" name="Slide Number Placeholder 1"/>
          <p:cNvSpPr>
            <a:spLocks noGrp="1"/>
          </p:cNvSpPr>
          <p:nvPr>
            <p:ph type="sldNum" sz="quarter" idx="12"/>
          </p:nvPr>
        </p:nvSpPr>
        <p:spPr>
          <a:xfrm>
            <a:off x="1855304" y="6625395"/>
            <a:ext cx="2743200" cy="365125"/>
          </a:xfrm>
        </p:spPr>
        <p:txBody>
          <a:bodyPr/>
          <a:lstStyle/>
          <a:p>
            <a:r>
              <a:rPr lang="en-US" dirty="0"/>
              <a:t>25</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Application Availability</a:t>
            </a:r>
          </a:p>
        </p:txBody>
      </p:sp>
      <p:sp>
        <p:nvSpPr>
          <p:cNvPr id="22" name="TextBox 21">
            <a:extLst>
              <a:ext uri="{FF2B5EF4-FFF2-40B4-BE49-F238E27FC236}">
                <a16:creationId xmlns:a16="http://schemas.microsoft.com/office/drawing/2014/main" id="{D410302D-BCCF-41E0-B38D-5D17D9942961}"/>
              </a:ext>
            </a:extLst>
          </p:cNvPr>
          <p:cNvSpPr txBox="1"/>
          <p:nvPr/>
        </p:nvSpPr>
        <p:spPr>
          <a:xfrm>
            <a:off x="4572000" y="4729172"/>
            <a:ext cx="1308725" cy="816185"/>
          </a:xfrm>
          <a:prstGeom prst="rect">
            <a:avLst/>
          </a:prstGeom>
          <a:noFill/>
          <a:ln>
            <a:solidFill>
              <a:srgbClr val="4472C4"/>
            </a:solidFill>
          </a:ln>
        </p:spPr>
        <p:txBody>
          <a:bodyPr wrap="square" rtlCol="0">
            <a:spAutoFit/>
          </a:bodyPr>
          <a:lstStyle/>
          <a:p>
            <a:r>
              <a:rPr lang="en-US" sz="1568" dirty="0">
                <a:solidFill>
                  <a:srgbClr val="279989"/>
                </a:solidFill>
                <a:latin typeface="Franklin Gothic Book" panose="020B0503020102020204" pitchFamily="34" charset="0"/>
              </a:rPr>
              <a:t>Systems Availability </a:t>
            </a:r>
          </a:p>
          <a:p>
            <a:r>
              <a:rPr lang="en-US" sz="1568" dirty="0">
                <a:solidFill>
                  <a:srgbClr val="279989"/>
                </a:solidFill>
                <a:latin typeface="Franklin Gothic Book" panose="020B0503020102020204" pitchFamily="34" charset="0"/>
              </a:rPr>
              <a:t>Last 90 Days</a:t>
            </a:r>
          </a:p>
        </p:txBody>
      </p:sp>
      <p:graphicFrame>
        <p:nvGraphicFramePr>
          <p:cNvPr id="20" name="Table 19"/>
          <p:cNvGraphicFramePr>
            <a:graphicFrameLocks noGrp="1"/>
          </p:cNvGraphicFramePr>
          <p:nvPr>
            <p:extLst>
              <p:ext uri="{D42A27DB-BD31-4B8C-83A1-F6EECF244321}">
                <p14:modId xmlns:p14="http://schemas.microsoft.com/office/powerpoint/2010/main" val="1765517824"/>
              </p:ext>
            </p:extLst>
          </p:nvPr>
        </p:nvGraphicFramePr>
        <p:xfrm>
          <a:off x="6754123" y="3181761"/>
          <a:ext cx="1742636" cy="1797285"/>
        </p:xfrm>
        <a:graphic>
          <a:graphicData uri="http://schemas.openxmlformats.org/drawingml/2006/table">
            <a:tbl>
              <a:tblPr>
                <a:tableStyleId>{5C22544A-7EE6-4342-B048-85BDC9FD1C3A}</a:tableStyleId>
              </a:tblPr>
              <a:tblGrid>
                <a:gridCol w="1742636">
                  <a:extLst>
                    <a:ext uri="{9D8B030D-6E8A-4147-A177-3AD203B41FA5}">
                      <a16:colId xmlns:a16="http://schemas.microsoft.com/office/drawing/2014/main" val="1207766451"/>
                    </a:ext>
                  </a:extLst>
                </a:gridCol>
              </a:tblGrid>
              <a:tr h="1075133">
                <a:tc>
                  <a:txBody>
                    <a:bodyPr/>
                    <a:lstStyle/>
                    <a:p>
                      <a:pPr algn="ctr" fontAlgn="ctr"/>
                      <a:r>
                        <a:rPr lang="en-US" sz="4000" b="1" u="none" strike="noStrike" dirty="0">
                          <a:solidFill>
                            <a:srgbClr val="004445"/>
                          </a:solidFill>
                          <a:effectLst/>
                        </a:rPr>
                        <a:t>100%</a:t>
                      </a:r>
                    </a:p>
                    <a:p>
                      <a:pPr algn="ctr" fontAlgn="ctr"/>
                      <a:r>
                        <a:rPr lang="en-US" sz="1400" b="1" u="none" strike="noStrike" dirty="0">
                          <a:solidFill>
                            <a:srgbClr val="004445"/>
                          </a:solidFill>
                          <a:effectLst/>
                        </a:rPr>
                        <a:t>SYSTEMS</a:t>
                      </a:r>
                    </a:p>
                    <a:p>
                      <a:pPr algn="ctr" fontAlgn="ctr"/>
                      <a:r>
                        <a:rPr lang="en-US" sz="1400" b="1" u="none" strike="noStrike" dirty="0">
                          <a:solidFill>
                            <a:srgbClr val="004445"/>
                          </a:solidFill>
                          <a:effectLst/>
                        </a:rPr>
                        <a:t>AVAILABILITY</a:t>
                      </a:r>
                      <a:endParaRPr lang="en-US" sz="1400" b="1" i="0" u="none" strike="noStrike" dirty="0">
                        <a:solidFill>
                          <a:srgbClr val="004445"/>
                        </a:solidFill>
                        <a:effectLst/>
                        <a:latin typeface="Calibri" panose="020F0502020204030204" pitchFamily="34" charset="0"/>
                      </a:endParaRPr>
                    </a:p>
                  </a:txBody>
                  <a:tcPr marL="6350" marR="6350" marT="6350" marB="0" anchor="ctr">
                    <a:solidFill>
                      <a:srgbClr val="FF0000"/>
                    </a:solidFill>
                  </a:tcPr>
                </a:tc>
                <a:extLst>
                  <a:ext uri="{0D108BD9-81ED-4DB2-BD59-A6C34878D82A}">
                    <a16:rowId xmlns:a16="http://schemas.microsoft.com/office/drawing/2014/main" val="513509336"/>
                  </a:ext>
                </a:extLst>
              </a:tr>
              <a:tr h="722152">
                <a:tc>
                  <a:txBody>
                    <a:bodyPr/>
                    <a:lstStyle/>
                    <a:p>
                      <a:pPr algn="ctr" fontAlgn="ctr"/>
                      <a:r>
                        <a:rPr lang="en-US" sz="1600" u="none" strike="noStrike" dirty="0">
                          <a:solidFill>
                            <a:srgbClr val="219784"/>
                          </a:solidFill>
                          <a:effectLst/>
                        </a:rPr>
                        <a:t>99.9% = TARGET</a:t>
                      </a:r>
                      <a:endParaRPr lang="en-US" sz="1600" b="1" i="0" u="none" strike="noStrike" dirty="0">
                        <a:solidFill>
                          <a:srgbClr val="219784"/>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4950693"/>
                  </a:ext>
                </a:extLst>
              </a:tr>
            </a:tbl>
          </a:graphicData>
        </a:graphic>
      </p:graphicFrame>
      <p:graphicFrame>
        <p:nvGraphicFramePr>
          <p:cNvPr id="10" name="Table 9">
            <a:extLst>
              <a:ext uri="{FF2B5EF4-FFF2-40B4-BE49-F238E27FC236}">
                <a16:creationId xmlns:a16="http://schemas.microsoft.com/office/drawing/2014/main" id="{BF50A35B-07A4-425C-B04C-B37BA352101B}"/>
              </a:ext>
            </a:extLst>
          </p:cNvPr>
          <p:cNvGraphicFramePr>
            <a:graphicFrameLocks noGrp="1"/>
          </p:cNvGraphicFramePr>
          <p:nvPr>
            <p:extLst>
              <p:ext uri="{D42A27DB-BD31-4B8C-83A1-F6EECF244321}">
                <p14:modId xmlns:p14="http://schemas.microsoft.com/office/powerpoint/2010/main" val="408877342"/>
              </p:ext>
            </p:extLst>
          </p:nvPr>
        </p:nvGraphicFramePr>
        <p:xfrm>
          <a:off x="6061198" y="4729172"/>
          <a:ext cx="3016353" cy="1848453"/>
        </p:xfrm>
        <a:graphic>
          <a:graphicData uri="http://schemas.openxmlformats.org/drawingml/2006/table">
            <a:tbl>
              <a:tblPr firstRow="1" firstCol="1" bandRow="1">
                <a:tableStyleId>{5C22544A-7EE6-4342-B048-85BDC9FD1C3A}</a:tableStyleId>
              </a:tblPr>
              <a:tblGrid>
                <a:gridCol w="1984563">
                  <a:extLst>
                    <a:ext uri="{9D8B030D-6E8A-4147-A177-3AD203B41FA5}">
                      <a16:colId xmlns:a16="http://schemas.microsoft.com/office/drawing/2014/main" val="4086984300"/>
                    </a:ext>
                  </a:extLst>
                </a:gridCol>
                <a:gridCol w="1031790">
                  <a:extLst>
                    <a:ext uri="{9D8B030D-6E8A-4147-A177-3AD203B41FA5}">
                      <a16:colId xmlns:a16="http://schemas.microsoft.com/office/drawing/2014/main" val="3137737818"/>
                    </a:ext>
                  </a:extLst>
                </a:gridCol>
              </a:tblGrid>
              <a:tr h="206997">
                <a:tc>
                  <a:txBody>
                    <a:bodyPr/>
                    <a:lstStyle/>
                    <a:p>
                      <a:pPr marL="0" marR="0">
                        <a:spcBef>
                          <a:spcPts val="0"/>
                        </a:spcBef>
                        <a:spcAft>
                          <a:spcPts val="0"/>
                        </a:spcAft>
                      </a:pPr>
                      <a:r>
                        <a:rPr lang="en-US" sz="1100" dirty="0">
                          <a:effectLst/>
                          <a:latin typeface="Franklin Gothic Book" panose="020B0503020102020204" pitchFamily="34" charset="0"/>
                        </a:rPr>
                        <a:t>June 2021  Cherwell Stats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219784"/>
                    </a:solidFill>
                  </a:tcPr>
                </a:tc>
                <a:tc>
                  <a:txBody>
                    <a:bodyPr/>
                    <a:lstStyle/>
                    <a:p>
                      <a:pPr marL="0" marR="0">
                        <a:spcBef>
                          <a:spcPts val="0"/>
                        </a:spcBef>
                        <a:spcAft>
                          <a:spcPts val="0"/>
                        </a:spcAft>
                      </a:pPr>
                      <a:r>
                        <a:rPr lang="en-US" sz="1100" dirty="0">
                          <a:effectLst/>
                          <a:latin typeface="Franklin Gothic Book" panose="020B0503020102020204" pitchFamily="34" charset="0"/>
                        </a:rPr>
                        <a:t>Totals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219784"/>
                    </a:solidFill>
                  </a:tcPr>
                </a:tc>
                <a:extLst>
                  <a:ext uri="{0D108BD9-81ED-4DB2-BD59-A6C34878D82A}">
                    <a16:rowId xmlns:a16="http://schemas.microsoft.com/office/drawing/2014/main" val="1282208591"/>
                  </a:ext>
                </a:extLst>
              </a:tr>
              <a:tr h="206997">
                <a:tc>
                  <a:txBody>
                    <a:bodyPr/>
                    <a:lstStyle/>
                    <a:p>
                      <a:pPr marL="0" marR="0">
                        <a:spcBef>
                          <a:spcPts val="0"/>
                        </a:spcBef>
                        <a:spcAft>
                          <a:spcPts val="0"/>
                        </a:spcAft>
                      </a:pPr>
                      <a:r>
                        <a:rPr lang="en-US" sz="1100" dirty="0">
                          <a:effectLst/>
                          <a:latin typeface="Franklin Gothic Book" panose="020B0503020102020204" pitchFamily="34" charset="0"/>
                        </a:rPr>
                        <a:t>Total Tickets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UNAVAILABLE</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1180925557"/>
                  </a:ext>
                </a:extLst>
              </a:tr>
              <a:tr h="206997">
                <a:tc>
                  <a:txBody>
                    <a:bodyPr/>
                    <a:lstStyle/>
                    <a:p>
                      <a:pPr marL="0" marR="0">
                        <a:spcBef>
                          <a:spcPts val="0"/>
                        </a:spcBef>
                        <a:spcAft>
                          <a:spcPts val="0"/>
                        </a:spcAft>
                      </a:pPr>
                      <a:r>
                        <a:rPr lang="en-US" sz="1100" dirty="0">
                          <a:effectLst/>
                          <a:latin typeface="Franklin Gothic Book" panose="020B0503020102020204" pitchFamily="34" charset="0"/>
                        </a:rPr>
                        <a:t>New Tickets Received</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Franklin Gothic Book" panose="020B0503020102020204" pitchFamily="34" charset="0"/>
                          <a:ea typeface="Calibri" panose="020F0502020204030204" pitchFamily="34" charset="0"/>
                        </a:rPr>
                        <a:t>UNAVAILABLE</a:t>
                      </a:r>
                    </a:p>
                  </a:txBody>
                  <a:tcPr marL="68580" marR="68580" marT="0" marB="0" anchor="b">
                    <a:lnR w="12700" cap="flat" cmpd="sng" algn="ctr">
                      <a:solidFill>
                        <a:schemeClr val="tx1"/>
                      </a:solidFill>
                      <a:prstDash val="solid"/>
                      <a:round/>
                      <a:headEnd type="none" w="med" len="med"/>
                      <a:tailEnd type="none" w="med" len="med"/>
                    </a:lnR>
                    <a:solidFill>
                      <a:srgbClr val="E8EFED"/>
                    </a:solidFill>
                  </a:tcPr>
                </a:tc>
                <a:extLst>
                  <a:ext uri="{0D108BD9-81ED-4DB2-BD59-A6C34878D82A}">
                    <a16:rowId xmlns:a16="http://schemas.microsoft.com/office/drawing/2014/main" val="570269317"/>
                  </a:ext>
                </a:extLst>
              </a:tr>
              <a:tr h="180026">
                <a:tc>
                  <a:txBody>
                    <a:bodyPr/>
                    <a:lstStyle/>
                    <a:p>
                      <a:pPr marL="0" marR="0">
                        <a:spcBef>
                          <a:spcPts val="0"/>
                        </a:spcBef>
                        <a:spcAft>
                          <a:spcPts val="0"/>
                        </a:spcAft>
                      </a:pPr>
                      <a:r>
                        <a:rPr lang="en-US" sz="1100" dirty="0">
                          <a:effectLst/>
                          <a:latin typeface="Franklin Gothic Book" panose="020B0503020102020204" pitchFamily="34" charset="0"/>
                        </a:rPr>
                        <a:t>Total Tickets Resolved</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Franklin Gothic Book" panose="020B0503020102020204" pitchFamily="34" charset="0"/>
                          <a:ea typeface="Calibri" panose="020F0502020204030204" pitchFamily="34" charset="0"/>
                        </a:rPr>
                        <a:t>UNAVAILABL</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3128001011"/>
                  </a:ext>
                </a:extLst>
              </a:tr>
              <a:tr h="315883">
                <a:tc>
                  <a:txBody>
                    <a:bodyPr/>
                    <a:lstStyle/>
                    <a:p>
                      <a:pPr marL="0" marR="0">
                        <a:spcBef>
                          <a:spcPts val="0"/>
                        </a:spcBef>
                        <a:spcAft>
                          <a:spcPts val="0"/>
                        </a:spcAft>
                      </a:pPr>
                      <a:r>
                        <a:rPr lang="en-US" sz="1100" dirty="0">
                          <a:effectLst/>
                          <a:latin typeface="Franklin Gothic Book" panose="020B0503020102020204" pitchFamily="34" charset="0"/>
                        </a:rPr>
                        <a:t>Average Time to Resolve in Days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Franklin Gothic Book" panose="020B0503020102020204" pitchFamily="34" charset="0"/>
                          <a:ea typeface="Calibri" panose="020F0502020204030204" pitchFamily="34" charset="0"/>
                        </a:rPr>
                        <a:t>UNAVAILABLE</a:t>
                      </a:r>
                    </a:p>
                  </a:txBody>
                  <a:tcPr marL="68580" marR="68580" marT="0" marB="0" anchor="b">
                    <a:lnR w="12700" cap="flat" cmpd="sng" algn="ctr">
                      <a:solidFill>
                        <a:schemeClr val="tx1"/>
                      </a:solidFill>
                      <a:prstDash val="solid"/>
                      <a:round/>
                      <a:headEnd type="none" w="med" len="med"/>
                      <a:tailEnd type="none" w="med" len="med"/>
                    </a:lnR>
                    <a:solidFill>
                      <a:srgbClr val="E8EFED"/>
                    </a:solidFill>
                  </a:tcPr>
                </a:tc>
                <a:extLst>
                  <a:ext uri="{0D108BD9-81ED-4DB2-BD59-A6C34878D82A}">
                    <a16:rowId xmlns:a16="http://schemas.microsoft.com/office/drawing/2014/main" val="223447182"/>
                  </a:ext>
                </a:extLst>
              </a:tr>
              <a:tr h="376876">
                <a:tc>
                  <a:txBody>
                    <a:bodyPr/>
                    <a:lstStyle/>
                    <a:p>
                      <a:pPr marL="0" marR="0">
                        <a:spcBef>
                          <a:spcPts val="0"/>
                        </a:spcBef>
                        <a:spcAft>
                          <a:spcPts val="0"/>
                        </a:spcAft>
                      </a:pPr>
                      <a:r>
                        <a:rPr lang="en-US" sz="1100" dirty="0">
                          <a:effectLst/>
                          <a:latin typeface="Franklin Gothic Book" panose="020B0503020102020204" pitchFamily="34" charset="0"/>
                        </a:rPr>
                        <a:t>Total Tickets Resolved within SLA</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Franklin Gothic Book" panose="020B0503020102020204" pitchFamily="34" charset="0"/>
                          <a:ea typeface="Calibri" panose="020F0502020204030204" pitchFamily="34" charset="0"/>
                        </a:rPr>
                        <a:t>UNAVAILABLE</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4000719006"/>
                  </a:ext>
                </a:extLst>
              </a:tr>
              <a:tr h="315883">
                <a:tc>
                  <a:txBody>
                    <a:bodyPr/>
                    <a:lstStyle/>
                    <a:p>
                      <a:pPr marL="0" marR="0">
                        <a:spcBef>
                          <a:spcPts val="0"/>
                        </a:spcBef>
                        <a:spcAft>
                          <a:spcPts val="0"/>
                        </a:spcAft>
                      </a:pPr>
                      <a:r>
                        <a:rPr lang="en-US" sz="1100" dirty="0">
                          <a:effectLst/>
                          <a:latin typeface="Franklin Gothic Book" panose="020B0503020102020204" pitchFamily="34" charset="0"/>
                        </a:rPr>
                        <a:t>Total Tickets Resolved not in SLA</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197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Franklin Gothic Book" panose="020B0503020102020204" pitchFamily="34" charset="0"/>
                          <a:ea typeface="Calibri" panose="020F0502020204030204" pitchFamily="34" charset="0"/>
                        </a:rPr>
                        <a:t>UNAVAILABLE</a:t>
                      </a: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FED"/>
                    </a:solidFill>
                  </a:tcPr>
                </a:tc>
                <a:extLst>
                  <a:ext uri="{0D108BD9-81ED-4DB2-BD59-A6C34878D82A}">
                    <a16:rowId xmlns:a16="http://schemas.microsoft.com/office/drawing/2014/main" val="2095849243"/>
                  </a:ext>
                </a:extLst>
              </a:tr>
            </a:tbl>
          </a:graphicData>
        </a:graphic>
      </p:graphicFrame>
      <p:graphicFrame>
        <p:nvGraphicFramePr>
          <p:cNvPr id="13" name="Chart 12">
            <a:extLst>
              <a:ext uri="{FF2B5EF4-FFF2-40B4-BE49-F238E27FC236}">
                <a16:creationId xmlns:a16="http://schemas.microsoft.com/office/drawing/2014/main" id="{2BF27379-C7DE-4B98-8000-E4BA05120C7B}"/>
              </a:ext>
            </a:extLst>
          </p:cNvPr>
          <p:cNvGraphicFramePr>
            <a:graphicFrameLocks/>
          </p:cNvGraphicFramePr>
          <p:nvPr>
            <p:extLst>
              <p:ext uri="{D42A27DB-BD31-4B8C-83A1-F6EECF244321}">
                <p14:modId xmlns:p14="http://schemas.microsoft.com/office/powerpoint/2010/main" val="3848878429"/>
              </p:ext>
            </p:extLst>
          </p:nvPr>
        </p:nvGraphicFramePr>
        <p:xfrm>
          <a:off x="5622429" y="1234089"/>
          <a:ext cx="3429000" cy="1947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89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DIRECTOR’S MESSAGE TO THE BOARD</a:t>
            </a:r>
          </a:p>
        </p:txBody>
      </p:sp>
      <p:sp>
        <p:nvSpPr>
          <p:cNvPr id="3" name="TextBox 2"/>
          <p:cNvSpPr txBox="1"/>
          <p:nvPr/>
        </p:nvSpPr>
        <p:spPr>
          <a:xfrm>
            <a:off x="300318" y="1103849"/>
            <a:ext cx="8543364" cy="2769989"/>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600" b="1" dirty="0">
                <a:solidFill>
                  <a:srgbClr val="219784"/>
                </a:solidFill>
                <a:latin typeface="Franklin Gothic Book" panose="020B0503020102020204" pitchFamily="34" charset="0"/>
              </a:rPr>
              <a:t>Since June 26, the Detroit Water and Sewerage Department (DWSD) has been focused on responding to the nearly seven inches of rain received within several hours</a:t>
            </a:r>
            <a:r>
              <a:rPr lang="en-US" sz="1600" dirty="0">
                <a:latin typeface="Franklin Gothic Book" panose="020B0503020102020204" pitchFamily="34" charset="0"/>
              </a:rPr>
              <a:t>, which overwhelmed the design standards of the combined sewer system.</a:t>
            </a:r>
          </a:p>
          <a:p>
            <a:pPr marL="742950" lvl="1" indent="-285750">
              <a:buClr>
                <a:srgbClr val="279989"/>
              </a:buClr>
              <a:buFont typeface="Courier New" panose="02070309020205020404" pitchFamily="49" charset="0"/>
              <a:buChar char="o"/>
            </a:pPr>
            <a:r>
              <a:rPr lang="en-US" sz="1400" dirty="0">
                <a:latin typeface="Franklin Gothic Book" panose="020B0503020102020204" pitchFamily="34" charset="0"/>
              </a:rPr>
              <a:t>The response has focused on:</a:t>
            </a:r>
          </a:p>
          <a:p>
            <a:pPr marL="1200150" lvl="2" indent="-285750">
              <a:buClr>
                <a:srgbClr val="279989"/>
              </a:buClr>
              <a:buFont typeface="Arial" panose="020B0604020202020204" pitchFamily="34" charset="0"/>
              <a:buChar char="•"/>
            </a:pPr>
            <a:r>
              <a:rPr lang="en-US" sz="1400" b="1" dirty="0">
                <a:solidFill>
                  <a:srgbClr val="219784"/>
                </a:solidFill>
                <a:latin typeface="Franklin Gothic Book" panose="020B0503020102020204" pitchFamily="34" charset="0"/>
              </a:rPr>
              <a:t>Creating more than 24,000 work orders for the “water in basement” reports </a:t>
            </a:r>
            <a:r>
              <a:rPr lang="en-US" sz="1400" dirty="0">
                <a:latin typeface="Franklin Gothic Book" panose="020B0503020102020204" pitchFamily="34" charset="0"/>
              </a:rPr>
              <a:t>(individual addresses) from Detroiters including adding Rocket Connections for additional call takers;</a:t>
            </a:r>
          </a:p>
          <a:p>
            <a:pPr marL="1200150" lvl="2" indent="-285750">
              <a:buClr>
                <a:srgbClr val="279989"/>
              </a:buClr>
              <a:buFont typeface="Arial" panose="020B0604020202020204" pitchFamily="34" charset="0"/>
              <a:buChar char="•"/>
            </a:pPr>
            <a:r>
              <a:rPr lang="en-US" sz="1400" b="1" dirty="0">
                <a:solidFill>
                  <a:srgbClr val="219784"/>
                </a:solidFill>
                <a:latin typeface="Franklin Gothic Book" panose="020B0503020102020204" pitchFamily="34" charset="0"/>
              </a:rPr>
              <a:t>Starting the claim process</a:t>
            </a:r>
            <a:r>
              <a:rPr lang="en-US" sz="1400" dirty="0">
                <a:solidFill>
                  <a:srgbClr val="219784"/>
                </a:solidFill>
                <a:latin typeface="Franklin Gothic Book" panose="020B0503020102020204" pitchFamily="34" charset="0"/>
              </a:rPr>
              <a:t> </a:t>
            </a:r>
            <a:r>
              <a:rPr lang="en-US" sz="1400" dirty="0">
                <a:latin typeface="Franklin Gothic Book" panose="020B0503020102020204" pitchFamily="34" charset="0"/>
              </a:rPr>
              <a:t>to ensure residents meet the 45-day deadline, and assisting in the FEMA assessments for a possible presidential disaster declaration; </a:t>
            </a:r>
          </a:p>
          <a:p>
            <a:pPr marL="1200150" lvl="2" indent="-285750">
              <a:buClr>
                <a:srgbClr val="279989"/>
              </a:buClr>
              <a:buFont typeface="Arial" panose="020B0604020202020204" pitchFamily="34" charset="0"/>
              <a:buChar char="•"/>
            </a:pPr>
            <a:r>
              <a:rPr lang="en-US" sz="1400" b="1" dirty="0">
                <a:solidFill>
                  <a:srgbClr val="219784"/>
                </a:solidFill>
                <a:latin typeface="Franklin Gothic Book" panose="020B0503020102020204" pitchFamily="34" charset="0"/>
              </a:rPr>
              <a:t>Inspecting the sewer system near the flooded homes</a:t>
            </a:r>
            <a:r>
              <a:rPr lang="en-US" sz="1400" dirty="0">
                <a:latin typeface="Franklin Gothic Book" panose="020B0503020102020204" pitchFamily="34" charset="0"/>
              </a:rPr>
              <a:t>, and cleaning where necessary, with the priority on the most severely impacted neighborhoods (with DWSD and contractor crews); and</a:t>
            </a:r>
          </a:p>
          <a:p>
            <a:pPr marL="1200150" lvl="2" indent="-285750">
              <a:buClr>
                <a:srgbClr val="279989"/>
              </a:buClr>
              <a:buFont typeface="Arial" panose="020B0604020202020204" pitchFamily="34" charset="0"/>
              <a:buChar char="•"/>
            </a:pPr>
            <a:r>
              <a:rPr lang="en-US" sz="1400" b="1" dirty="0">
                <a:solidFill>
                  <a:srgbClr val="219784"/>
                </a:solidFill>
                <a:latin typeface="Franklin Gothic Book" panose="020B0503020102020204" pitchFamily="34" charset="0"/>
              </a:rPr>
              <a:t>Assisting the most vulnerable residents </a:t>
            </a:r>
            <a:r>
              <a:rPr lang="en-US" sz="1400" dirty="0">
                <a:latin typeface="Franklin Gothic Book" panose="020B0503020102020204" pitchFamily="34" charset="0"/>
              </a:rPr>
              <a:t>with clean-out services with GSD, DPW, contractors and volunteers.</a:t>
            </a:r>
          </a:p>
        </p:txBody>
      </p:sp>
      <p:pic>
        <p:nvPicPr>
          <p:cNvPr id="4" name="Picture 3" descr="Graphical user interface, text&#10;&#10;Description automatically generated">
            <a:extLst>
              <a:ext uri="{FF2B5EF4-FFF2-40B4-BE49-F238E27FC236}">
                <a16:creationId xmlns:a16="http://schemas.microsoft.com/office/drawing/2014/main" id="{FF4D6729-E104-49B6-A31A-FDA7A4AAE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0482" y="3741490"/>
            <a:ext cx="2743200" cy="2743200"/>
          </a:xfrm>
          <a:prstGeom prst="rect">
            <a:avLst/>
          </a:prstGeom>
        </p:spPr>
      </p:pic>
      <p:pic>
        <p:nvPicPr>
          <p:cNvPr id="16" name="Picture 15" descr="Text&#10;&#10;Description automatically generated">
            <a:extLst>
              <a:ext uri="{FF2B5EF4-FFF2-40B4-BE49-F238E27FC236}">
                <a16:creationId xmlns:a16="http://schemas.microsoft.com/office/drawing/2014/main" id="{6C1B681E-7A4F-4A62-8D92-62092A730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733" y="3741490"/>
            <a:ext cx="2738640" cy="2743200"/>
          </a:xfrm>
          <a:prstGeom prst="rect">
            <a:avLst/>
          </a:prstGeom>
        </p:spPr>
      </p:pic>
    </p:spTree>
    <p:extLst>
      <p:ext uri="{BB962C8B-B14F-4D97-AF65-F5344CB8AC3E}">
        <p14:creationId xmlns:p14="http://schemas.microsoft.com/office/powerpoint/2010/main" val="412078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Customer Care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5</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CARE: Number of Active Accounts</a:t>
            </a:r>
          </a:p>
        </p:txBody>
      </p:sp>
      <p:sp>
        <p:nvSpPr>
          <p:cNvPr id="13" name="TextBox 12"/>
          <p:cNvSpPr txBox="1"/>
          <p:nvPr/>
        </p:nvSpPr>
        <p:spPr>
          <a:xfrm>
            <a:off x="119562" y="5913719"/>
            <a:ext cx="5790171" cy="523220"/>
          </a:xfrm>
          <a:prstGeom prst="rect">
            <a:avLst/>
          </a:prstGeom>
          <a:noFill/>
          <a:ln>
            <a:solidFill>
              <a:srgbClr val="279989"/>
            </a:solidFill>
          </a:ln>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Vacant parcels, parking lots and other properties with no need for water service, receive stormwater charges only (drainage).</a:t>
            </a:r>
          </a:p>
        </p:txBody>
      </p:sp>
      <p:graphicFrame>
        <p:nvGraphicFramePr>
          <p:cNvPr id="12" name="Chart Placeholder 10"/>
          <p:cNvGraphicFramePr>
            <a:graphicFrameLocks/>
          </p:cNvGraphicFramePr>
          <p:nvPr>
            <p:extLst>
              <p:ext uri="{D42A27DB-BD31-4B8C-83A1-F6EECF244321}">
                <p14:modId xmlns:p14="http://schemas.microsoft.com/office/powerpoint/2010/main" val="3678528465"/>
              </p:ext>
            </p:extLst>
          </p:nvPr>
        </p:nvGraphicFramePr>
        <p:xfrm>
          <a:off x="4542601" y="1647028"/>
          <a:ext cx="4601399" cy="34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0"/>
          <p:cNvGraphicFramePr>
            <a:graphicFrameLocks/>
          </p:cNvGraphicFramePr>
          <p:nvPr>
            <p:extLst>
              <p:ext uri="{D42A27DB-BD31-4B8C-83A1-F6EECF244321}">
                <p14:modId xmlns:p14="http://schemas.microsoft.com/office/powerpoint/2010/main" val="4268470074"/>
              </p:ext>
            </p:extLst>
          </p:nvPr>
        </p:nvGraphicFramePr>
        <p:xfrm>
          <a:off x="-95006" y="1475854"/>
          <a:ext cx="4832847" cy="3574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a:extLst>
              <a:ext uri="{FF2B5EF4-FFF2-40B4-BE49-F238E27FC236}">
                <a16:creationId xmlns:a16="http://schemas.microsoft.com/office/drawing/2014/main" id="{E590F077-668A-014E-8A04-A74DC22BB83E}"/>
              </a:ext>
            </a:extLst>
          </p:cNvPr>
          <p:cNvSpPr txBox="1">
            <a:spLocks/>
          </p:cNvSpPr>
          <p:nvPr/>
        </p:nvSpPr>
        <p:spPr>
          <a:xfrm>
            <a:off x="400593" y="1475854"/>
            <a:ext cx="8368937" cy="37685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219784"/>
              </a:buClr>
              <a:buSzTx/>
              <a:buFontTx/>
              <a:buNone/>
              <a:tabLst/>
              <a:defRPr sz="1800" b="0" i="0" kern="1200">
                <a:solidFill>
                  <a:schemeClr val="tx1">
                    <a:lumMod val="85000"/>
                    <a:lumOff val="1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219784"/>
              </a:buClr>
              <a:buFont typeface=".Lucida Grande UI Regular"/>
              <a:buChar char="▪"/>
              <a:defRPr sz="16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219784"/>
              </a:buClr>
              <a:buFont typeface="Arial" panose="020B0604020202020204" pitchFamily="34" charset="0"/>
              <a:buChar char="•"/>
              <a:defRPr sz="14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219784"/>
              </a:buClr>
              <a:buFont typeface="Courier New" panose="02070309020205020404" pitchFamily="49" charset="0"/>
              <a:buChar char="o"/>
              <a:defRPr sz="12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219784"/>
              </a:buClr>
              <a:buFont typeface="System Font Regular"/>
              <a:buChar char="⁃"/>
              <a:defRPr sz="12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Active </a:t>
            </a:r>
            <a:r>
              <a:rPr lang="en-US" b="1" dirty="0">
                <a:solidFill>
                  <a:srgbClr val="27999D"/>
                </a:solidFill>
              </a:rPr>
              <a:t>Residential </a:t>
            </a:r>
            <a:r>
              <a:rPr lang="en-US" b="1" dirty="0"/>
              <a:t>Accounts                                          Active </a:t>
            </a:r>
            <a:r>
              <a:rPr lang="en-US" b="1" dirty="0">
                <a:solidFill>
                  <a:srgbClr val="27999D"/>
                </a:solidFill>
              </a:rPr>
              <a:t>Non-Residential</a:t>
            </a:r>
            <a:r>
              <a:rPr lang="en-US" b="1" dirty="0">
                <a:solidFill>
                  <a:schemeClr val="tx1"/>
                </a:solidFill>
              </a:rPr>
              <a:t> Accounts</a:t>
            </a:r>
            <a:endParaRPr lang="en-US" dirty="0">
              <a:solidFill>
                <a:schemeClr val="tx1"/>
              </a:solidFill>
            </a:endParaRPr>
          </a:p>
        </p:txBody>
      </p:sp>
    </p:spTree>
    <p:extLst>
      <p:ext uri="{BB962C8B-B14F-4D97-AF65-F5344CB8AC3E}">
        <p14:creationId xmlns:p14="http://schemas.microsoft.com/office/powerpoint/2010/main" val="263276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6</a:t>
            </a:r>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Number of Transactions</a:t>
            </a: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graphicFrame>
        <p:nvGraphicFramePr>
          <p:cNvPr id="6" name="Chart 5"/>
          <p:cNvGraphicFramePr/>
          <p:nvPr>
            <p:extLst>
              <p:ext uri="{D42A27DB-BD31-4B8C-83A1-F6EECF244321}">
                <p14:modId xmlns:p14="http://schemas.microsoft.com/office/powerpoint/2010/main" val="1106914878"/>
              </p:ext>
            </p:extLst>
          </p:nvPr>
        </p:nvGraphicFramePr>
        <p:xfrm>
          <a:off x="247681" y="709629"/>
          <a:ext cx="4835936" cy="3223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4274252443"/>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CARE: Transactions</a:t>
            </a:r>
          </a:p>
        </p:txBody>
      </p:sp>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Millions of Dollars</a:t>
            </a:r>
          </a:p>
        </p:txBody>
      </p:sp>
      <p:sp>
        <p:nvSpPr>
          <p:cNvPr id="10" name="TextBox 9"/>
          <p:cNvSpPr txBox="1"/>
          <p:nvPr/>
        </p:nvSpPr>
        <p:spPr>
          <a:xfrm>
            <a:off x="33645" y="5308305"/>
            <a:ext cx="3852555" cy="1015663"/>
          </a:xfrm>
          <a:prstGeom prst="rect">
            <a:avLst/>
          </a:prstGeom>
          <a:noFill/>
          <a:ln>
            <a:noFill/>
          </a:ln>
        </p:spPr>
        <p:txBody>
          <a:bodyPr wrap="square" rtlCol="0">
            <a:spAutoFit/>
          </a:bodyPr>
          <a:lstStyle/>
          <a:p>
            <a:r>
              <a:rPr lang="en-US" sz="1200" dirty="0">
                <a:solidFill>
                  <a:schemeClr val="tx1">
                    <a:lumMod val="75000"/>
                    <a:lumOff val="25000"/>
                  </a:schemeClr>
                </a:solidFill>
                <a:latin typeface="Franklin Gothic Book" panose="020B0503020102020204" pitchFamily="34" charset="0"/>
              </a:rPr>
              <a:t>DWSD continues to adapt during the COVID-19 Pandemic and is offering more services remotely, including contact via email at </a:t>
            </a:r>
            <a:r>
              <a:rPr lang="en-US" sz="1200" dirty="0">
                <a:solidFill>
                  <a:schemeClr val="tx1">
                    <a:lumMod val="75000"/>
                    <a:lumOff val="25000"/>
                  </a:schemeClr>
                </a:solidFill>
                <a:latin typeface="Franklin Gothic Book" panose="020B0503020102020204" pitchFamily="34" charset="0"/>
                <a:hlinkClick r:id="rId4"/>
              </a:rPr>
              <a:t>mydwsd@detroitmi.gov</a:t>
            </a:r>
            <a:r>
              <a:rPr lang="en-US" sz="1200" dirty="0">
                <a:solidFill>
                  <a:schemeClr val="tx1">
                    <a:lumMod val="75000"/>
                    <a:lumOff val="25000"/>
                  </a:schemeClr>
                </a:solidFill>
                <a:latin typeface="Franklin Gothic Book" panose="020B0503020102020204" pitchFamily="34" charset="0"/>
              </a:rPr>
              <a:t>. DWSD is also communicating the convenient, safe ways to pay and how customers can access their account(s).</a:t>
            </a:r>
          </a:p>
        </p:txBody>
      </p:sp>
      <p:cxnSp>
        <p:nvCxnSpPr>
          <p:cNvPr id="11" name="Straight Connector 10"/>
          <p:cNvCxnSpPr/>
          <p:nvPr/>
        </p:nvCxnSpPr>
        <p:spPr>
          <a:xfrm flipH="1">
            <a:off x="72224" y="5284028"/>
            <a:ext cx="374904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Field Services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8</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Fire Hydrant Maintenance</a:t>
            </a:r>
          </a:p>
        </p:txBody>
      </p:sp>
      <p:sp>
        <p:nvSpPr>
          <p:cNvPr id="13" name="TextBox 12"/>
          <p:cNvSpPr txBox="1"/>
          <p:nvPr/>
        </p:nvSpPr>
        <p:spPr>
          <a:xfrm>
            <a:off x="700340" y="4733500"/>
            <a:ext cx="6072496" cy="276999"/>
          </a:xfrm>
          <a:prstGeom prst="rect">
            <a:avLst/>
          </a:prstGeom>
          <a:noFill/>
        </p:spPr>
        <p:txBody>
          <a:bodyPr wrap="none" rtlCol="0">
            <a:spAutoFit/>
          </a:bodyPr>
          <a:lstStyle/>
          <a:p>
            <a:r>
              <a:rPr lang="en-US" sz="1200" dirty="0">
                <a:solidFill>
                  <a:schemeClr val="accent1">
                    <a:lumMod val="75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Fire Hydrants    </a:t>
            </a:r>
            <a:r>
              <a:rPr lang="en-US" sz="1200" dirty="0">
                <a:solidFill>
                  <a:schemeClr val="accent2">
                    <a:lumMod val="60000"/>
                    <a:lumOff val="40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Hydrants with Issues    </a:t>
            </a:r>
            <a:r>
              <a:rPr lang="en-US" sz="1200" dirty="0">
                <a:solidFill>
                  <a:srgbClr val="C00000"/>
                </a:solidFill>
                <a:latin typeface="Wingdings" panose="05000000000000000000" pitchFamily="2" charset="2"/>
              </a:rPr>
              <a:t>n</a:t>
            </a:r>
            <a:r>
              <a:rPr lang="en-US" sz="1200" dirty="0"/>
              <a:t> </a:t>
            </a:r>
            <a:r>
              <a:rPr lang="en-US" sz="1200" dirty="0">
                <a:latin typeface="Franklin Gothic Book" panose="020B0503020102020204" pitchFamily="34" charset="0"/>
              </a:rPr>
              <a:t>Non-Operating Hydrants</a:t>
            </a:r>
          </a:p>
        </p:txBody>
      </p:sp>
      <p:cxnSp>
        <p:nvCxnSpPr>
          <p:cNvPr id="15" name="Straight Connector 14"/>
          <p:cNvCxnSpPr/>
          <p:nvPr/>
        </p:nvCxnSpPr>
        <p:spPr>
          <a:xfrm flipH="1">
            <a:off x="0" y="5304473"/>
            <a:ext cx="85039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3822948390"/>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5324163"/>
            <a:ext cx="7624482" cy="1169551"/>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prioritizes fire hydrant maintenance as a key component of providing essential and exceptional service delivery led by the Maintenance &amp; Repair Service Line in our Operations Group. During the Fall season, Detroit Fire Department staff conduct inspections and share the data through a dashboard with DWSD if hydrants need to be repaired or replaced. The community can report hydrant issues via the Improve Detroit mobile app.</a:t>
            </a:r>
            <a:endParaRPr lang="en-US" sz="10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614" t="32825" r="51783" b="51079"/>
          <a:stretch/>
        </p:blipFill>
        <p:spPr>
          <a:xfrm>
            <a:off x="8022837" y="5114412"/>
            <a:ext cx="962166" cy="1371600"/>
          </a:xfrm>
          <a:prstGeom prst="rect">
            <a:avLst/>
          </a:prstGeom>
        </p:spPr>
      </p:pic>
    </p:spTree>
    <p:extLst>
      <p:ext uri="{BB962C8B-B14F-4D97-AF65-F5344CB8AC3E}">
        <p14:creationId xmlns:p14="http://schemas.microsoft.com/office/powerpoint/2010/main" val="285051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Running Water</a:t>
            </a:r>
          </a:p>
        </p:txBody>
      </p:sp>
      <p:graphicFrame>
        <p:nvGraphicFramePr>
          <p:cNvPr id="4" name="Chart 3"/>
          <p:cNvGraphicFramePr/>
          <p:nvPr>
            <p:extLst>
              <p:ext uri="{D42A27DB-BD31-4B8C-83A1-F6EECF244321}">
                <p14:modId xmlns:p14="http://schemas.microsoft.com/office/powerpoint/2010/main" val="1166883756"/>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Two Days</a:t>
            </a:r>
          </a:p>
        </p:txBody>
      </p:sp>
    </p:spTree>
    <p:extLst>
      <p:ext uri="{BB962C8B-B14F-4D97-AF65-F5344CB8AC3E}">
        <p14:creationId xmlns:p14="http://schemas.microsoft.com/office/powerpoint/2010/main" val="670544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96960</TotalTime>
  <Words>1690</Words>
  <Application>Microsoft Office PowerPoint</Application>
  <PresentationFormat>On-screen Show (4:3)</PresentationFormat>
  <Paragraphs>303</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Calibri</vt:lpstr>
      <vt:lpstr>Calibri Light</vt:lpstr>
      <vt:lpstr>Courier New</vt:lpstr>
      <vt:lpstr>Franklin Gothic Book</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2862</cp:revision>
  <cp:lastPrinted>2019-11-20T19:03:00Z</cp:lastPrinted>
  <dcterms:created xsi:type="dcterms:W3CDTF">2016-04-19T17:03:52Z</dcterms:created>
  <dcterms:modified xsi:type="dcterms:W3CDTF">2021-08-10T11:19:00Z</dcterms:modified>
</cp:coreProperties>
</file>