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6" r:id="rId3"/>
    <p:sldId id="364" r:id="rId4"/>
    <p:sldId id="347" r:id="rId5"/>
    <p:sldId id="357" r:id="rId6"/>
    <p:sldId id="363" r:id="rId7"/>
    <p:sldId id="365" r:id="rId8"/>
    <p:sldId id="367" r:id="rId9"/>
    <p:sldId id="369" r:id="rId10"/>
    <p:sldId id="371" r:id="rId11"/>
    <p:sldId id="378" r:id="rId12"/>
    <p:sldId id="366" r:id="rId13"/>
    <p:sldId id="372" r:id="rId14"/>
    <p:sldId id="373" r:id="rId15"/>
    <p:sldId id="358" r:id="rId16"/>
    <p:sldId id="348" r:id="rId17"/>
    <p:sldId id="349" r:id="rId18"/>
    <p:sldId id="350" r:id="rId19"/>
    <p:sldId id="351" r:id="rId20"/>
    <p:sldId id="352" r:id="rId21"/>
    <p:sldId id="353" r:id="rId22"/>
    <p:sldId id="354" r:id="rId23"/>
    <p:sldId id="374" r:id="rId24"/>
    <p:sldId id="375" r:id="rId25"/>
    <p:sldId id="376" r:id="rId26"/>
    <p:sldId id="377" r:id="rId27"/>
    <p:sldId id="356" r:id="rId28"/>
    <p:sldId id="355"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99D"/>
    <a:srgbClr val="162074"/>
    <a:srgbClr val="63B1E8"/>
    <a:srgbClr val="004445"/>
    <a:srgbClr val="003B49"/>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3" d="100"/>
          <a:sy n="113" d="100"/>
        </p:scale>
        <p:origin x="1338" y="84"/>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899378164729022"/>
                  <c:y val="-0.32025063457838226"/>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Service Interruption At-Risk</c:v>
                </c:pt>
              </c:strCache>
            </c:strRef>
          </c:cat>
          <c:val>
            <c:numRef>
              <c:f>Sheet1!$B$2:$B$3</c:f>
              <c:numCache>
                <c:formatCode>#,##0</c:formatCode>
                <c:ptCount val="2"/>
                <c:pt idx="0">
                  <c:v>253042</c:v>
                </c:pt>
                <c:pt idx="1">
                  <c:v>24136</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January </c:v>
                </c:pt>
              </c:strCache>
            </c:strRef>
          </c:tx>
          <c:spPr>
            <a:solidFill>
              <a:schemeClr val="accent1">
                <a:lumMod val="50000"/>
              </a:schemeClr>
            </a:solidFill>
            <a:ln>
              <a:noFill/>
            </a:ln>
            <a:effectLst/>
          </c:spPr>
          <c:invertIfNegative val="0"/>
          <c:dLbls>
            <c:dLbl>
              <c:idx val="0"/>
              <c:layout>
                <c:manualLayout>
                  <c:x val="-2.2916666666666665E-2"/>
                  <c:y val="6.250000000000000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dlblFieldTable/>
                  <c15:showDataLabelsRange val="0"/>
                </c:ext>
              </c:extLst>
            </c:dLbl>
            <c:dLbl>
              <c:idx val="1"/>
              <c:layout>
                <c:manualLayout>
                  <c:x val="-1.4583333333333334E-2"/>
                  <c:y val="0"/>
                </c:manualLayout>
              </c:layout>
              <c:tx>
                <c:rich>
                  <a:bodyPr/>
                  <a:lstStyle/>
                  <a:p>
                    <a:fld id="{82D6E4D8-1589-44D9-9A27-4E9C405D7E73}" type="SERIESNAME">
                      <a:rPr lang="en-US" smtClean="0"/>
                      <a:pPr/>
                      <a:t>[SERIES NAME]</a:t>
                    </a:fld>
                    <a:r>
                      <a:rPr lang="en-US" baseline="0" dirty="0" smtClean="0"/>
                      <a:t/>
                    </a:r>
                    <a:br>
                      <a:rPr lang="en-US" baseline="0" dirty="0" smtClean="0"/>
                    </a:br>
                    <a:fld id="{79E54FA6-6D18-40C0-9FBF-D3CFC0943AD4}"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Sheet1!$B$2:$B$3</c:f>
              <c:numCache>
                <c:formatCode>0.00%</c:formatCode>
                <c:ptCount val="2"/>
                <c:pt idx="0">
                  <c:v>0.94789999999999996</c:v>
                </c:pt>
                <c:pt idx="1">
                  <c:v>0.91990000000000005</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February</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dlblFieldTable/>
                  <c15:showDataLabelsRange val="0"/>
                </c:ext>
              </c:extLst>
            </c:dLbl>
            <c:dLbl>
              <c:idx val="1"/>
              <c:layout>
                <c:manualLayout>
                  <c:x val="6.2500000000000003E-3"/>
                  <c:y val="6.2500000000000003E-3"/>
                </c:manualLayout>
              </c:layout>
              <c:tx>
                <c:rich>
                  <a:bodyPr/>
                  <a:lstStyle/>
                  <a:p>
                    <a:fld id="{68B3F052-BB77-49E0-8ABC-EA036C9C8D2D}" type="SERIESNAME">
                      <a:rPr lang="en-US" smtClean="0"/>
                      <a:pPr/>
                      <a:t>[SERIES NAME]</a:t>
                    </a:fld>
                    <a:endParaRPr lang="en-US" dirty="0" smtClean="0"/>
                  </a:p>
                  <a:p>
                    <a:fld id="{1614D61F-CF9F-4FEA-BC96-3635032B8714}"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4-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Sheet1!$C$2:$C$3</c:f>
              <c:numCache>
                <c:formatCode>0.00%</c:formatCode>
                <c:ptCount val="2"/>
                <c:pt idx="0">
                  <c:v>0.92830000000000001</c:v>
                </c:pt>
                <c:pt idx="1">
                  <c:v>0.87590000000000001</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March</c:v>
                </c:pt>
              </c:strCache>
            </c:strRef>
          </c:tx>
          <c:spPr>
            <a:solidFill>
              <a:schemeClr val="accent1">
                <a:lumMod val="60000"/>
                <a:lumOff val="40000"/>
              </a:schemeClr>
            </a:solidFill>
            <a:ln>
              <a:noFill/>
            </a:ln>
            <a:effectLst/>
          </c:spPr>
          <c:invertIfNegative val="0"/>
          <c:dLbls>
            <c:dLbl>
              <c:idx val="0"/>
              <c:layout>
                <c:manualLayout>
                  <c:x val="2.7083333333333334E-2"/>
                  <c:y val="3.1250000000000002E-3"/>
                </c:manualLayout>
              </c:layout>
              <c:tx>
                <c:rich>
                  <a:bodyPr/>
                  <a:lstStyle/>
                  <a:p>
                    <a:r>
                      <a:rPr lang="en-US" dirty="0" smtClean="0"/>
                      <a:t>January</a:t>
                    </a:r>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dlblFieldTable/>
                  <c15:showDataLabelsRange val="0"/>
                </c:ext>
              </c:extLst>
            </c:dLbl>
            <c:dLbl>
              <c:idx val="1"/>
              <c:layout>
                <c:manualLayout>
                  <c:x val="2.2916666666666512E-2"/>
                  <c:y val="3.1250000000000002E-3"/>
                </c:manualLayout>
              </c:layout>
              <c:tx>
                <c:rich>
                  <a:bodyPr/>
                  <a:lstStyle/>
                  <a:p>
                    <a:r>
                      <a:rPr lang="en-US" dirty="0" smtClean="0"/>
                      <a:t>January</a:t>
                    </a:r>
                  </a:p>
                  <a:p>
                    <a:fld id="{5998A9DC-6E8A-4BC7-9C21-CAF6411597E6}"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Water 360 Day</c:v>
                </c:pt>
                <c:pt idx="1">
                  <c:v>Sewer 360 Day</c:v>
                </c:pt>
              </c:strCache>
            </c:strRef>
          </c:cat>
          <c:val>
            <c:numRef>
              <c:f>Sheet1!$D$2:$D$3</c:f>
              <c:numCache>
                <c:formatCode>0.00%</c:formatCode>
                <c:ptCount val="2"/>
                <c:pt idx="0">
                  <c:v>0.93600000000000005</c:v>
                </c:pt>
                <c:pt idx="1">
                  <c:v>0.90080000000000005</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548896072"/>
        <c:axId val="544273808"/>
      </c:barChart>
      <c:catAx>
        <c:axId val="548896072"/>
        <c:scaling>
          <c:orientation val="minMax"/>
        </c:scaling>
        <c:delete val="1"/>
        <c:axPos val="b"/>
        <c:numFmt formatCode="General" sourceLinked="1"/>
        <c:majorTickMark val="none"/>
        <c:minorTickMark val="none"/>
        <c:tickLblPos val="nextTo"/>
        <c:crossAx val="544273808"/>
        <c:crosses val="autoZero"/>
        <c:auto val="0"/>
        <c:lblAlgn val="ctr"/>
        <c:lblOffset val="100"/>
        <c:noMultiLvlLbl val="0"/>
      </c:catAx>
      <c:valAx>
        <c:axId val="5442738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889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tx>
                <c:rich>
                  <a:bodyPr/>
                  <a:lstStyle/>
                  <a:p>
                    <a:r>
                      <a:rPr lang="en-US" dirty="0" smtClean="0"/>
                      <a:t>Nonresidents</a:t>
                    </a:r>
                    <a:r>
                      <a:rPr lang="en-US" baseline="0" dirty="0" smtClean="0"/>
                      <a:t> </a:t>
                    </a:r>
                    <a:fld id="{BDFAE94E-2B11-476B-B9FB-F47A91591F27}"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dlblFieldTable/>
                  <c15:showDataLabelsRange val="0"/>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April</c:v>
                </c:pt>
              </c:strCache>
            </c:strRef>
          </c:cat>
          <c:val>
            <c:numRef>
              <c:f>Sheet1!$B$2:$B$3</c:f>
              <c:numCache>
                <c:formatCode>General</c:formatCode>
                <c:ptCount val="2"/>
                <c:pt idx="0">
                  <c:v>214</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tx>
                <c:rich>
                  <a:bodyPr/>
                  <a:lstStyle/>
                  <a:p>
                    <a:r>
                      <a:rPr lang="en-US" baseline="0" dirty="0" smtClean="0"/>
                      <a:t>Detroit</a:t>
                    </a:r>
                  </a:p>
                  <a:p>
                    <a:r>
                      <a:rPr lang="en-US" baseline="0" dirty="0" smtClean="0"/>
                      <a:t>Residents</a:t>
                    </a:r>
                  </a:p>
                  <a:p>
                    <a:fld id="{BF0B95DD-4A85-4287-8EBF-4854899B9022}"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dlblFieldTable/>
                  <c15:showDataLabelsRange val="0"/>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April</c:v>
                </c:pt>
              </c:strCache>
            </c:strRef>
          </c:cat>
          <c:val>
            <c:numRef>
              <c:f>Sheet1!$C$2:$C$3</c:f>
              <c:numCache>
                <c:formatCode>General</c:formatCode>
                <c:ptCount val="2"/>
                <c:pt idx="0">
                  <c:v>325</c:v>
                </c:pt>
                <c:pt idx="1">
                  <c:v>8</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544274200"/>
        <c:axId val="544274592"/>
      </c:barChart>
      <c:catAx>
        <c:axId val="54427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44274592"/>
        <c:crosses val="autoZero"/>
        <c:auto val="1"/>
        <c:lblAlgn val="ctr"/>
        <c:lblOffset val="100"/>
        <c:noMultiLvlLbl val="0"/>
      </c:catAx>
      <c:valAx>
        <c:axId val="54427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4427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1-7576-4431-8B9A-049074C484AA}"/>
              </c:ext>
            </c:extLst>
          </c:dPt>
          <c:dPt>
            <c:idx val="1"/>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3-7576-4431-8B9A-049074C484AA}"/>
              </c:ext>
            </c:extLst>
          </c:dPt>
          <c:dPt>
            <c:idx val="2"/>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5-7576-4431-8B9A-049074C484AA}"/>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7-7576-4431-8B9A-049074C484AA}"/>
              </c:ext>
            </c:extLst>
          </c:dPt>
          <c:dPt>
            <c:idx val="4"/>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7576-4431-8B9A-049074C484AA}"/>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B-7576-4431-8B9A-049074C484AA}"/>
              </c:ext>
            </c:extLst>
          </c:dPt>
          <c:dLbls>
            <c:dLbl>
              <c:idx val="0"/>
              <c:tx>
                <c:rich>
                  <a:bodyPr/>
                  <a:lstStyle/>
                  <a:p>
                    <a:fld id="{6EF46CF3-94C9-4714-8453-359B19FBF0ED}" type="VALUE">
                      <a:rPr lang="en-US" baseline="0"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76-4431-8B9A-049074C484AA}"/>
                </c:ext>
                <c:ext xmlns:c15="http://schemas.microsoft.com/office/drawing/2012/chart" uri="{CE6537A1-D6FC-4f65-9D91-7224C49458BB}">
                  <c15:dlblFieldTable/>
                  <c15:showDataLabelsRange val="0"/>
                </c:ext>
              </c:extLst>
            </c:dLbl>
            <c:dLbl>
              <c:idx val="4"/>
              <c:tx>
                <c:rich>
                  <a:bodyPr/>
                  <a:lstStyle/>
                  <a:p>
                    <a:fld id="{1AD4C133-7908-407E-9A1C-82A725FDDD83}"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576-4431-8B9A-049074C484AA}"/>
                </c:ext>
                <c:ext xmlns:c15="http://schemas.microsoft.com/office/drawing/2012/chart" uri="{CE6537A1-D6FC-4f65-9D91-7224C49458BB}">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Total Employees</c:v>
                </c:pt>
                <c:pt idx="1">
                  <c:v>Total Eligible to Retire</c:v>
                </c:pt>
                <c:pt idx="2">
                  <c:v>Total Eligible for Retirement - 25+ Years of Service</c:v>
                </c:pt>
                <c:pt idx="3">
                  <c:v>Total Eligible for Retirement - 30+ Years of Service</c:v>
                </c:pt>
                <c:pt idx="4">
                  <c:v>Total Eligible for Retirement (60+ Years Old with 10 Years or More of Service)</c:v>
                </c:pt>
                <c:pt idx="5">
                  <c:v>Total Eligible for Retirement (65+ Years Old with 8 Years or More of Service)</c:v>
                </c:pt>
              </c:strCache>
            </c:strRef>
          </c:cat>
          <c:val>
            <c:numRef>
              <c:f>Sheet1!$B$2:$B$7</c:f>
              <c:numCache>
                <c:formatCode>General</c:formatCode>
                <c:ptCount val="6"/>
                <c:pt idx="0">
                  <c:v>539</c:v>
                </c:pt>
                <c:pt idx="1">
                  <c:v>142</c:v>
                </c:pt>
                <c:pt idx="2">
                  <c:v>103</c:v>
                </c:pt>
                <c:pt idx="3">
                  <c:v>54</c:v>
                </c:pt>
                <c:pt idx="4">
                  <c:v>78</c:v>
                </c:pt>
                <c:pt idx="5">
                  <c:v>15</c:v>
                </c:pt>
              </c:numCache>
            </c:numRef>
          </c:val>
          <c:extLst xmlns:c16r2="http://schemas.microsoft.com/office/drawing/2015/06/chart">
            <c:ext xmlns:c16="http://schemas.microsoft.com/office/drawing/2014/chart" uri="{C3380CC4-5D6E-409C-BE32-E72D297353CC}">
              <c16:uniqueId val="{0000000C-7576-4431-8B9A-049074C484AA}"/>
            </c:ext>
          </c:extLst>
        </c:ser>
        <c:dLbls>
          <c:showLegendKey val="0"/>
          <c:showVal val="0"/>
          <c:showCatName val="0"/>
          <c:showSerName val="0"/>
          <c:showPercent val="0"/>
          <c:showBubbleSize val="0"/>
        </c:dLbls>
        <c:gapWidth val="219"/>
        <c:overlap val="-27"/>
        <c:axId val="544275376"/>
        <c:axId val="543978232"/>
      </c:barChart>
      <c:catAx>
        <c:axId val="544275376"/>
        <c:scaling>
          <c:orientation val="minMax"/>
        </c:scaling>
        <c:delete val="1"/>
        <c:axPos val="b"/>
        <c:numFmt formatCode="General" sourceLinked="1"/>
        <c:majorTickMark val="none"/>
        <c:minorTickMark val="none"/>
        <c:tickLblPos val="nextTo"/>
        <c:crossAx val="543978232"/>
        <c:crosses val="autoZero"/>
        <c:auto val="0"/>
        <c:lblAlgn val="ctr"/>
        <c:lblOffset val="100"/>
        <c:noMultiLvlLbl val="0"/>
      </c:catAx>
      <c:valAx>
        <c:axId val="543978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4275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Pt>
            <c:idx val="0"/>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B8E5-4E00-85F1-51699653DFBC}"/>
              </c:ext>
            </c:extLst>
          </c:dPt>
          <c:dLbls>
            <c:dLbl>
              <c:idx val="0"/>
              <c:tx>
                <c:rich>
                  <a:bodyPr/>
                  <a:lstStyle/>
                  <a:p>
                    <a:r>
                      <a:rPr lang="en-US" b="0" baseline="0" dirty="0" smtClean="0"/>
                      <a:t>Submitted</a:t>
                    </a:r>
                  </a:p>
                  <a:p>
                    <a:fld id="{6EF46CF3-94C9-4714-8453-359B19FBF0ED}" type="VALUE">
                      <a:rPr lang="en-US" baseline="0"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E5-4E00-85F1-51699653DFBC}"/>
                </c:ext>
                <c:ext xmlns:c15="http://schemas.microsoft.com/office/drawing/2012/chart" uri="{CE6537A1-D6FC-4f65-9D91-7224C49458BB}">
                  <c15:dlblFieldTable/>
                  <c15:showDataLabelsRange val="0"/>
                </c:ext>
              </c:extLst>
            </c:dLbl>
            <c:dLbl>
              <c:idx val="1"/>
              <c:layout>
                <c:manualLayout>
                  <c:x val="-6.25E-2"/>
                  <c:y val="-4.6874999999999944E-2"/>
                </c:manualLayout>
              </c:layout>
              <c:tx>
                <c:rich>
                  <a:bodyPr/>
                  <a:lstStyle/>
                  <a:p>
                    <a:r>
                      <a:rPr lang="en-US" b="0" dirty="0" smtClean="0"/>
                      <a:t>Continuous</a:t>
                    </a:r>
                  </a:p>
                  <a:p>
                    <a:fld id="{1DFA748A-ADB0-4911-849A-6F14DE05C9D7}"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8E5-4E00-85F1-51699653DFBC}"/>
                </c:ext>
                <c:ext xmlns:c15="http://schemas.microsoft.com/office/drawing/2012/chart" uri="{CE6537A1-D6FC-4f65-9D91-7224C49458BB}">
                  <c15:dlblFieldTable/>
                  <c15:showDataLabelsRange val="0"/>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Sheet1!$B$2:$B$3</c:f>
              <c:numCache>
                <c:formatCode>General</c:formatCode>
                <c:ptCount val="2"/>
                <c:pt idx="0">
                  <c:v>105</c:v>
                </c:pt>
                <c:pt idx="1">
                  <c:v>36</c:v>
                </c:pt>
              </c:numCache>
            </c:numRef>
          </c:val>
          <c:extLst xmlns:c16r2="http://schemas.microsoft.com/office/drawing/2015/06/chart">
            <c:ext xmlns:c16="http://schemas.microsoft.com/office/drawing/2014/chart" uri="{C3380CC4-5D6E-409C-BE32-E72D297353CC}">
              <c16:uniqueId val="{00000005-B8E5-4E00-85F1-51699653DFBC}"/>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9.3749999999999958E-2"/>
                  <c:y val="-2.5000000000000015E-2"/>
                </c:manualLayout>
              </c:layout>
              <c:tx>
                <c:rich>
                  <a:bodyPr/>
                  <a:lstStyle/>
                  <a:p>
                    <a:r>
                      <a:rPr lang="en-US" baseline="0" dirty="0" smtClean="0">
                        <a:solidFill>
                          <a:srgbClr val="595959"/>
                        </a:solidFill>
                        <a:latin typeface="Franklin Gothic Book" panose="020B0503020102020204" pitchFamily="34" charset="0"/>
                      </a:rPr>
                      <a:t>Approved</a:t>
                    </a:r>
                  </a:p>
                  <a:p>
                    <a:fld id="{35BCA326-DB8D-4FCD-8BC1-83C8AB6EE007}" type="VALUE">
                      <a:rPr lang="en-US" b="1" baseline="0" smtClean="0">
                        <a:solidFill>
                          <a:srgbClr val="595959"/>
                        </a:solidFill>
                        <a:latin typeface="Franklin Gothic Book" panose="020B0503020102020204" pitchFamily="34" charset="0"/>
                      </a:rPr>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Sheet1!$C$2:$C$3</c:f>
              <c:numCache>
                <c:formatCode>General</c:formatCode>
                <c:ptCount val="2"/>
                <c:pt idx="0">
                  <c:v>94</c:v>
                </c:pt>
              </c:numCache>
            </c:numRef>
          </c:val>
          <c:extLst xmlns:c16r2="http://schemas.microsoft.com/office/drawing/2015/06/chart">
            <c:ext xmlns:c16="http://schemas.microsoft.com/office/drawing/2014/chart" uri="{C3380CC4-5D6E-409C-BE32-E72D297353CC}">
              <c16:uniqueId val="{00000008-B8E5-4E00-85F1-51699653DFBC}"/>
            </c:ext>
          </c:extLst>
        </c:ser>
        <c:ser>
          <c:idx val="2"/>
          <c:order val="2"/>
          <c:tx>
            <c:strRef>
              <c:f>Sheet1!$D$1</c:f>
              <c:strCache>
                <c:ptCount val="1"/>
                <c:pt idx="0">
                  <c:v>Column4</c:v>
                </c:pt>
              </c:strCache>
            </c:strRef>
          </c:tx>
          <c:spPr>
            <a:solidFill>
              <a:schemeClr val="accent1">
                <a:lumMod val="60000"/>
                <a:lumOff val="40000"/>
              </a:schemeClr>
            </a:solidFill>
            <a:ln>
              <a:noFill/>
            </a:ln>
            <a:effectLst/>
          </c:spPr>
          <c:invertIfNegative val="0"/>
          <c:dLbls>
            <c:dLbl>
              <c:idx val="0"/>
              <c:layout>
                <c:manualLayout>
                  <c:x val="1.0416666666666666E-2"/>
                  <c:y val="-0.21250000000000011"/>
                </c:manualLayout>
              </c:layout>
              <c:tx>
                <c:rich>
                  <a:bodyPr/>
                  <a:lstStyle/>
                  <a:p>
                    <a:r>
                      <a:rPr lang="en-US" b="0" dirty="0" smtClean="0"/>
                      <a:t>Denied</a:t>
                    </a:r>
                  </a:p>
                  <a:p>
                    <a:fld id="{12E2EF11-26DD-4767-80FE-661B0C34F66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B8E5-4E00-85F1-51699653DFBC}"/>
                </c:ext>
                <c:ext xmlns:c15="http://schemas.microsoft.com/office/drawing/2012/chart" uri="{CE6537A1-D6FC-4f65-9D91-7224C49458BB}">
                  <c15:dlblFieldTable/>
                  <c15:showDataLabelsRange val="0"/>
                </c:ext>
              </c:extLst>
            </c:dLbl>
            <c:dLbl>
              <c:idx val="1"/>
              <c:layout>
                <c:manualLayout>
                  <c:x val="4.583333333333333E-2"/>
                  <c:y val="-1.5625E-2"/>
                </c:manualLayout>
              </c:layout>
              <c:tx>
                <c:rich>
                  <a:bodyPr/>
                  <a:lstStyle/>
                  <a:p>
                    <a:r>
                      <a:rPr lang="en-US" b="0" dirty="0" smtClean="0"/>
                      <a:t>Intermittent</a:t>
                    </a:r>
                  </a:p>
                  <a:p>
                    <a:fld id="{2E8EEE30-B10B-412C-AE0E-CDD6EC7F90E6}"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B8E5-4E00-85F1-51699653DFBC}"/>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Sheet1!$D$2:$D$3</c:f>
              <c:numCache>
                <c:formatCode>General</c:formatCode>
                <c:ptCount val="2"/>
                <c:pt idx="0">
                  <c:v>11</c:v>
                </c:pt>
                <c:pt idx="1">
                  <c:v>56</c:v>
                </c:pt>
              </c:numCache>
            </c:numRef>
          </c:val>
          <c:extLst xmlns:c16r2="http://schemas.microsoft.com/office/drawing/2015/06/chart">
            <c:ext xmlns:c16="http://schemas.microsoft.com/office/drawing/2014/chart" uri="{C3380CC4-5D6E-409C-BE32-E72D297353CC}">
              <c16:uniqueId val="{0000000C-B8E5-4E00-85F1-51699653DFBC}"/>
            </c:ext>
          </c:extLst>
        </c:ser>
        <c:ser>
          <c:idx val="3"/>
          <c:order val="3"/>
          <c:tx>
            <c:strRef>
              <c:f>Sheet1!$E$1</c:f>
              <c:strCache>
                <c:ptCount val="1"/>
                <c:pt idx="0">
                  <c:v>Column5</c:v>
                </c:pt>
              </c:strCache>
            </c:strRef>
          </c:tx>
          <c:spPr>
            <a:solidFill>
              <a:schemeClr val="accent4"/>
            </a:solidFill>
            <a:ln>
              <a:noFill/>
            </a:ln>
            <a:effectLst/>
          </c:spPr>
          <c:invertIfNegative val="0"/>
          <c:dLbls>
            <c:dLbl>
              <c:idx val="0"/>
              <c:layout>
                <c:manualLayout>
                  <c:x val="4.5833333333333295E-2"/>
                  <c:y val="-0.21875000000000011"/>
                </c:manualLayout>
              </c:layout>
              <c:tx>
                <c:rich>
                  <a:bodyPr/>
                  <a:lstStyle/>
                  <a:p>
                    <a:r>
                      <a:rPr lang="en-US" b="0" dirty="0" smtClean="0"/>
                      <a:t>Pending</a:t>
                    </a:r>
                    <a:br>
                      <a:rPr lang="en-US" b="0" dirty="0" smtClean="0"/>
                    </a:br>
                    <a:r>
                      <a:rPr lang="en-US" dirty="0" smtClean="0"/>
                      <a:t>0</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B8E5-4E00-85F1-51699653DFBC}"/>
                </c:ex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Applications</c:v>
                </c:pt>
                <c:pt idx="1">
                  <c:v>Continuous</c:v>
                </c:pt>
              </c:strCache>
            </c:strRef>
          </c:cat>
          <c:val>
            <c:numRef>
              <c:f>Sheet1!$E$2:$E$3</c:f>
              <c:numCache>
                <c:formatCode>General</c:formatCode>
                <c:ptCount val="2"/>
              </c:numCache>
            </c:numRef>
          </c:val>
          <c:extLst xmlns:c16r2="http://schemas.microsoft.com/office/drawing/2015/06/chart">
            <c:ext xmlns:c16="http://schemas.microsoft.com/office/drawing/2014/chart" uri="{C3380CC4-5D6E-409C-BE32-E72D297353CC}">
              <c16:uniqueId val="{0000000F-B8E5-4E00-85F1-51699653DFBC}"/>
            </c:ext>
          </c:extLst>
        </c:ser>
        <c:ser>
          <c:idx val="4"/>
          <c:order val="4"/>
          <c:tx>
            <c:strRef>
              <c:f>Sheet1!$F$1</c:f>
              <c:strCache>
                <c:ptCount val="1"/>
                <c:pt idx="0">
                  <c:v>Column6</c:v>
                </c:pt>
              </c:strCache>
            </c:strRef>
          </c:tx>
          <c:spPr>
            <a:solidFill>
              <a:schemeClr val="accent5"/>
            </a:solidFill>
            <a:ln>
              <a:noFill/>
            </a:ln>
            <a:effectLst/>
          </c:spPr>
          <c:invertIfNegative val="0"/>
          <c:dLbls>
            <c:dLbl>
              <c:idx val="0"/>
              <c:tx>
                <c:rich>
                  <a:bodyPr/>
                  <a:lstStyle/>
                  <a:p>
                    <a:r>
                      <a:rPr lang="en-US" b="0" dirty="0" smtClean="0"/>
                      <a:t>Leave of Absence</a:t>
                    </a:r>
                  </a:p>
                  <a:p>
                    <a:fld id="{4A9EAAF7-1728-4453-8516-A2C445B0B8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0-B8E5-4E00-85F1-51699653DFBC}"/>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Applications</c:v>
                </c:pt>
                <c:pt idx="1">
                  <c:v>Continuous</c:v>
                </c:pt>
              </c:strCache>
            </c:strRef>
          </c:cat>
          <c:val>
            <c:numRef>
              <c:f>Sheet1!$F$2:$F$3</c:f>
              <c:numCache>
                <c:formatCode>General</c:formatCode>
                <c:ptCount val="2"/>
              </c:numCache>
            </c:numRef>
          </c:val>
          <c:extLst xmlns:c16r2="http://schemas.microsoft.com/office/drawing/2015/06/chart">
            <c:ext xmlns:c16="http://schemas.microsoft.com/office/drawing/2014/chart" uri="{C3380CC4-5D6E-409C-BE32-E72D297353CC}">
              <c16:uniqueId val="{00000012-B8E5-4E00-85F1-51699653DFBC}"/>
            </c:ext>
          </c:extLst>
        </c:ser>
        <c:dLbls>
          <c:showLegendKey val="0"/>
          <c:showVal val="0"/>
          <c:showCatName val="0"/>
          <c:showSerName val="0"/>
          <c:showPercent val="0"/>
          <c:showBubbleSize val="0"/>
        </c:dLbls>
        <c:gapWidth val="219"/>
        <c:overlap val="-27"/>
        <c:axId val="543979016"/>
        <c:axId val="543979408"/>
      </c:barChart>
      <c:catAx>
        <c:axId val="543979016"/>
        <c:scaling>
          <c:orientation val="minMax"/>
        </c:scaling>
        <c:delete val="1"/>
        <c:axPos val="b"/>
        <c:numFmt formatCode="General" sourceLinked="1"/>
        <c:majorTickMark val="none"/>
        <c:minorTickMark val="none"/>
        <c:tickLblPos val="nextTo"/>
        <c:crossAx val="543979408"/>
        <c:crosses val="autoZero"/>
        <c:auto val="0"/>
        <c:lblAlgn val="ctr"/>
        <c:lblOffset val="100"/>
        <c:noMultiLvlLbl val="0"/>
      </c:catAx>
      <c:valAx>
        <c:axId val="54397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43979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FY2018</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9.8637654810672243E-2"/>
          <c:y val="2.14763012397913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0.21890756097258512"/>
          <c:y val="9.4513763293393616E-2"/>
          <c:w val="0.73808027814344068"/>
          <c:h val="0.71643221704479898"/>
        </c:manualLayout>
      </c:layout>
      <c:barChart>
        <c:barDir val="bar"/>
        <c:grouping val="clustered"/>
        <c:varyColors val="0"/>
        <c:ser>
          <c:idx val="0"/>
          <c:order val="0"/>
          <c:tx>
            <c:strRef>
              <c:f>Sheet1!$B$1</c:f>
              <c:strCache>
                <c:ptCount val="1"/>
                <c:pt idx="0">
                  <c:v>FY2018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Postive Stories</c:v>
                </c:pt>
              </c:strCache>
            </c:strRef>
          </c:cat>
          <c:val>
            <c:numRef>
              <c:f>Sheet1!$B$2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Postive Stories</c:v>
                </c:pt>
              </c:strCache>
            </c:strRef>
          </c:cat>
          <c:val>
            <c:numRef>
              <c:f>Sheet1!$C$2</c:f>
              <c:numCache>
                <c:formatCode>General</c:formatCode>
                <c:ptCount val="1"/>
                <c:pt idx="0">
                  <c:v>33</c:v>
                </c:pt>
              </c:numCache>
            </c:numRef>
          </c:val>
          <c:extLst xmlns:c16r2="http://schemas.microsoft.com/office/drawing/2015/06/char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280247144"/>
        <c:axId val="280247536"/>
      </c:barChart>
      <c:catAx>
        <c:axId val="280247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80247536"/>
        <c:crosses val="autoZero"/>
        <c:auto val="1"/>
        <c:lblAlgn val="ctr"/>
        <c:lblOffset val="100"/>
        <c:noMultiLvlLbl val="0"/>
      </c:catAx>
      <c:valAx>
        <c:axId val="28024753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80247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07932316770681E-2"/>
          <c:y val="3.625120092739384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5/1/18 - 5/31/18</c:v>
                </c:pt>
                <c:pt idx="1">
                  <c:v>  </c:v>
                </c:pt>
              </c:strCache>
            </c:strRef>
          </c:cat>
          <c:val>
            <c:numRef>
              <c:f>Sheet1!$B$2:$B$3</c:f>
              <c:numCache>
                <c:formatCode>General</c:formatCode>
                <c:ptCount val="2"/>
                <c:pt idx="0">
                  <c:v>36</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5/1/18 - 5/31/18</c:v>
                </c:pt>
                <c:pt idx="1">
                  <c:v>  </c:v>
                </c:pt>
              </c:strCache>
            </c:strRef>
          </c:cat>
          <c:val>
            <c:numRef>
              <c:f>Sheet1!$C$2:$C$3</c:f>
              <c:numCache>
                <c:formatCode>General</c:formatCode>
                <c:ptCount val="2"/>
                <c:pt idx="0">
                  <c:v>5</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5/1/18 - 5/31/18</c:v>
                </c:pt>
                <c:pt idx="1">
                  <c:v>  </c:v>
                </c:pt>
              </c:strCache>
            </c:strRef>
          </c:cat>
          <c:val>
            <c:numRef>
              <c:f>Sheet1!$D$2:$D$3</c:f>
              <c:numCache>
                <c:formatCode>General</c:formatCode>
                <c:ptCount val="2"/>
                <c:pt idx="0">
                  <c:v>75</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430496160"/>
        <c:axId val="430496552"/>
      </c:barChart>
      <c:catAx>
        <c:axId val="430496160"/>
        <c:scaling>
          <c:orientation val="minMax"/>
        </c:scaling>
        <c:delete val="1"/>
        <c:axPos val="b"/>
        <c:numFmt formatCode="General" sourceLinked="1"/>
        <c:majorTickMark val="none"/>
        <c:minorTickMark val="none"/>
        <c:tickLblPos val="nextTo"/>
        <c:crossAx val="430496552"/>
        <c:crosses val="autoZero"/>
        <c:auto val="1"/>
        <c:lblAlgn val="ctr"/>
        <c:lblOffset val="100"/>
        <c:noMultiLvlLbl val="0"/>
      </c:catAx>
      <c:valAx>
        <c:axId val="43049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30496160"/>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Enquesta</c:v>
                </c:pt>
              </c:strCache>
            </c:strRef>
          </c:tx>
          <c:spPr>
            <a:solidFill>
              <a:schemeClr val="accent1"/>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Sheet1!$B$2</c:f>
              <c:numCache>
                <c:formatCode>0.00%</c:formatCode>
                <c:ptCount val="1"/>
                <c:pt idx="0">
                  <c:v>0.98470000000000002</c:v>
                </c:pt>
              </c:numCache>
            </c:numRef>
          </c:val>
          <c:extLst xmlns:c16r2="http://schemas.microsoft.com/office/drawing/2015/06/chart">
            <c:ext xmlns:c16="http://schemas.microsoft.com/office/drawing/2014/chart" uri="{C3380CC4-5D6E-409C-BE32-E72D297353CC}">
              <c16:uniqueId val="{00000000-94C4-4D2F-BD69-8B58BB1AFF5D}"/>
            </c:ext>
          </c:extLst>
        </c:ser>
        <c:ser>
          <c:idx val="1"/>
          <c:order val="1"/>
          <c:tx>
            <c:strRef>
              <c:f>Sheet1!$C$1</c:f>
              <c:strCache>
                <c:ptCount val="1"/>
                <c:pt idx="0">
                  <c:v>Inovah</c:v>
                </c:pt>
              </c:strCache>
            </c:strRef>
          </c:tx>
          <c:spPr>
            <a:solidFill>
              <a:schemeClr val="accent2"/>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Sheet1!$C$2</c:f>
              <c:numCache>
                <c:formatCode>0.00%</c:formatCode>
                <c:ptCount val="1"/>
                <c:pt idx="0">
                  <c:v>0.96250000000000002</c:v>
                </c:pt>
              </c:numCache>
            </c:numRef>
          </c:val>
          <c:extLst xmlns:c16r2="http://schemas.microsoft.com/office/drawing/2015/06/chart">
            <c:ext xmlns:c16="http://schemas.microsoft.com/office/drawing/2014/chart" uri="{C3380CC4-5D6E-409C-BE32-E72D297353CC}">
              <c16:uniqueId val="{00000001-94C4-4D2F-BD69-8B58BB1AFF5D}"/>
            </c:ext>
          </c:extLst>
        </c:ser>
        <c:ser>
          <c:idx val="2"/>
          <c:order val="2"/>
          <c:tx>
            <c:strRef>
              <c:f>Sheet1!$D$1</c:f>
              <c:strCache>
                <c:ptCount val="1"/>
                <c:pt idx="0">
                  <c:v>Zipwire</c:v>
                </c:pt>
              </c:strCache>
            </c:strRef>
          </c:tx>
          <c:spPr>
            <a:solidFill>
              <a:schemeClr val="accent3"/>
            </a:solidFill>
            <a:ln>
              <a:noFill/>
            </a:ln>
            <a:effectLst/>
            <a:sp3d/>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Sheet1!$D$2</c:f>
              <c:numCache>
                <c:formatCode>0.00%</c:formatCode>
                <c:ptCount val="1"/>
                <c:pt idx="0">
                  <c:v>1</c:v>
                </c:pt>
              </c:numCache>
            </c:numRef>
          </c:val>
          <c:extLst xmlns:c16r2="http://schemas.microsoft.com/office/drawing/2015/06/chart">
            <c:ext xmlns:c16="http://schemas.microsoft.com/office/drawing/2014/chart" uri="{C3380CC4-5D6E-409C-BE32-E72D297353CC}">
              <c16:uniqueId val="{00000002-94C4-4D2F-BD69-8B58BB1AFF5D}"/>
            </c:ext>
          </c:extLst>
        </c:ser>
        <c:ser>
          <c:idx val="3"/>
          <c:order val="3"/>
          <c:tx>
            <c:strRef>
              <c:f>Sheet1!$E$1</c:f>
              <c:strCache>
                <c:ptCount val="1"/>
                <c:pt idx="0">
                  <c:v>InvoiceCloud</c:v>
                </c:pt>
              </c:strCache>
            </c:strRef>
          </c:tx>
          <c:spPr>
            <a:solidFill>
              <a:schemeClr val="accent4"/>
            </a:solidFill>
            <a:ln>
              <a:noFill/>
            </a:ln>
            <a:effectLst/>
            <a:sp3d/>
          </c:spPr>
          <c:invertIfNegative val="0"/>
          <c:dLbls>
            <c:dLbl>
              <c:idx val="0"/>
              <c:layout>
                <c:manualLayout>
                  <c:x val="1.041666666666659E-2"/>
                  <c:y val="0"/>
                </c:manualLayout>
              </c:layout>
              <c:showLegendKey val="0"/>
              <c:showVal val="1"/>
              <c:showCatName val="0"/>
              <c:showSerName val="0"/>
              <c:showPercent val="0"/>
              <c:showBubbleSize val="0"/>
              <c:extLs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Sheet1!$E$2</c:f>
              <c:numCache>
                <c:formatCode>0.00%</c:formatCode>
                <c:ptCount val="1"/>
                <c:pt idx="0">
                  <c:v>1</c:v>
                </c:pt>
              </c:numCache>
            </c:numRef>
          </c:val>
          <c:extLst xmlns:c16r2="http://schemas.microsoft.com/office/drawing/2015/06/chart">
            <c:ext xmlns:c16="http://schemas.microsoft.com/office/drawing/2014/chart" uri="{C3380CC4-5D6E-409C-BE32-E72D297353CC}">
              <c16:uniqueId val="{00000003-94C4-4D2F-BD69-8B58BB1AFF5D}"/>
            </c:ext>
          </c:extLst>
        </c:ser>
        <c:ser>
          <c:idx val="4"/>
          <c:order val="4"/>
          <c:tx>
            <c:strRef>
              <c:f>Sheet1!$F$1</c:f>
              <c:strCache>
                <c:ptCount val="1"/>
                <c:pt idx="0">
                  <c:v>Selectron IVR</c:v>
                </c:pt>
              </c:strCache>
            </c:strRef>
          </c:tx>
          <c:spPr>
            <a:solidFill>
              <a:schemeClr val="accent5"/>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Sheet1!$F$2</c:f>
              <c:numCache>
                <c:formatCode>0.00%</c:formatCode>
                <c:ptCount val="1"/>
                <c:pt idx="0">
                  <c:v>0.98470000000000002</c:v>
                </c:pt>
              </c:numCache>
            </c:numRef>
          </c:val>
          <c:extLst xmlns:c16r2="http://schemas.microsoft.com/office/drawing/2015/06/chart">
            <c:ext xmlns:c16="http://schemas.microsoft.com/office/drawing/2014/chart" uri="{C3380CC4-5D6E-409C-BE32-E72D297353CC}">
              <c16:uniqueId val="{00000004-94C4-4D2F-BD69-8B58BB1AFF5D}"/>
            </c:ext>
          </c:extLst>
        </c:ser>
        <c:ser>
          <c:idx val="5"/>
          <c:order val="5"/>
          <c:tx>
            <c:strRef>
              <c:f>Sheet1!$G$1</c:f>
              <c:strCache>
                <c:ptCount val="1"/>
                <c:pt idx="0">
                  <c:v>Kiosks</c:v>
                </c:pt>
              </c:strCache>
            </c:strRef>
          </c:tx>
          <c:spPr>
            <a:solidFill>
              <a:schemeClr val="accent6"/>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Sheet1!$G$2</c:f>
              <c:numCache>
                <c:formatCode>0.00%</c:formatCode>
                <c:ptCount val="1"/>
                <c:pt idx="0">
                  <c:v>0.98470000000000002</c:v>
                </c:pt>
              </c:numCache>
            </c:numRef>
          </c:val>
          <c:extLst xmlns:c16r2="http://schemas.microsoft.com/office/drawing/2015/06/chart">
            <c:ext xmlns:c16="http://schemas.microsoft.com/office/drawing/2014/chart" uri="{C3380CC4-5D6E-409C-BE32-E72D297353CC}">
              <c16:uniqueId val="{00000005-94C4-4D2F-BD69-8B58BB1AFF5D}"/>
            </c:ext>
          </c:extLst>
        </c:ser>
        <c:ser>
          <c:idx val="6"/>
          <c:order val="6"/>
          <c:tx>
            <c:strRef>
              <c:f>Sheet1!$H$1</c:f>
              <c:strCache>
                <c:ptCount val="1"/>
                <c:pt idx="0">
                  <c:v>Portal</c:v>
                </c:pt>
              </c:strCache>
            </c:strRef>
          </c:tx>
          <c:spPr>
            <a:solidFill>
              <a:schemeClr val="accent1">
                <a:lumMod val="60000"/>
              </a:schemeClr>
            </a:solidFill>
            <a:ln>
              <a:noFill/>
            </a:ln>
            <a:effectLst/>
            <a:sp3d/>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May 2018</c:v>
                </c:pt>
              </c:strCache>
            </c:strRef>
          </c:cat>
          <c:val>
            <c:numRef>
              <c:f>Sheet1!$H$2</c:f>
              <c:numCache>
                <c:formatCode>0.00%</c:formatCode>
                <c:ptCount val="1"/>
                <c:pt idx="0">
                  <c:v>0.98470000000000002</c:v>
                </c:pt>
              </c:numCache>
            </c:numRef>
          </c:val>
          <c:extLst xmlns:c16r2="http://schemas.microsoft.com/office/drawing/2015/06/chart">
            <c:ext xmlns:c16="http://schemas.microsoft.com/office/drawing/2014/chart" uri="{C3380CC4-5D6E-409C-BE32-E72D297353CC}">
              <c16:uniqueId val="{00000006-94C4-4D2F-BD69-8B58BB1AFF5D}"/>
            </c:ext>
          </c:extLst>
        </c:ser>
        <c:dLbls>
          <c:showLegendKey val="0"/>
          <c:showVal val="0"/>
          <c:showCatName val="0"/>
          <c:showSerName val="0"/>
          <c:showPercent val="0"/>
          <c:showBubbleSize val="0"/>
        </c:dLbls>
        <c:gapWidth val="150"/>
        <c:shape val="box"/>
        <c:axId val="430497336"/>
        <c:axId val="430497728"/>
        <c:axId val="0"/>
      </c:bar3DChart>
      <c:catAx>
        <c:axId val="430497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30497728"/>
        <c:crosses val="autoZero"/>
        <c:auto val="1"/>
        <c:lblAlgn val="ctr"/>
        <c:lblOffset val="100"/>
        <c:noMultiLvlLbl val="0"/>
      </c:catAx>
      <c:valAx>
        <c:axId val="430497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30497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Service Interruption At-Risk</c:v>
                </c:pt>
              </c:strCache>
            </c:strRef>
          </c:cat>
          <c:val>
            <c:numRef>
              <c:f>Sheet1!$B$2:$B$3</c:f>
              <c:numCache>
                <c:formatCode>#,##0</c:formatCode>
                <c:ptCount val="2"/>
                <c:pt idx="0">
                  <c:v>221761</c:v>
                </c:pt>
                <c:pt idx="1">
                  <c:v>22570</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Service Interruption At-Risk</c:v>
                </c:pt>
              </c:strCache>
            </c:strRef>
          </c:cat>
          <c:val>
            <c:numRef>
              <c:f>Sheet1!$B$2:$B$3</c:f>
              <c:numCache>
                <c:formatCode>#,##0</c:formatCode>
                <c:ptCount val="2"/>
                <c:pt idx="0">
                  <c:v>31281</c:v>
                </c:pt>
                <c:pt idx="1">
                  <c:v>1566</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19278</c:v>
                </c:pt>
              </c:numCache>
            </c:numRef>
          </c:val>
          <c:extLst xmlns:c16r2="http://schemas.microsoft.com/office/drawing/2015/06/chart">
            <c:ext xmlns:c16="http://schemas.microsoft.com/office/drawing/2014/chart" uri="{C3380CC4-5D6E-409C-BE32-E72D297353CC}">
              <c16:uniqueId val="{00000001-5B74-48D8-8DF9-8D0294BE79B6}"/>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16157</c:v>
                </c:pt>
              </c:numCache>
            </c:numRef>
          </c:val>
          <c:extLst xmlns:c16r2="http://schemas.microsoft.com/office/drawing/2015/06/chart">
            <c:ext xmlns:c16="http://schemas.microsoft.com/office/drawing/2014/chart" uri="{C3380CC4-5D6E-409C-BE32-E72D297353CC}">
              <c16:uniqueId val="{00000003-5B74-48D8-8DF9-8D0294BE79B6}"/>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47881</c:v>
                </c:pt>
              </c:numCache>
            </c:numRef>
          </c:val>
          <c:extLst xmlns:c16r2="http://schemas.microsoft.com/office/drawing/2015/06/chart">
            <c:ext xmlns:c16="http://schemas.microsoft.com/office/drawing/2014/chart" uri="{C3380CC4-5D6E-409C-BE32-E72D297353CC}">
              <c16:uniqueId val="{00000005-5B74-48D8-8DF9-8D0294BE79B6}"/>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16379</c:v>
                </c:pt>
              </c:numCache>
            </c:numRef>
          </c:val>
          <c:extLst xmlns:c16r2="http://schemas.microsoft.com/office/drawing/2015/06/chart">
            <c:ext xmlns:c16="http://schemas.microsoft.com/office/drawing/2014/chart" uri="{C3380CC4-5D6E-409C-BE32-E72D297353CC}">
              <c16:uniqueId val="{00000007-5B74-48D8-8DF9-8D0294BE79B6}"/>
            </c:ext>
          </c:extLst>
        </c:ser>
        <c:ser>
          <c:idx val="4"/>
          <c:order val="4"/>
          <c:tx>
            <c:strRef>
              <c:f>Sheet1!$F$1</c:f>
              <c:strCache>
                <c:ptCount val="1"/>
                <c:pt idx="0">
                  <c:v>Web</c:v>
                </c:pt>
              </c:strCache>
            </c:strRef>
          </c:tx>
          <c:spPr>
            <a:solidFill>
              <a:srgbClr val="00B0F0"/>
            </a:solidFill>
            <a:ln>
              <a:noFill/>
            </a:ln>
            <a:effectLst/>
          </c:spPr>
          <c:invertIfNegative val="0"/>
          <c:dLbls>
            <c:dLbl>
              <c:idx val="0"/>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40459</c:v>
                </c:pt>
              </c:numCache>
            </c:numRef>
          </c:val>
          <c:extLst xmlns:c16r2="http://schemas.microsoft.com/office/drawing/2015/06/chart">
            <c:ext xmlns:c16="http://schemas.microsoft.com/office/drawing/2014/chart" uri="{C3380CC4-5D6E-409C-BE32-E72D297353CC}">
              <c16:uniqueId val="{00000009-5B74-48D8-8DF9-8D0294BE79B6}"/>
            </c:ext>
          </c:extLst>
        </c:ser>
        <c:dLbls>
          <c:showLegendKey val="0"/>
          <c:showVal val="0"/>
          <c:showCatName val="0"/>
          <c:showSerName val="0"/>
          <c:showPercent val="0"/>
          <c:showBubbleSize val="0"/>
        </c:dLbls>
        <c:gapWidth val="219"/>
        <c:overlap val="-27"/>
        <c:axId val="279288160"/>
        <c:axId val="279288552"/>
      </c:barChart>
      <c:catAx>
        <c:axId val="279288160"/>
        <c:scaling>
          <c:orientation val="minMax"/>
        </c:scaling>
        <c:delete val="1"/>
        <c:axPos val="b"/>
        <c:numFmt formatCode="General" sourceLinked="1"/>
        <c:majorTickMark val="none"/>
        <c:minorTickMark val="none"/>
        <c:tickLblPos val="nextTo"/>
        <c:crossAx val="279288552"/>
        <c:crosses val="autoZero"/>
        <c:auto val="0"/>
        <c:lblAlgn val="ctr"/>
        <c:lblOffset val="100"/>
        <c:noMultiLvlLbl val="0"/>
      </c:catAx>
      <c:valAx>
        <c:axId val="279288552"/>
        <c:scaling>
          <c:orientation val="minMax"/>
          <c:max val="5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79288160"/>
        <c:crosses val="autoZero"/>
        <c:crossBetween val="between"/>
        <c:majorUnit val="5000"/>
        <c:min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3.9</c:v>
                </c:pt>
              </c:numCache>
            </c:numRef>
          </c:val>
          <c:extLst xmlns:c16r2="http://schemas.microsoft.com/office/drawing/2015/06/chart">
            <c:ext xmlns:c16="http://schemas.microsoft.com/office/drawing/2014/chart" uri="{C3380CC4-5D6E-409C-BE32-E72D297353CC}">
              <c16:uniqueId val="{00000001-5635-4FED-AB55-4DB85ABDD70D}"/>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1.6</c:v>
                </c:pt>
              </c:numCache>
            </c:numRef>
          </c:val>
          <c:extLst xmlns:c16r2="http://schemas.microsoft.com/office/drawing/2015/06/chart">
            <c:ext xmlns:c16="http://schemas.microsoft.com/office/drawing/2014/chart" uri="{C3380CC4-5D6E-409C-BE32-E72D297353CC}">
              <c16:uniqueId val="{00000003-5635-4FED-AB55-4DB85ABDD70D}"/>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13.8</c:v>
                </c:pt>
              </c:numCache>
            </c:numRef>
          </c:val>
          <c:extLst xmlns:c16r2="http://schemas.microsoft.com/office/drawing/2015/06/chart">
            <c:ext xmlns:c16="http://schemas.microsoft.com/office/drawing/2014/chart" uri="{C3380CC4-5D6E-409C-BE32-E72D297353CC}">
              <c16:uniqueId val="{00000005-5635-4FED-AB55-4DB85ABDD70D}"/>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IVR</a:t>
                    </a: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1.7</c:v>
                </c:pt>
              </c:numCache>
            </c:numRef>
          </c:val>
          <c:extLst xmlns:c16r2="http://schemas.microsoft.com/office/drawing/2015/06/chart">
            <c:ext xmlns:c16="http://schemas.microsoft.com/office/drawing/2014/chart" uri="{C3380CC4-5D6E-409C-BE32-E72D297353CC}">
              <c16:uniqueId val="{00000007-5635-4FED-AB55-4DB85ABDD70D}"/>
            </c:ext>
          </c:extLst>
        </c:ser>
        <c:ser>
          <c:idx val="4"/>
          <c:order val="4"/>
          <c:tx>
            <c:strRef>
              <c:f>Sheet1!$F$1</c:f>
              <c:strCache>
                <c:ptCount val="1"/>
                <c:pt idx="0">
                  <c:v>Web</c:v>
                </c:pt>
              </c:strCache>
            </c:strRef>
          </c:tx>
          <c:spPr>
            <a:solidFill>
              <a:srgbClr val="00B0F0"/>
            </a:solidFill>
            <a:ln>
              <a:noFill/>
            </a:ln>
            <a:effectLst/>
          </c:spPr>
          <c:invertIfNegative val="0"/>
          <c:dLbls>
            <c:dLbl>
              <c:idx val="0"/>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6.3</c:v>
                </c:pt>
              </c:numCache>
            </c:numRef>
          </c:val>
          <c:extLst xmlns:c16r2="http://schemas.microsoft.com/office/drawing/2015/06/chart">
            <c:ext xmlns:c16="http://schemas.microsoft.com/office/drawing/2014/chart" uri="{C3380CC4-5D6E-409C-BE32-E72D297353CC}">
              <c16:uniqueId val="{00000009-5635-4FED-AB55-4DB85ABDD70D}"/>
            </c:ext>
          </c:extLst>
        </c:ser>
        <c:dLbls>
          <c:showLegendKey val="0"/>
          <c:showVal val="0"/>
          <c:showCatName val="0"/>
          <c:showSerName val="0"/>
          <c:showPercent val="0"/>
          <c:showBubbleSize val="0"/>
        </c:dLbls>
        <c:gapWidth val="219"/>
        <c:overlap val="-27"/>
        <c:axId val="279289336"/>
        <c:axId val="550761632"/>
      </c:barChart>
      <c:catAx>
        <c:axId val="279289336"/>
        <c:scaling>
          <c:orientation val="minMax"/>
        </c:scaling>
        <c:delete val="1"/>
        <c:axPos val="b"/>
        <c:numFmt formatCode="General" sourceLinked="1"/>
        <c:majorTickMark val="none"/>
        <c:minorTickMark val="none"/>
        <c:tickLblPos val="nextTo"/>
        <c:crossAx val="550761632"/>
        <c:crosses val="autoZero"/>
        <c:auto val="0"/>
        <c:lblAlgn val="ctr"/>
        <c:lblOffset val="100"/>
        <c:noMultiLvlLbl val="0"/>
      </c:catAx>
      <c:valAx>
        <c:axId val="55076163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79289336"/>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3958333333333334"/>
                  <c:y val="6.2499999999999431E-3"/>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dlblFieldTable/>
                  <c15:showDataLabelsRange val="0"/>
                </c:ext>
              </c:extLst>
            </c:dLbl>
            <c:dLbl>
              <c:idx val="2"/>
              <c:layout>
                <c:manualLayout>
                  <c:x val="0.10833333333333334"/>
                  <c:y val="3.1250000000000002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Sheet1!$B$2:$B$4</c:f>
              <c:numCache>
                <c:formatCode>#,##0</c:formatCode>
                <c:ptCount val="3"/>
                <c:pt idx="0">
                  <c:v>29839</c:v>
                </c:pt>
                <c:pt idx="1">
                  <c:v>29857</c:v>
                </c:pt>
                <c:pt idx="2">
                  <c:v>29866</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Sheet1!$C$2:$C$4</c:f>
              <c:numCache>
                <c:formatCode>General</c:formatCode>
                <c:ptCount val="3"/>
                <c:pt idx="0">
                  <c:v>32</c:v>
                </c:pt>
                <c:pt idx="1">
                  <c:v>19</c:v>
                </c:pt>
                <c:pt idx="2">
                  <c:v>20</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March</c:v>
                </c:pt>
                <c:pt idx="1">
                  <c:v>April</c:v>
                </c:pt>
                <c:pt idx="2">
                  <c:v>May</c:v>
                </c:pt>
              </c:strCache>
            </c:strRef>
          </c:cat>
          <c:val>
            <c:numRef>
              <c:f>Sheet1!$D$2:$D$4</c:f>
              <c:numCache>
                <c:formatCode>General</c:formatCode>
                <c:ptCount val="3"/>
                <c:pt idx="0">
                  <c:v>50</c:v>
                </c:pt>
                <c:pt idx="1">
                  <c:v>45</c:v>
                </c:pt>
                <c:pt idx="2">
                  <c:v>35</c:v>
                </c:pt>
              </c:numCache>
            </c:numRef>
          </c:val>
          <c:extLst xmlns:c16r2="http://schemas.microsoft.com/office/drawing/2015/06/char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550762416"/>
        <c:axId val="550762808"/>
      </c:barChart>
      <c:catAx>
        <c:axId val="55076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762808"/>
        <c:crosses val="autoZero"/>
        <c:auto val="1"/>
        <c:lblAlgn val="ctr"/>
        <c:lblOffset val="100"/>
        <c:noMultiLvlLbl val="0"/>
      </c:catAx>
      <c:valAx>
        <c:axId val="5507628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76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Sheet1!$B$2:$B$4</c:f>
              <c:numCache>
                <c:formatCode>#,##0</c:formatCode>
                <c:ptCount val="3"/>
                <c:pt idx="0">
                  <c:v>306</c:v>
                </c:pt>
                <c:pt idx="1">
                  <c:v>245</c:v>
                </c:pt>
                <c:pt idx="2">
                  <c:v>187</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extLst>
            </c:dLbl>
            <c:dLbl>
              <c:idx val="1"/>
              <c:layout>
                <c:manualLayout>
                  <c:x val="-5.1971326164874619E-2"/>
                  <c:y val="5.30145486752869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extLst>
            </c:dLbl>
            <c:dLbl>
              <c:idx val="2"/>
              <c:layout>
                <c:manualLayout>
                  <c:x val="-5.9139784946236694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Sheet1!$C$2:$C$4</c:f>
              <c:numCache>
                <c:formatCode>General</c:formatCode>
                <c:ptCount val="3"/>
                <c:pt idx="0">
                  <c:v>299</c:v>
                </c:pt>
                <c:pt idx="1">
                  <c:v>238</c:v>
                </c:pt>
                <c:pt idx="2">
                  <c:v>177</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550769824"/>
        <c:axId val="550770216"/>
      </c:lineChart>
      <c:catAx>
        <c:axId val="550769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50770216"/>
        <c:crosses val="autoZero"/>
        <c:auto val="0"/>
        <c:lblAlgn val="ctr"/>
        <c:lblOffset val="100"/>
        <c:noMultiLvlLbl val="1"/>
      </c:catAx>
      <c:valAx>
        <c:axId val="550770216"/>
        <c:scaling>
          <c:orientation val="minMax"/>
          <c:max val="325"/>
          <c:min val="15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5076982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Sheet1!$B$2:$B$4</c:f>
              <c:numCache>
                <c:formatCode>#,##0</c:formatCode>
                <c:ptCount val="3"/>
                <c:pt idx="0">
                  <c:v>96</c:v>
                </c:pt>
                <c:pt idx="1">
                  <c:v>77</c:v>
                </c:pt>
                <c:pt idx="2">
                  <c:v>65</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3.5842293906810036E-3"/>
                  <c:y val="4.98960458120347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c:v>
                </c:pt>
                <c:pt idx="1">
                  <c:v>April</c:v>
                </c:pt>
                <c:pt idx="2">
                  <c:v>May</c:v>
                </c:pt>
              </c:strCache>
            </c:strRef>
          </c:cat>
          <c:val>
            <c:numRef>
              <c:f>Sheet1!$C$2:$C$4</c:f>
              <c:numCache>
                <c:formatCode>General</c:formatCode>
                <c:ptCount val="3"/>
                <c:pt idx="0">
                  <c:v>89</c:v>
                </c:pt>
                <c:pt idx="1">
                  <c:v>73</c:v>
                </c:pt>
                <c:pt idx="2">
                  <c:v>62</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550771000"/>
        <c:axId val="550771392"/>
      </c:lineChart>
      <c:catAx>
        <c:axId val="550771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50771392"/>
        <c:crosses val="autoZero"/>
        <c:auto val="1"/>
        <c:lblAlgn val="ctr"/>
        <c:lblOffset val="100"/>
        <c:noMultiLvlLbl val="1"/>
      </c:catAx>
      <c:valAx>
        <c:axId val="550771392"/>
        <c:scaling>
          <c:orientation val="minMax"/>
          <c:max val="20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50771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Pt>
            <c:idx val="0"/>
            <c:invertIfNegative val="0"/>
            <c:bubble3D val="0"/>
            <c:spPr>
              <a:solidFill>
                <a:srgbClr val="27999D"/>
              </a:solidFill>
              <a:ln>
                <a:noFill/>
              </a:ln>
              <a:effectLst/>
            </c:spPr>
          </c:dPt>
          <c:dPt>
            <c:idx val="1"/>
            <c:invertIfNegative val="0"/>
            <c:bubble3D val="0"/>
            <c:spPr>
              <a:solidFill>
                <a:schemeClr val="accent1">
                  <a:lumMod val="50000"/>
                </a:schemeClr>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2.0833333333333333E-3"/>
                  <c:y val="-0.121875"/>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Annual Goal</c:v>
                </c:pt>
                <c:pt idx="1">
                  <c:v>2017</c:v>
                </c:pt>
                <c:pt idx="2">
                  <c:v>January - May 2018</c:v>
                </c:pt>
              </c:strCache>
            </c:strRef>
          </c:cat>
          <c:val>
            <c:numRef>
              <c:f>Sheet1!$B$2:$B$4</c:f>
              <c:numCache>
                <c:formatCode>#,##0</c:formatCode>
                <c:ptCount val="3"/>
                <c:pt idx="0">
                  <c:v>10000</c:v>
                </c:pt>
                <c:pt idx="1">
                  <c:v>7479</c:v>
                </c:pt>
                <c:pt idx="2">
                  <c:v>1975</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548894896"/>
        <c:axId val="548895288"/>
      </c:barChart>
      <c:catAx>
        <c:axId val="54889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895288"/>
        <c:crosses val="autoZero"/>
        <c:auto val="1"/>
        <c:lblAlgn val="ctr"/>
        <c:lblOffset val="100"/>
        <c:noMultiLvlLbl val="0"/>
      </c:catAx>
      <c:valAx>
        <c:axId val="5488952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89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6/20/2018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5305" y="6624229"/>
            <a:ext cx="1686680"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June 20, </a:t>
            </a:r>
            <a:r>
              <a:rPr lang="en-US" sz="1000" dirty="0" smtClean="0">
                <a:solidFill>
                  <a:srgbClr val="003B49"/>
                </a:solidFill>
                <a:latin typeface="Arial Narrow" panose="020B0606020202030204" pitchFamily="34" charset="0"/>
              </a:rPr>
              <a:t>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6/20/2018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6/20/2018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6/20/2018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6/20/2018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6/20/2018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6/20/2018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6/20/2018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6/20/2018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6/20/2018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6/20/2018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2667" y="130136"/>
            <a:ext cx="2036068" cy="1070530"/>
          </a:xfrm>
          <a:prstGeom prst="rect">
            <a:avLst/>
          </a:prstGeom>
        </p:spPr>
      </p:pic>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June 20,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045" y="6343168"/>
            <a:ext cx="1359426" cy="457200"/>
          </a:xfrm>
          <a:prstGeom prst="rect">
            <a:avLst/>
          </a:prstGeom>
        </p:spPr>
      </p:pic>
      <p:pic>
        <p:nvPicPr>
          <p:cNvPr id="15" name="Picture 14">
            <a:extLst>
              <a:ext uri="{FF2B5EF4-FFF2-40B4-BE49-F238E27FC236}">
                <a16:creationId xmlns:a16="http://schemas.microsoft.com/office/drawing/2014/main" xmlns="" id="{725439A6-8CAD-EA4C-9297-4090E45C44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001" y="169379"/>
            <a:ext cx="3970504" cy="209215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0502301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inspections and cleaning had a late start in 2018 due to weather, equipment maintenance and two large rainstorms which had DWSD crews re-assigned to water-in-the-basement complaints for two weeks at a time.</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901690470"/>
              </p:ext>
            </p:extLst>
          </p:nvPr>
        </p:nvGraphicFramePr>
        <p:xfrm>
          <a:off x="1550504" y="111120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84696220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692915"/>
            <a:ext cx="9144000" cy="83099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 million which can be applied to the maintenance and rehabilitation of the water and sewer infrastructure.</a:t>
            </a:r>
          </a:p>
          <a:p>
            <a:endParaRPr lang="en-US" sz="6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The data in the chart is based upon the 330-360 day collection rate.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3716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6164" y="5140167"/>
            <a:ext cx="5249707"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Service Collection Rate          Sewer Service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April 30, 2018, DWSD had 134.23 days of cash on hand. The target is 100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$99,676,554</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April 30, 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$59,900,548</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April 30, 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76021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7" name="TextBox 6"/>
          <p:cNvSpPr txBox="1"/>
          <p:nvPr/>
        </p:nvSpPr>
        <p:spPr>
          <a:xfrm>
            <a:off x="497150"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16</a:t>
            </a:r>
          </a:p>
          <a:p>
            <a:pPr algn="ctr"/>
            <a:r>
              <a:rPr lang="en-US" sz="1400" dirty="0" smtClean="0">
                <a:latin typeface="Franklin Gothic Book" panose="020B0503020102020204" pitchFamily="34" charset="0"/>
              </a:rPr>
              <a:t>Property 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 appeals</a:t>
            </a:r>
            <a:endParaRPr lang="en-US" sz="1400" dirty="0">
              <a:latin typeface="Franklin Gothic Book" panose="020B0503020102020204" pitchFamily="34" charset="0"/>
            </a:endParaRPr>
          </a:p>
        </p:txBody>
      </p:sp>
      <p:sp>
        <p:nvSpPr>
          <p:cNvPr id="8" name="TextBox 7"/>
          <p:cNvSpPr txBox="1"/>
          <p:nvPr/>
        </p:nvSpPr>
        <p:spPr>
          <a:xfrm>
            <a:off x="497150" y="3038966"/>
            <a:ext cx="2286000" cy="343495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$102,358</a:t>
            </a: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 damage claim appeals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$102,358</a:t>
            </a:r>
            <a:br>
              <a:rPr lang="en-US" sz="3000" dirty="0" smtClean="0">
                <a:solidFill>
                  <a:schemeClr val="bg1"/>
                </a:solidFill>
                <a:latin typeface="Impact" panose="020B0806030902050204" pitchFamily="34" charset="0"/>
              </a:rPr>
            </a:br>
            <a:r>
              <a:rPr lang="en-US" sz="1400" dirty="0" smtClean="0">
                <a:latin typeface="Franklin Gothic Book" panose="020B0503020102020204" pitchFamily="34" charset="0"/>
              </a:rPr>
              <a:t>Total claims in</a:t>
            </a:r>
            <a:br>
              <a:rPr lang="en-US" sz="1400" dirty="0" smtClean="0">
                <a:latin typeface="Franklin Gothic Book" panose="020B0503020102020204" pitchFamily="34" charset="0"/>
              </a:rPr>
            </a:br>
            <a:r>
              <a:rPr lang="en-US" sz="1400" dirty="0" smtClean="0">
                <a:latin typeface="Franklin Gothic Book" panose="020B0503020102020204" pitchFamily="34" charset="0"/>
              </a:rPr>
              <a:t>April 2018</a:t>
            </a:r>
            <a:endParaRPr lang="en-US" sz="1400" dirty="0">
              <a:latin typeface="Franklin Gothic Book" panose="020B0503020102020204" pitchFamily="34" charset="0"/>
            </a:endParaRPr>
          </a:p>
        </p:txBody>
      </p:sp>
      <p:sp>
        <p:nvSpPr>
          <p:cNvPr id="11" name="TextBox 10"/>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16</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8</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13" name="TextBox 12"/>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$14,889</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$4,157</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$10,732</a:t>
            </a: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14" name="TextBox 13"/>
          <p:cNvSpPr txBox="1"/>
          <p:nvPr/>
        </p:nvSpPr>
        <p:spPr>
          <a:xfrm>
            <a:off x="5795890" y="5503233"/>
            <a:ext cx="3348110"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Customers who have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d</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isputes for their bill may request a hearing at the City of Detroit Department of Appeals and Hearings. The cases are heard by an administrative hearing officer.</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6" name="TextBox 15"/>
          <p:cNvSpPr txBox="1"/>
          <p:nvPr/>
        </p:nvSpPr>
        <p:spPr>
          <a:xfrm>
            <a:off x="6185452" y="1440322"/>
            <a:ext cx="2286000" cy="2424232"/>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17</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endParaRPr lang="en-US" sz="1400" dirty="0">
              <a:latin typeface="Franklin Gothic Book" panose="020B0503020102020204" pitchFamily="34" charset="0"/>
            </a:endParaRPr>
          </a:p>
        </p:txBody>
      </p:sp>
      <p:sp>
        <p:nvSpPr>
          <p:cNvPr id="17" name="TextBox 16"/>
          <p:cNvSpPr txBox="1"/>
          <p:nvPr/>
        </p:nvSpPr>
        <p:spPr>
          <a:xfrm>
            <a:off x="5795890" y="4367061"/>
            <a:ext cx="3348110"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8" name="Straight Connector 17"/>
          <p:cNvCxnSpPr/>
          <p:nvPr/>
        </p:nvCxnSpPr>
        <p:spPr>
          <a:xfrm flipH="1">
            <a:off x="5795890" y="4360935"/>
            <a:ext cx="33832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367484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737</a:t>
            </a:r>
          </a:p>
          <a:p>
            <a:pPr algn="ctr"/>
            <a:r>
              <a:rPr lang="en-US" sz="1400" dirty="0" smtClean="0">
                <a:solidFill>
                  <a:schemeClr val="bg1"/>
                </a:solidFill>
                <a:latin typeface="Impact" panose="020B0806030902050204" pitchFamily="34" charset="0"/>
              </a:rPr>
              <a:t>(74 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$4,077,430</a:t>
            </a: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more than $4 million in services owed by primarily commercial customers. They uncovered severe delinquencies, non-working meters, unauthorized use of fire hydrants, tampering with the meters, or connected to the city’s water main without a meter 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241130" y="4485768"/>
            <a:ext cx="260994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Unauthorized fire hydrant usage</a:t>
            </a:r>
            <a:endParaRPr lang="en-US" sz="1400" b="1"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2"/>
          <a:srcRect l="16176" t="6580" r="30735" b="14689"/>
          <a:stretch/>
        </p:blipFill>
        <p:spPr>
          <a:xfrm rot="5400000">
            <a:off x="6060203" y="1734370"/>
            <a:ext cx="2971800" cy="2477870"/>
          </a:xfrm>
          <a:prstGeom prst="rect">
            <a:avLst/>
          </a:prstGeom>
        </p:spPr>
      </p:pic>
      <p:pic>
        <p:nvPicPr>
          <p:cNvPr id="2" name="Picture 1"/>
          <p:cNvPicPr>
            <a:picLocks noChangeAspect="1"/>
          </p:cNvPicPr>
          <p:nvPr/>
        </p:nvPicPr>
        <p:blipFill rotWithShape="1">
          <a:blip r:embed="rId3"/>
          <a:srcRect l="18241" t="5555" r="68148" b="11811"/>
          <a:stretch/>
        </p:blipFill>
        <p:spPr>
          <a:xfrm>
            <a:off x="3994758" y="1487405"/>
            <a:ext cx="1740460" cy="2971800"/>
          </a:xfrm>
          <a:prstGeom prst="rect">
            <a:avLst/>
          </a:prstGeom>
        </p:spPr>
      </p:pic>
      <p:sp>
        <p:nvSpPr>
          <p:cNvPr id="11" name="TextBox 10"/>
          <p:cNvSpPr txBox="1"/>
          <p:nvPr/>
        </p:nvSpPr>
        <p:spPr>
          <a:xfrm>
            <a:off x="4420843" y="4480691"/>
            <a:ext cx="10347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theft</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xmlns=""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xmlns="" id="{6801FDE5-A0AB-7C48-B0D1-69AA77A66497}"/>
              </a:ext>
            </a:extLst>
          </p:cNvPr>
          <p:cNvSpPr txBox="1">
            <a:spLocks noChangeArrowheads="1"/>
          </p:cNvSpPr>
          <p:nvPr/>
        </p:nvSpPr>
        <p:spPr bwMode="auto">
          <a:xfrm>
            <a:off x="1644315" y="1849276"/>
            <a:ext cx="4724118"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June 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Legal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27</a:t>
            </a: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graphicFrame>
        <p:nvGraphicFramePr>
          <p:cNvPr id="13" name="Chart 12"/>
          <p:cNvGraphicFramePr/>
          <p:nvPr>
            <p:extLst>
              <p:ext uri="{D42A27DB-BD31-4B8C-83A1-F6EECF244321}">
                <p14:modId xmlns:p14="http://schemas.microsoft.com/office/powerpoint/2010/main" val="1761181292"/>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Fifty-eight percent of the total DWSD workforce lives in Detroit. Eight new hires in May 2018.</a:t>
            </a:r>
          </a:p>
          <a:p>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a:p>
            <a:pPr fontAlgn="ct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Leadership development training was conducted for all managers and supervisors. There were a total of 39 participants in new training courses that included workplace sensitivity.</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graphicFrame>
        <p:nvGraphicFramePr>
          <p:cNvPr id="5" name="Chart 4"/>
          <p:cNvGraphicFramePr/>
          <p:nvPr>
            <p:extLst>
              <p:ext uri="{D42A27DB-BD31-4B8C-83A1-F6EECF244321}">
                <p14:modId xmlns:p14="http://schemas.microsoft.com/office/powerpoint/2010/main" val="2439820827"/>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94789" y="5198533"/>
            <a:ext cx="882356"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DWSD</a:t>
            </a:r>
          </a:p>
          <a:p>
            <a:pPr algn="ctr"/>
            <a:r>
              <a:rPr lang="en-US" sz="1200" dirty="0" smtClean="0">
                <a:solidFill>
                  <a:srgbClr val="595959"/>
                </a:solidFill>
                <a:latin typeface="Franklin Gothic Book" panose="020B0503020102020204" pitchFamily="34" charset="0"/>
              </a:rPr>
              <a:t>Employees</a:t>
            </a:r>
            <a:endParaRPr lang="en-US" sz="1200" dirty="0">
              <a:solidFill>
                <a:srgbClr val="595959"/>
              </a:solidFill>
              <a:latin typeface="Franklin Gothic Book" panose="020B0503020102020204" pitchFamily="34" charset="0"/>
            </a:endParaRPr>
          </a:p>
        </p:txBody>
      </p:sp>
      <p:sp>
        <p:nvSpPr>
          <p:cNvPr id="9" name="TextBox 8"/>
          <p:cNvSpPr txBox="1"/>
          <p:nvPr/>
        </p:nvSpPr>
        <p:spPr>
          <a:xfrm>
            <a:off x="4241710" y="5198533"/>
            <a:ext cx="1013098" cy="461665"/>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25+ Years of</a:t>
            </a:r>
          </a:p>
          <a:p>
            <a:pPr algn="ctr"/>
            <a:r>
              <a:rPr lang="en-US" sz="1200" dirty="0" smtClean="0">
                <a:solidFill>
                  <a:srgbClr val="595959"/>
                </a:solidFill>
                <a:latin typeface="Franklin Gothic Book" panose="020B0503020102020204" pitchFamily="34" charset="0"/>
              </a:rPr>
              <a:t>Service</a:t>
            </a:r>
            <a:endParaRPr lang="en-US" sz="1200" dirty="0">
              <a:solidFill>
                <a:srgbClr val="595959"/>
              </a:solidFill>
              <a:latin typeface="Franklin Gothic Book" panose="020B0503020102020204" pitchFamily="34" charset="0"/>
            </a:endParaRPr>
          </a:p>
        </p:txBody>
      </p:sp>
      <p:sp>
        <p:nvSpPr>
          <p:cNvPr id="10" name="TextBox 9"/>
          <p:cNvSpPr txBox="1"/>
          <p:nvPr/>
        </p:nvSpPr>
        <p:spPr>
          <a:xfrm>
            <a:off x="6275946" y="5198533"/>
            <a:ext cx="1298304" cy="646331"/>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60+ Years Old &amp;</a:t>
            </a:r>
          </a:p>
          <a:p>
            <a:pPr algn="ctr"/>
            <a:r>
              <a:rPr lang="en-US" sz="1200" dirty="0" smtClean="0">
                <a:solidFill>
                  <a:srgbClr val="595959"/>
                </a:solidFill>
                <a:latin typeface="Franklin Gothic Book" panose="020B0503020102020204" pitchFamily="34" charset="0"/>
              </a:rPr>
              <a:t>10 or More Years</a:t>
            </a:r>
            <a:br>
              <a:rPr lang="en-US" sz="1200" dirty="0" smtClean="0">
                <a:solidFill>
                  <a:srgbClr val="595959"/>
                </a:solidFill>
                <a:latin typeface="Franklin Gothic Book" panose="020B0503020102020204" pitchFamily="34" charset="0"/>
              </a:rPr>
            </a:br>
            <a:r>
              <a:rPr lang="en-US" sz="1200" dirty="0" smtClean="0">
                <a:solidFill>
                  <a:srgbClr val="595959"/>
                </a:solidFill>
                <a:latin typeface="Franklin Gothic Book" panose="020B0503020102020204" pitchFamily="34" charset="0"/>
              </a:rPr>
              <a:t>of Service</a:t>
            </a:r>
            <a:endParaRPr lang="en-US" sz="1200" dirty="0">
              <a:solidFill>
                <a:srgbClr val="595959"/>
              </a:solidFill>
              <a:latin typeface="Franklin Gothic Book" panose="020B0503020102020204" pitchFamily="34" charset="0"/>
            </a:endParaRPr>
          </a:p>
        </p:txBody>
      </p:sp>
      <p:sp>
        <p:nvSpPr>
          <p:cNvPr id="11" name="TextBox 10"/>
          <p:cNvSpPr txBox="1"/>
          <p:nvPr/>
        </p:nvSpPr>
        <p:spPr>
          <a:xfrm>
            <a:off x="5283330" y="5198533"/>
            <a:ext cx="1102866"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60+ Years Old</a:t>
            </a:r>
            <a:endParaRPr lang="en-US" sz="1200" dirty="0">
              <a:solidFill>
                <a:srgbClr val="595959"/>
              </a:solidFill>
              <a:latin typeface="Franklin Gothic Book" panose="020B0503020102020204" pitchFamily="34" charset="0"/>
            </a:endParaRPr>
          </a:p>
        </p:txBody>
      </p:sp>
      <p:sp>
        <p:nvSpPr>
          <p:cNvPr id="12" name="TextBox 11"/>
          <p:cNvSpPr txBox="1"/>
          <p:nvPr/>
        </p:nvSpPr>
        <p:spPr>
          <a:xfrm>
            <a:off x="3162801" y="5166004"/>
            <a:ext cx="997517" cy="646331"/>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Total Eligible</a:t>
            </a:r>
          </a:p>
          <a:p>
            <a:pPr algn="ctr"/>
            <a:r>
              <a:rPr lang="en-US" sz="1200" dirty="0" smtClean="0">
                <a:solidFill>
                  <a:srgbClr val="595959"/>
                </a:solidFill>
                <a:latin typeface="Franklin Gothic Book" panose="020B0503020102020204" pitchFamily="34" charset="0"/>
              </a:rPr>
              <a:t>for</a:t>
            </a:r>
          </a:p>
          <a:p>
            <a:pPr algn="ctr"/>
            <a:r>
              <a:rPr lang="en-US" sz="1200" dirty="0" smtClean="0">
                <a:solidFill>
                  <a:srgbClr val="595959"/>
                </a:solidFill>
                <a:latin typeface="Franklin Gothic Book" panose="020B0503020102020204" pitchFamily="34" charset="0"/>
              </a:rPr>
              <a:t>Retirement</a:t>
            </a:r>
            <a:endParaRPr lang="en-US" sz="1200" dirty="0">
              <a:solidFill>
                <a:srgbClr val="595959"/>
              </a:solidFill>
              <a:latin typeface="Franklin Gothic Book" panose="020B0503020102020204" pitchFamily="34" charset="0"/>
            </a:endParaRPr>
          </a:p>
        </p:txBody>
      </p:sp>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graphicFrame>
        <p:nvGraphicFramePr>
          <p:cNvPr id="13" name="Chart 12"/>
          <p:cNvGraphicFramePr/>
          <p:nvPr>
            <p:extLst>
              <p:ext uri="{D42A27DB-BD31-4B8C-83A1-F6EECF244321}">
                <p14:modId xmlns:p14="http://schemas.microsoft.com/office/powerpoint/2010/main" val="8059572"/>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362200" y="5207000"/>
            <a:ext cx="973343"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Applications</a:t>
            </a:r>
            <a:endParaRPr lang="en-US" sz="1200" dirty="0">
              <a:solidFill>
                <a:srgbClr val="595959"/>
              </a:solidFill>
              <a:latin typeface="Franklin Gothic Book" panose="020B0503020102020204" pitchFamily="34" charset="0"/>
            </a:endParaRPr>
          </a:p>
        </p:txBody>
      </p:sp>
      <p:sp>
        <p:nvSpPr>
          <p:cNvPr id="16" name="TextBox 15"/>
          <p:cNvSpPr txBox="1"/>
          <p:nvPr/>
        </p:nvSpPr>
        <p:spPr>
          <a:xfrm>
            <a:off x="4963797" y="5206999"/>
            <a:ext cx="1459759" cy="276999"/>
          </a:xfrm>
          <a:prstGeom prst="rect">
            <a:avLst/>
          </a:prstGeom>
          <a:noFill/>
        </p:spPr>
        <p:txBody>
          <a:bodyPr wrap="none" rtlCol="0">
            <a:spAutoFit/>
          </a:bodyPr>
          <a:lstStyle/>
          <a:p>
            <a:pPr algn="ctr"/>
            <a:r>
              <a:rPr lang="en-US" sz="1200" dirty="0" smtClean="0">
                <a:solidFill>
                  <a:srgbClr val="595959"/>
                </a:solidFill>
                <a:latin typeface="Franklin Gothic Book" panose="020B0503020102020204" pitchFamily="34" charset="0"/>
              </a:rPr>
              <a:t>Timeframe Request</a:t>
            </a:r>
            <a:endParaRPr lang="en-US" sz="1200" dirty="0">
              <a:solidFill>
                <a:srgbClr val="595959"/>
              </a:solidFill>
              <a:latin typeface="Franklin Gothic Book" panose="020B0503020102020204" pitchFamily="34" charset="0"/>
            </a:endParaRPr>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8672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128" y="5246601"/>
            <a:ext cx="9053871" cy="1384995"/>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This month, the team garnered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4</a:t>
            </a:r>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positive news stories. The stories included DWSD tips to reduce street flooding and basement backups, DWSD’s toilet upgrade program, the first phase of East Jefferson redesign project and DWSD lead pipe replacements. </a:t>
            </a:r>
          </a:p>
          <a:p>
            <a:endParaRPr lang="en-US" sz="1400" dirty="0" smtClean="0">
              <a:solidFill>
                <a:schemeClr val="tx1">
                  <a:lumMod val="65000"/>
                  <a:lumOff val="35000"/>
                </a:schemeClr>
              </a:solidFill>
              <a:latin typeface="Franklin Gothic Book" panose="020B0503020102020204" pitchFamily="34" charset="0"/>
              <a:cs typeface="Arial" panose="020B0604020202020204" pitchFamily="34" charset="0"/>
            </a:endParaRPr>
          </a:p>
          <a:p>
            <a:r>
              <a:rPr lang="en-US" sz="1400" b="1" dirty="0" smtClean="0">
                <a:solidFill>
                  <a:schemeClr val="tx1">
                    <a:lumMod val="65000"/>
                    <a:lumOff val="35000"/>
                  </a:schemeClr>
                </a:solidFill>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lang="en-US" sz="1400" b="1"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cxnSp>
        <p:nvCxnSpPr>
          <p:cNvPr id="10" name="Straight Connector 9"/>
          <p:cNvCxnSpPr/>
          <p:nvPr/>
        </p:nvCxnSpPr>
        <p:spPr>
          <a:xfrm flipH="1">
            <a:off x="0" y="522207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ext uri="{D42A27DB-BD31-4B8C-83A1-F6EECF244321}">
                <p14:modId xmlns:p14="http://schemas.microsoft.com/office/powerpoint/2010/main" val="1105650020"/>
              </p:ext>
            </p:extLst>
          </p:nvPr>
        </p:nvGraphicFramePr>
        <p:xfrm>
          <a:off x="-26658" y="1339580"/>
          <a:ext cx="5322146" cy="3548097"/>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xmlns="" id="{A4551F2D-87A5-4144-B73E-642850CDE87C}"/>
              </a:ext>
            </a:extLst>
          </p:cNvPr>
          <p:cNvSpPr txBox="1">
            <a:spLocks/>
          </p:cNvSpPr>
          <p:nvPr/>
        </p:nvSpPr>
        <p:spPr>
          <a:xfrm>
            <a:off x="0" y="566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Good News</a:t>
            </a:r>
            <a:endParaRPr lang="en-US" sz="2500" b="1" dirty="0">
              <a:solidFill>
                <a:srgbClr val="138F7E"/>
              </a:solidFill>
              <a:latin typeface="Franklin Gothic Book" panose="020B0503020102020204" pitchFamily="34" charset="0"/>
            </a:endParaRPr>
          </a:p>
        </p:txBody>
      </p:sp>
      <p:pic>
        <p:nvPicPr>
          <p:cNvPr id="4" name="Picture 3"/>
          <p:cNvPicPr>
            <a:picLocks noChangeAspect="1"/>
          </p:cNvPicPr>
          <p:nvPr/>
        </p:nvPicPr>
        <p:blipFill>
          <a:blip r:embed="rId3"/>
          <a:stretch>
            <a:fillRect/>
          </a:stretch>
        </p:blipFill>
        <p:spPr>
          <a:xfrm>
            <a:off x="5047488" y="1235416"/>
            <a:ext cx="3995928" cy="2047991"/>
          </a:xfrm>
          <a:prstGeom prst="rect">
            <a:avLst/>
          </a:prstGeom>
        </p:spPr>
      </p:pic>
      <p:pic>
        <p:nvPicPr>
          <p:cNvPr id="2" name="Picture 1"/>
          <p:cNvPicPr>
            <a:picLocks noChangeAspect="1"/>
          </p:cNvPicPr>
          <p:nvPr/>
        </p:nvPicPr>
        <p:blipFill>
          <a:blip r:embed="rId4"/>
          <a:stretch>
            <a:fillRect/>
          </a:stretch>
        </p:blipFill>
        <p:spPr>
          <a:xfrm>
            <a:off x="5295488" y="3075584"/>
            <a:ext cx="3848511" cy="2019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4443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3057" y="4647443"/>
            <a:ext cx="5007651" cy="1600438"/>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team saw a total of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116</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media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coverage were neutral stories on Michigan finalizing stricter lead rules for water, where DWSD was mentioned as being among the opponents. With the large amount of rain in the month of May, the negative stories focused on street flooding and basement backups. Of the 116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9</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were broadcast, 84 were print/online and 23 were radio.</a:t>
            </a:r>
          </a:p>
        </p:txBody>
      </p:sp>
      <p:cxnSp>
        <p:nvCxnSpPr>
          <p:cNvPr id="10" name="Straight Connector 9"/>
          <p:cNvCxnSpPr/>
          <p:nvPr/>
        </p:nvCxnSpPr>
        <p:spPr>
          <a:xfrm flipH="1">
            <a:off x="26503" y="46526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ext uri="{D42A27DB-BD31-4B8C-83A1-F6EECF244321}">
                <p14:modId xmlns:p14="http://schemas.microsoft.com/office/powerpoint/2010/main" val="4194054059"/>
              </p:ext>
            </p:extLst>
          </p:nvPr>
        </p:nvGraphicFramePr>
        <p:xfrm>
          <a:off x="128261" y="1039228"/>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4679871"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May 1 – May 31,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3656" y="6367009"/>
            <a:ext cx="872621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3601921" y="981457"/>
            <a:ext cx="3394746" cy="2575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5536083" y="1772496"/>
            <a:ext cx="3407199" cy="2625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4972670" y="4234008"/>
            <a:ext cx="3875093" cy="2133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832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6,665</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1,289</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90128" y="5477501"/>
            <a:ext cx="9053871" cy="1169551"/>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383</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followers on social media in May 2018 (Facebook saw a 725% increase alone), bringing the total number of followers to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8,937</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647,800 impressions, 5,850 link clicks and 61,900 video views. The top performing post on Facebook was the Toilet Upgrade Program article and video (reposted from Detroit Free Press). The top performing post on Twitter and Instagram was the breakdown of the drainage charges and DWSD’s payment kiosks, respectively.  </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40679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983</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370</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11</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2</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4,915</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51</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333</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239055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28</a:t>
            </a:r>
            <a:endParaRPr lang="en-US" dirty="0"/>
          </a:p>
        </p:txBody>
      </p:sp>
      <p:graphicFrame>
        <p:nvGraphicFramePr>
          <p:cNvPr id="29" name="Chart 28"/>
          <p:cNvGraphicFramePr/>
          <p:nvPr>
            <p:extLst>
              <p:ext uri="{D42A27DB-BD31-4B8C-83A1-F6EECF244321}">
                <p14:modId xmlns:p14="http://schemas.microsoft.com/office/powerpoint/2010/main" val="2457758889"/>
              </p:ext>
            </p:extLst>
          </p:nvPr>
        </p:nvGraphicFramePr>
        <p:xfrm>
          <a:off x="1524000" y="1698772"/>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p:cNvSpPr txBox="1"/>
          <p:nvPr/>
        </p:nvSpPr>
        <p:spPr>
          <a:xfrm>
            <a:off x="-390" y="5992111"/>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In May, outages </a:t>
            </a:r>
            <a:r>
              <a:rPr lang="en-US" sz="1400" u="sng" dirty="0" smtClean="0">
                <a:solidFill>
                  <a:schemeClr val="tx1">
                    <a:lumMod val="75000"/>
                    <a:lumOff val="25000"/>
                  </a:schemeClr>
                </a:solidFill>
                <a:latin typeface="Franklin Gothic Book" panose="020B0503020102020204" pitchFamily="34" charset="0"/>
              </a:rPr>
              <a:t>temporarily for a short period of time</a:t>
            </a:r>
            <a:r>
              <a:rPr lang="en-US" sz="1400" dirty="0" smtClean="0">
                <a:solidFill>
                  <a:schemeClr val="tx1">
                    <a:lumMod val="75000"/>
                    <a:lumOff val="25000"/>
                  </a:schemeClr>
                </a:solidFill>
                <a:latin typeface="Franklin Gothic Book" panose="020B0503020102020204" pitchFamily="34" charset="0"/>
              </a:rPr>
              <a:t> impacted access to customer data. This did not affect billing, and customer transactions attempted during the outage were able to be processed by the customer shortly thereafter.</a:t>
            </a:r>
            <a:endParaRPr lang="en-US" sz="11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65765"/>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IT: Customer Service, Field Services and   </a:t>
            </a:r>
            <a:br>
              <a:rPr lang="en-US" sz="2500" b="1" dirty="0" smtClean="0">
                <a:solidFill>
                  <a:srgbClr val="138F7E"/>
                </a:solidFill>
                <a:latin typeface="Franklin Gothic Book" panose="020B0503020102020204" pitchFamily="34" charset="0"/>
              </a:rPr>
            </a:br>
            <a:r>
              <a:rPr lang="en-US" sz="2500" b="1" dirty="0" smtClean="0">
                <a:solidFill>
                  <a:srgbClr val="138F7E"/>
                </a:solidFill>
                <a:latin typeface="Franklin Gothic Book" panose="020B0503020102020204" pitchFamily="34" charset="0"/>
              </a:rPr>
              <a:t>     Finance Software Availability</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618084"/>
            <a:ext cx="8821270" cy="5893921"/>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Detroit Water and Sewerage Department (DWSD) is conducting </a:t>
            </a:r>
            <a:r>
              <a:rPr lang="en-US" sz="1400" b="1" dirty="0" smtClean="0">
                <a:latin typeface="Franklin Gothic Book" panose="020B0503020102020204" pitchFamily="34" charset="0"/>
              </a:rPr>
              <a:t>preventative</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maintenance pilots</a:t>
            </a:r>
            <a:r>
              <a:rPr lang="en-US" sz="1400" dirty="0" smtClean="0">
                <a:latin typeface="Franklin Gothic Book" panose="020B0503020102020204" pitchFamily="34" charset="0"/>
              </a:rPr>
              <a:t> in specific areas of the city.</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purpose is to identify potential water main breaks and blind leaks, including</a:t>
            </a:r>
            <a:br>
              <a:rPr lang="en-US" sz="1300" dirty="0" smtClean="0">
                <a:latin typeface="Franklin Gothic Book" panose="020B0503020102020204" pitchFamily="34" charset="0"/>
              </a:rPr>
            </a:br>
            <a:r>
              <a:rPr lang="en-US" sz="1300" dirty="0" smtClean="0">
                <a:latin typeface="Franklin Gothic Book" panose="020B0503020102020204" pitchFamily="34" charset="0"/>
              </a:rPr>
              <a:t>scheduling the repairs if an issue is uncovered in the pilot area.</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Work is conducted during 12 a.m. to 6 a.m. to limit disruption to customers.</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The first pilot area was Seven Mile to Eight Mile between Five Points and Lahser.</a:t>
            </a:r>
          </a:p>
          <a:p>
            <a:pPr marL="800100" lvl="1" indent="-342900">
              <a:buClr>
                <a:srgbClr val="279989"/>
              </a:buClr>
              <a:buFont typeface="Courier New" panose="02070309020205020404" pitchFamily="49" charset="0"/>
              <a:buChar char="o"/>
            </a:pPr>
            <a:r>
              <a:rPr lang="en-US" sz="1300" dirty="0" smtClean="0">
                <a:latin typeface="Franklin Gothic Book" panose="020B0503020102020204" pitchFamily="34" charset="0"/>
              </a:rPr>
              <a:t>Residents and businesses were notified in advance with a flier placed on</a:t>
            </a:r>
            <a:br>
              <a:rPr lang="en-US" sz="1300" dirty="0" smtClean="0">
                <a:latin typeface="Franklin Gothic Book" panose="020B0503020102020204" pitchFamily="34" charset="0"/>
              </a:rPr>
            </a:br>
            <a:r>
              <a:rPr lang="en-US" sz="1300" dirty="0" smtClean="0">
                <a:latin typeface="Franklin Gothic Book" panose="020B0503020102020204" pitchFamily="34" charset="0"/>
              </a:rPr>
              <a:t>their front door.</a:t>
            </a:r>
          </a:p>
          <a:p>
            <a:pPr>
              <a:buClr>
                <a:srgbClr val="279989"/>
              </a:buClr>
            </a:pPr>
            <a:endParaRPr lang="en-US" sz="6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Several </a:t>
            </a:r>
            <a:r>
              <a:rPr lang="en-US" sz="1400" b="1" dirty="0" smtClean="0">
                <a:latin typeface="Franklin Gothic Book" panose="020B0503020102020204" pitchFamily="34" charset="0"/>
              </a:rPr>
              <a:t>construction projects </a:t>
            </a:r>
            <a:r>
              <a:rPr lang="en-US" sz="1400" dirty="0" smtClean="0">
                <a:latin typeface="Franklin Gothic Book" panose="020B0503020102020204" pitchFamily="34" charset="0"/>
              </a:rPr>
              <a:t>will occur this summer and are currently in</a:t>
            </a:r>
            <a:br>
              <a:rPr lang="en-US" sz="1400" dirty="0" smtClean="0">
                <a:latin typeface="Franklin Gothic Book" panose="020B0503020102020204" pitchFamily="34" charset="0"/>
              </a:rPr>
            </a:br>
            <a:r>
              <a:rPr lang="en-US" sz="1400" dirty="0" smtClean="0">
                <a:latin typeface="Franklin Gothic Book" panose="020B0503020102020204" pitchFamily="34" charset="0"/>
              </a:rPr>
              <a:t>progress to replace water mains and renew the sewer system.</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Twenty-three projects scheduled this year, including on West Outer Drive.</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Customers notified in advance with a mailed letter as well as a door hanger.</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Residents are provided filtered water pitchers as a precautionary measure.</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WS-698 contract includes the opportunity for homes with lead service</a:t>
            </a:r>
            <a:br>
              <a:rPr lang="en-US" sz="1300" dirty="0" smtClean="0">
                <a:latin typeface="Franklin Gothic Book" panose="020B0503020102020204" pitchFamily="34" charset="0"/>
              </a:rPr>
            </a:br>
            <a:r>
              <a:rPr lang="en-US" sz="1300" dirty="0" smtClean="0">
                <a:latin typeface="Franklin Gothic Book" panose="020B0503020102020204" pitchFamily="34" charset="0"/>
              </a:rPr>
              <a:t>lines to have the full line replaced at DWSD’s cost as part of a pilot program,</a:t>
            </a:r>
            <a:br>
              <a:rPr lang="en-US" sz="1300" dirty="0" smtClean="0">
                <a:latin typeface="Franklin Gothic Book" panose="020B0503020102020204" pitchFamily="34" charset="0"/>
              </a:rPr>
            </a:br>
            <a:r>
              <a:rPr lang="en-US" sz="1300" dirty="0" smtClean="0">
                <a:latin typeface="Franklin Gothic Book" panose="020B0503020102020204" pitchFamily="34" charset="0"/>
              </a:rPr>
              <a:t>with</a:t>
            </a:r>
            <a:r>
              <a:rPr lang="en-US" sz="1300" dirty="0">
                <a:latin typeface="Franklin Gothic Book" panose="020B0503020102020204" pitchFamily="34" charset="0"/>
              </a:rPr>
              <a:t> </a:t>
            </a:r>
            <a:r>
              <a:rPr lang="en-US" sz="1300" dirty="0" smtClean="0">
                <a:latin typeface="Franklin Gothic Book" panose="020B0503020102020204" pitchFamily="34" charset="0"/>
              </a:rPr>
              <a:t>property owner permission.</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Capital Improvement Program Management Office will begin water</a:t>
            </a:r>
            <a:br>
              <a:rPr lang="en-US" sz="1300" dirty="0" smtClean="0">
                <a:latin typeface="Franklin Gothic Book" panose="020B0503020102020204" pitchFamily="34" charset="0"/>
              </a:rPr>
            </a:br>
            <a:r>
              <a:rPr lang="en-US" sz="1300" dirty="0" smtClean="0">
                <a:latin typeface="Franklin Gothic Book" panose="020B0503020102020204" pitchFamily="34" charset="0"/>
              </a:rPr>
              <a:t>and sewer assessments in July in Brightmoor, Miller Grove, Minock Park,</a:t>
            </a:r>
            <a:br>
              <a:rPr lang="en-US" sz="1300" dirty="0" smtClean="0">
                <a:latin typeface="Franklin Gothic Book" panose="020B0503020102020204" pitchFamily="34" charset="0"/>
              </a:rPr>
            </a:br>
            <a:r>
              <a:rPr lang="en-US" sz="1300" dirty="0" smtClean="0">
                <a:latin typeface="Franklin Gothic Book" panose="020B0503020102020204" pitchFamily="34" charset="0"/>
              </a:rPr>
              <a:t>Riverdale and Rosedale Park.</a:t>
            </a:r>
          </a:p>
          <a:p>
            <a:pPr>
              <a:buClr>
                <a:srgbClr val="279989"/>
              </a:buClr>
            </a:pPr>
            <a:endParaRPr lang="en-US" sz="600" dirty="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DWSD continues to </a:t>
            </a:r>
            <a:r>
              <a:rPr lang="en-US" sz="1400" b="1" dirty="0" smtClean="0">
                <a:latin typeface="Franklin Gothic Book" panose="020B0503020102020204" pitchFamily="34" charset="0"/>
              </a:rPr>
              <a:t>partner with organizations in the community </a:t>
            </a:r>
            <a:r>
              <a:rPr lang="en-US" sz="1400" dirty="0" smtClean="0">
                <a:latin typeface="Franklin Gothic Book" panose="020B0503020102020204" pitchFamily="34" charset="0"/>
              </a:rPr>
              <a:t>to reach</a:t>
            </a:r>
            <a:br>
              <a:rPr lang="en-US" sz="1400" dirty="0" smtClean="0">
                <a:latin typeface="Franklin Gothic Book" panose="020B0503020102020204" pitchFamily="34" charset="0"/>
              </a:rPr>
            </a:br>
            <a:r>
              <a:rPr lang="en-US" sz="1400" dirty="0" smtClean="0">
                <a:latin typeface="Franklin Gothic Book" panose="020B0503020102020204" pitchFamily="34" charset="0"/>
              </a:rPr>
              <a:t>residents who face difficulty in maintaining their water service. </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Since January, 2,756 residents have received one-on-one help during</a:t>
            </a:r>
            <a:br>
              <a:rPr lang="en-US" sz="1300" dirty="0" smtClean="0">
                <a:latin typeface="Franklin Gothic Book" panose="020B0503020102020204" pitchFamily="34" charset="0"/>
              </a:rPr>
            </a:br>
            <a:r>
              <a:rPr lang="en-US" sz="1300" dirty="0" smtClean="0">
                <a:latin typeface="Franklin Gothic Book" panose="020B0503020102020204" pitchFamily="34" charset="0"/>
              </a:rPr>
              <a:t>assistance fairs at places of worship and community centers.</a:t>
            </a:r>
          </a:p>
          <a:p>
            <a:pPr>
              <a:buClr>
                <a:srgbClr val="279989"/>
              </a:buClr>
            </a:pPr>
            <a:endParaRPr lang="en-US" sz="6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a:t>
            </a:r>
            <a:r>
              <a:rPr lang="en-US" sz="1400" b="1" dirty="0" smtClean="0">
                <a:latin typeface="Franklin Gothic Book" panose="020B0503020102020204" pitchFamily="34" charset="0"/>
              </a:rPr>
              <a:t>catch basin inspection and cleaning program </a:t>
            </a:r>
            <a:r>
              <a:rPr lang="en-US" sz="1400" dirty="0" smtClean="0">
                <a:latin typeface="Franklin Gothic Book" panose="020B0503020102020204" pitchFamily="34" charset="0"/>
              </a:rPr>
              <a:t>that launched last year, and is one of the ten points in Mayor Mike Duggan’s neighborhood plan, is full steam ahead after a late spring launch due to weather conditions.</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As of May 31, 9.454 catch basins have been inspected and cleaned since the launch last year.</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This is a component of the sewer rehabilitation program.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104" y="1974655"/>
            <a:ext cx="2743200" cy="3550022"/>
          </a:xfrm>
          <a:prstGeom prst="rect">
            <a:avLst/>
          </a:prstGeom>
          <a:ln>
            <a:solidFill>
              <a:srgbClr val="27999D"/>
            </a:solidFill>
          </a:ln>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4229263"/>
            <a:ext cx="9053134" cy="2031325"/>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created an additional customer communication. Residential households that have their</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service interrupted for nonpayment – after receiving three previous notices including the seven-day</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door hanger – are now receiving a door hanger that lists programs available to help them restore their</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water service.</a:t>
            </a:r>
          </a:p>
          <a:p>
            <a:endParaRPr lang="en-US" sz="1400" dirty="0">
              <a:solidFill>
                <a:schemeClr val="tx1">
                  <a:lumMod val="75000"/>
                  <a:lumOff val="25000"/>
                </a:schemeClr>
              </a:solidFill>
              <a:latin typeface="Franklin Gothic Book" panose="020B0503020102020204" pitchFamily="34" charset="0"/>
            </a:endParaRPr>
          </a:p>
          <a:p>
            <a:r>
              <a:rPr lang="en-US" sz="1400" dirty="0" smtClean="0">
                <a:solidFill>
                  <a:schemeClr val="tx1">
                    <a:lumMod val="75000"/>
                    <a:lumOff val="25000"/>
                  </a:schemeClr>
                </a:solidFill>
                <a:latin typeface="Franklin Gothic Book" panose="020B0503020102020204" pitchFamily="34" charset="0"/>
              </a:rPr>
              <a:t>The advertising program to let residents know about the assistance available, through billboards and</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DDOT bus posters, that began in April will continue through August. The week of June 18, DWSD’s new</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radio commercial informs Detroiters about the change to the drainage charge and this summer’s</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construction projects to rehabilitate the water and sewer system.</a:t>
            </a:r>
          </a:p>
        </p:txBody>
      </p:sp>
      <p:cxnSp>
        <p:nvCxnSpPr>
          <p:cNvPr id="15" name="Straight Connector 14"/>
          <p:cNvCxnSpPr/>
          <p:nvPr/>
        </p:nvCxnSpPr>
        <p:spPr>
          <a:xfrm flipH="1">
            <a:off x="1" y="4144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3877471685"/>
              </p:ext>
            </p:extLst>
          </p:nvPr>
        </p:nvGraphicFramePr>
        <p:xfrm>
          <a:off x="39892" y="1547628"/>
          <a:ext cx="3384176" cy="2145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3231252544"/>
              </p:ext>
            </p:extLst>
          </p:nvPr>
        </p:nvGraphicFramePr>
        <p:xfrm>
          <a:off x="3086315" y="1590461"/>
          <a:ext cx="3899647" cy="286422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 y="1182770"/>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182770"/>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1052174505"/>
              </p:ext>
            </p:extLst>
          </p:nvPr>
        </p:nvGraphicFramePr>
        <p:xfrm>
          <a:off x="6115158" y="1554294"/>
          <a:ext cx="3899647" cy="286422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6309935" y="1216491"/>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1337677" y="3628006"/>
            <a:ext cx="6482544"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in good standing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664" y="3315289"/>
            <a:ext cx="1107826" cy="3200400"/>
          </a:xfrm>
          <a:prstGeom prst="rect">
            <a:avLst/>
          </a:prstGeom>
        </p:spPr>
      </p:pic>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1779782037"/>
              </p:ext>
            </p:extLst>
          </p:nvPr>
        </p:nvGraphicFramePr>
        <p:xfrm>
          <a:off x="148207" y="720353"/>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79160" y="3647385"/>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1096158701"/>
              </p:ext>
            </p:extLst>
          </p:nvPr>
        </p:nvGraphicFramePr>
        <p:xfrm>
          <a:off x="4668370" y="1564310"/>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16200000">
            <a:off x="4096162" y="3214681"/>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5" name="TextBox 14"/>
          <p:cNvSpPr txBox="1"/>
          <p:nvPr/>
        </p:nvSpPr>
        <p:spPr>
          <a:xfrm rot="20594453">
            <a:off x="2462783" y="4079740"/>
            <a:ext cx="2210380" cy="2421076"/>
          </a:xfrm>
          <a:prstGeom prst="foldedCorner">
            <a:avLst/>
          </a:prstGeom>
          <a:solidFill>
            <a:srgbClr val="27999D"/>
          </a:solidFill>
        </p:spPr>
        <p:txBody>
          <a:bodyPr wrap="square" rtlCol="0">
            <a:spAutoFit/>
          </a:bodyPr>
          <a:lstStyle/>
          <a:p>
            <a:pPr algn="ctr"/>
            <a:r>
              <a:rPr lang="en-US" sz="1600" b="1" dirty="0" smtClean="0">
                <a:solidFill>
                  <a:schemeClr val="bg1"/>
                </a:solidFill>
                <a:latin typeface="Franklin Gothic Book" panose="020B0503020102020204" pitchFamily="34" charset="0"/>
              </a:rPr>
              <a:t>Total Customer Visits for May 2018</a:t>
            </a:r>
          </a:p>
          <a:p>
            <a:pPr algn="ctr"/>
            <a:endParaRPr lang="en-US" sz="400" dirty="0" smtClean="0">
              <a:solidFill>
                <a:schemeClr val="bg1"/>
              </a:solidFill>
              <a:latin typeface="Impact" panose="020B0806030902050204" pitchFamily="34" charset="0"/>
            </a:endParaRPr>
          </a:p>
          <a:p>
            <a:pPr algn="ctr"/>
            <a:r>
              <a:rPr lang="en-US" sz="1600" dirty="0" smtClean="0">
                <a:solidFill>
                  <a:schemeClr val="bg1"/>
                </a:solidFill>
                <a:latin typeface="Impact" panose="020B0806030902050204" pitchFamily="34" charset="0"/>
              </a:rPr>
              <a:t>4,370</a:t>
            </a:r>
            <a:endParaRPr lang="en-US" sz="1600" dirty="0">
              <a:solidFill>
                <a:schemeClr val="bg1"/>
              </a:solidFill>
              <a:latin typeface="Impact" panose="020B0806030902050204" pitchFamily="34" charset="0"/>
            </a:endParaRPr>
          </a:p>
          <a:p>
            <a:pPr algn="ctr"/>
            <a:r>
              <a:rPr lang="en-US" sz="1400" dirty="0">
                <a:latin typeface="Franklin Gothic Book" panose="020B0503020102020204" pitchFamily="34" charset="0"/>
              </a:rPr>
              <a:t>Main </a:t>
            </a:r>
            <a:r>
              <a:rPr lang="en-US" sz="1400" dirty="0" smtClean="0">
                <a:latin typeface="Franklin Gothic Book" panose="020B0503020102020204" pitchFamily="34" charset="0"/>
              </a:rPr>
              <a:t>Office</a:t>
            </a:r>
            <a:endParaRPr lang="en-US" sz="1400" dirty="0" smtClean="0">
              <a:solidFill>
                <a:schemeClr val="bg1"/>
              </a:solidFill>
              <a:latin typeface="Impact" panose="020B0806030902050204" pitchFamily="34" charset="0"/>
            </a:endParaRPr>
          </a:p>
          <a:p>
            <a:pPr algn="ctr"/>
            <a:r>
              <a:rPr lang="en-US" sz="1600" dirty="0" smtClean="0">
                <a:solidFill>
                  <a:schemeClr val="bg1"/>
                </a:solidFill>
                <a:latin typeface="Impact" panose="020B0806030902050204" pitchFamily="34" charset="0"/>
              </a:rPr>
              <a:t>4,727</a:t>
            </a:r>
          </a:p>
          <a:p>
            <a:pPr algn="ctr"/>
            <a:r>
              <a:rPr lang="en-US" sz="1400" dirty="0" smtClean="0">
                <a:latin typeface="Franklin Gothic Book" panose="020B0503020102020204" pitchFamily="34" charset="0"/>
              </a:rPr>
              <a:t>Eastside</a:t>
            </a:r>
          </a:p>
          <a:p>
            <a:pPr algn="ctr"/>
            <a:r>
              <a:rPr lang="en-US" sz="1600" dirty="0" smtClean="0">
                <a:solidFill>
                  <a:schemeClr val="bg1"/>
                </a:solidFill>
                <a:latin typeface="Impact" panose="020B0806030902050204" pitchFamily="34" charset="0"/>
              </a:rPr>
              <a:t>10,289</a:t>
            </a:r>
            <a:endParaRPr lang="en-US" sz="16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Westside</a:t>
            </a:r>
            <a:endParaRPr lang="en-US" sz="1400" dirty="0">
              <a:latin typeface="Franklin Gothic Book" panose="020B0503020102020204" pitchFamily="34" charset="0"/>
            </a:endParaRPr>
          </a:p>
        </p:txBody>
      </p:sp>
      <p:sp>
        <p:nvSpPr>
          <p:cNvPr id="13" name="TextBox 12"/>
          <p:cNvSpPr txBox="1"/>
          <p:nvPr/>
        </p:nvSpPr>
        <p:spPr>
          <a:xfrm rot="16200000">
            <a:off x="-700712" y="196882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303093" y="5284403"/>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Detroit Fire Department uses a mobile collector app whereby firefighters report on the status of each hydrant. This data integrates into DWSD’s work order system.</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4014826504"/>
              </p:ext>
            </p:extLst>
          </p:nvPr>
        </p:nvGraphicFramePr>
        <p:xfrm>
          <a:off x="1550504" y="111120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47516940"/>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1431"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38677</TotalTime>
  <Words>1184</Words>
  <Application>Microsoft Office PowerPoint</Application>
  <PresentationFormat>On-screen Show (4:3)</PresentationFormat>
  <Paragraphs>277</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1768</cp:revision>
  <cp:lastPrinted>2018-06-19T18:12:02Z</cp:lastPrinted>
  <dcterms:created xsi:type="dcterms:W3CDTF">2016-04-19T17:03:52Z</dcterms:created>
  <dcterms:modified xsi:type="dcterms:W3CDTF">2018-06-20T13:47:58Z</dcterms:modified>
</cp:coreProperties>
</file>