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46" r:id="rId3"/>
    <p:sldId id="364" r:id="rId4"/>
    <p:sldId id="347" r:id="rId5"/>
    <p:sldId id="357" r:id="rId6"/>
    <p:sldId id="383" r:id="rId7"/>
    <p:sldId id="365" r:id="rId8"/>
    <p:sldId id="367" r:id="rId9"/>
    <p:sldId id="369" r:id="rId10"/>
    <p:sldId id="371" r:id="rId11"/>
    <p:sldId id="378" r:id="rId12"/>
    <p:sldId id="366" r:id="rId13"/>
    <p:sldId id="372" r:id="rId14"/>
    <p:sldId id="391" r:id="rId15"/>
    <p:sldId id="373" r:id="rId16"/>
    <p:sldId id="387" r:id="rId17"/>
    <p:sldId id="388" r:id="rId18"/>
    <p:sldId id="349" r:id="rId19"/>
    <p:sldId id="350" r:id="rId20"/>
    <p:sldId id="351" r:id="rId21"/>
    <p:sldId id="352" r:id="rId22"/>
    <p:sldId id="354" r:id="rId23"/>
    <p:sldId id="379" r:id="rId24"/>
    <p:sldId id="389" r:id="rId25"/>
    <p:sldId id="390" r:id="rId26"/>
    <p:sldId id="356" r:id="rId27"/>
    <p:sldId id="355"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445"/>
    <a:srgbClr val="27999D"/>
    <a:srgbClr val="B7CDC2"/>
    <a:srgbClr val="003B49"/>
    <a:srgbClr val="279989"/>
    <a:srgbClr val="595959"/>
    <a:srgbClr val="63B1E8"/>
    <a:srgbClr val="162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3" d="100"/>
          <a:sy n="113" d="100"/>
        </p:scale>
        <p:origin x="1338" y="84"/>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glwa-isilon.glwater.org\data\DWSD\DWSD\Document%20Repository\Public%20Finance\04-%20Account%20Aging\Aging%20as%20of%202018.06.30-%20Total.xlsx"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fulton\Downloads\System%20Availability%20CY%202018%20ver%20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fulton\Downloads\System%20Availability%20CY%202018%20ver%201.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explosion val="7"/>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B26-486E-9D27-891C9E34A03F}"/>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B26-486E-9D27-891C9E34A03F}"/>
              </c:ext>
            </c:extLst>
          </c:dPt>
          <c:dLbls>
            <c:dLbl>
              <c:idx val="0"/>
              <c:layout>
                <c:manualLayout>
                  <c:x val="-0.11817882659680165"/>
                  <c:y val="-0.35565808271642457"/>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EB26-486E-9D27-891C9E34A03F}"/>
                </c:ext>
                <c:ext xmlns:c15="http://schemas.microsoft.com/office/drawing/2012/chart" uri="{CE6537A1-D6FC-4f65-9D91-7224C49458BB}">
                  <c15:layout/>
                </c:ext>
              </c:extLst>
            </c:dLbl>
            <c:dLbl>
              <c:idx val="1"/>
              <c:layout>
                <c:manualLayout>
                  <c:x val="-0.17579002624671916"/>
                  <c:y val="1.328125E-2"/>
                </c:manualLayout>
              </c:layou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3-EB26-486E-9D27-891C9E34A03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Active Accounts</c:v>
                </c:pt>
                <c:pt idx="1">
                  <c:v>Delinquent</c:v>
                </c:pt>
              </c:strCache>
            </c:strRef>
          </c:cat>
          <c:val>
            <c:numRef>
              <c:f>Sheet1!$B$2:$B$3</c:f>
              <c:numCache>
                <c:formatCode>#,##0</c:formatCode>
                <c:ptCount val="2"/>
                <c:pt idx="0">
                  <c:v>237017</c:v>
                </c:pt>
                <c:pt idx="1">
                  <c:v>39604</c:v>
                </c:pt>
              </c:numCache>
            </c:numRef>
          </c:val>
          <c:extLst xmlns:c16r2="http://schemas.microsoft.com/office/drawing/2015/06/chart">
            <c:ext xmlns:c16="http://schemas.microsoft.com/office/drawing/2014/chart" uri="{C3380CC4-5D6E-409C-BE32-E72D297353CC}">
              <c16:uniqueId val="{00000004-EB26-486E-9D27-891C9E34A03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'Collection Rate'!$C$2</c:f>
              <c:strCache>
                <c:ptCount val="1"/>
                <c:pt idx="0">
                  <c:v>3 Month</c:v>
                </c:pt>
              </c:strCache>
            </c:strRef>
          </c:tx>
          <c:spPr>
            <a:ln w="28575" cap="rnd">
              <a:solidFill>
                <a:srgbClr val="27999D"/>
              </a:solidFill>
              <a:round/>
            </a:ln>
            <a:effectLst/>
          </c:spPr>
          <c:marker>
            <c:symbol val="none"/>
          </c:marker>
          <c:cat>
            <c:numRef>
              <c:f>'Collection Rate'!$B$3:$B$22</c:f>
              <c:numCache>
                <c:formatCode>m/d/yyyy</c:formatCode>
                <c:ptCount val="20"/>
                <c:pt idx="0">
                  <c:v>42947</c:v>
                </c:pt>
                <c:pt idx="1">
                  <c:v>42978</c:v>
                </c:pt>
                <c:pt idx="2">
                  <c:v>43008</c:v>
                </c:pt>
                <c:pt idx="3">
                  <c:v>43039</c:v>
                </c:pt>
                <c:pt idx="4">
                  <c:v>43069</c:v>
                </c:pt>
                <c:pt idx="5">
                  <c:v>43100</c:v>
                </c:pt>
                <c:pt idx="6">
                  <c:v>43131</c:v>
                </c:pt>
                <c:pt idx="7">
                  <c:v>43159</c:v>
                </c:pt>
                <c:pt idx="8">
                  <c:v>43190</c:v>
                </c:pt>
                <c:pt idx="9">
                  <c:v>43220</c:v>
                </c:pt>
                <c:pt idx="10">
                  <c:v>43251</c:v>
                </c:pt>
                <c:pt idx="11">
                  <c:v>43281</c:v>
                </c:pt>
                <c:pt idx="12">
                  <c:v>43312</c:v>
                </c:pt>
                <c:pt idx="13">
                  <c:v>43343</c:v>
                </c:pt>
                <c:pt idx="14">
                  <c:v>43373</c:v>
                </c:pt>
                <c:pt idx="15">
                  <c:v>43404</c:v>
                </c:pt>
                <c:pt idx="16">
                  <c:v>43434</c:v>
                </c:pt>
                <c:pt idx="17">
                  <c:v>43465</c:v>
                </c:pt>
                <c:pt idx="18">
                  <c:v>43496</c:v>
                </c:pt>
                <c:pt idx="19">
                  <c:v>43524</c:v>
                </c:pt>
              </c:numCache>
            </c:numRef>
          </c:cat>
          <c:val>
            <c:numRef>
              <c:f>'Collection Rate'!$C$3:$C$22</c:f>
              <c:numCache>
                <c:formatCode>0.00%</c:formatCode>
                <c:ptCount val="20"/>
                <c:pt idx="0">
                  <c:v>0.9989627772764641</c:v>
                </c:pt>
                <c:pt idx="1">
                  <c:v>1.0490019150444936</c:v>
                </c:pt>
                <c:pt idx="2">
                  <c:v>1.0401316829290068</c:v>
                </c:pt>
                <c:pt idx="3">
                  <c:v>0.94026565385656491</c:v>
                </c:pt>
                <c:pt idx="4">
                  <c:v>0.8469195329806023</c:v>
                </c:pt>
                <c:pt idx="5">
                  <c:v>0.85182537393348878</c:v>
                </c:pt>
                <c:pt idx="6">
                  <c:v>0.83980731621169524</c:v>
                </c:pt>
                <c:pt idx="7">
                  <c:v>0.8489139719800044</c:v>
                </c:pt>
                <c:pt idx="8">
                  <c:v>0.87581419548653372</c:v>
                </c:pt>
                <c:pt idx="9">
                  <c:v>0.86911662881434382</c:v>
                </c:pt>
                <c:pt idx="10">
                  <c:v>1.0207717626287136</c:v>
                </c:pt>
                <c:pt idx="11">
                  <c:v>1.0533020498135466</c:v>
                </c:pt>
                <c:pt idx="12">
                  <c:v>1.0616664307946637</c:v>
                </c:pt>
                <c:pt idx="13">
                  <c:v>0.93330963585253179</c:v>
                </c:pt>
                <c:pt idx="14">
                  <c:v>0.90691761808787019</c:v>
                </c:pt>
                <c:pt idx="15">
                  <c:v>0.9093252312281026</c:v>
                </c:pt>
                <c:pt idx="16">
                  <c:v>0.8909041933216395</c:v>
                </c:pt>
                <c:pt idx="17">
                  <c:v>0.87285644758914815</c:v>
                </c:pt>
                <c:pt idx="18">
                  <c:v>0.87328985553074256</c:v>
                </c:pt>
                <c:pt idx="19">
                  <c:v>0.89660238321091801</c:v>
                </c:pt>
              </c:numCache>
            </c:numRef>
          </c:val>
          <c:smooth val="0"/>
          <c:extLst xmlns:c16r2="http://schemas.microsoft.com/office/drawing/2015/06/chart">
            <c:ext xmlns:c16="http://schemas.microsoft.com/office/drawing/2014/chart" uri="{C3380CC4-5D6E-409C-BE32-E72D297353CC}">
              <c16:uniqueId val="{00000000-BA9B-499A-B246-3F88D8F1E764}"/>
            </c:ext>
          </c:extLst>
        </c:ser>
        <c:ser>
          <c:idx val="1"/>
          <c:order val="1"/>
          <c:tx>
            <c:strRef>
              <c:f>'Collection Rate'!$D$2</c:f>
              <c:strCache>
                <c:ptCount val="1"/>
                <c:pt idx="0">
                  <c:v>12 Month</c:v>
                </c:pt>
              </c:strCache>
            </c:strRef>
          </c:tx>
          <c:spPr>
            <a:ln w="28575" cap="rnd">
              <a:solidFill>
                <a:srgbClr val="004445"/>
              </a:solidFill>
              <a:round/>
            </a:ln>
            <a:effectLst/>
          </c:spPr>
          <c:marker>
            <c:symbol val="none"/>
          </c:marker>
          <c:cat>
            <c:numRef>
              <c:f>'Collection Rate'!$B$3:$B$22</c:f>
              <c:numCache>
                <c:formatCode>m/d/yyyy</c:formatCode>
                <c:ptCount val="20"/>
                <c:pt idx="0">
                  <c:v>42947</c:v>
                </c:pt>
                <c:pt idx="1">
                  <c:v>42978</c:v>
                </c:pt>
                <c:pt idx="2">
                  <c:v>43008</c:v>
                </c:pt>
                <c:pt idx="3">
                  <c:v>43039</c:v>
                </c:pt>
                <c:pt idx="4">
                  <c:v>43069</c:v>
                </c:pt>
                <c:pt idx="5">
                  <c:v>43100</c:v>
                </c:pt>
                <c:pt idx="6">
                  <c:v>43131</c:v>
                </c:pt>
                <c:pt idx="7">
                  <c:v>43159</c:v>
                </c:pt>
                <c:pt idx="8">
                  <c:v>43190</c:v>
                </c:pt>
                <c:pt idx="9">
                  <c:v>43220</c:v>
                </c:pt>
                <c:pt idx="10">
                  <c:v>43251</c:v>
                </c:pt>
                <c:pt idx="11">
                  <c:v>43281</c:v>
                </c:pt>
                <c:pt idx="12">
                  <c:v>43312</c:v>
                </c:pt>
                <c:pt idx="13">
                  <c:v>43343</c:v>
                </c:pt>
                <c:pt idx="14">
                  <c:v>43373</c:v>
                </c:pt>
                <c:pt idx="15">
                  <c:v>43404</c:v>
                </c:pt>
                <c:pt idx="16">
                  <c:v>43434</c:v>
                </c:pt>
                <c:pt idx="17">
                  <c:v>43465</c:v>
                </c:pt>
                <c:pt idx="18">
                  <c:v>43496</c:v>
                </c:pt>
                <c:pt idx="19">
                  <c:v>43524</c:v>
                </c:pt>
              </c:numCache>
            </c:numRef>
          </c:cat>
          <c:val>
            <c:numRef>
              <c:f>'Collection Rate'!$D$3:$D$22</c:f>
              <c:numCache>
                <c:formatCode>0.00%</c:formatCode>
                <c:ptCount val="20"/>
                <c:pt idx="0">
                  <c:v>0.95010754295568123</c:v>
                </c:pt>
                <c:pt idx="1">
                  <c:v>0.94772407086699428</c:v>
                </c:pt>
                <c:pt idx="2">
                  <c:v>0.94847006823371038</c:v>
                </c:pt>
                <c:pt idx="3">
                  <c:v>0.93369806118434595</c:v>
                </c:pt>
                <c:pt idx="4">
                  <c:v>0.91367012246593748</c:v>
                </c:pt>
                <c:pt idx="5">
                  <c:v>0.90604409686832332</c:v>
                </c:pt>
                <c:pt idx="6">
                  <c:v>0.91044338619472287</c:v>
                </c:pt>
                <c:pt idx="7">
                  <c:v>0.90971995582259202</c:v>
                </c:pt>
                <c:pt idx="8">
                  <c:v>0.9111082510842633</c:v>
                </c:pt>
                <c:pt idx="9">
                  <c:v>0.91065218070584319</c:v>
                </c:pt>
                <c:pt idx="10">
                  <c:v>0.93401496535135675</c:v>
                </c:pt>
                <c:pt idx="11">
                  <c:v>0.94707861229893608</c:v>
                </c:pt>
                <c:pt idx="12">
                  <c:v>0.92183975281553654</c:v>
                </c:pt>
                <c:pt idx="13">
                  <c:v>0.90717334204224676</c:v>
                </c:pt>
                <c:pt idx="14">
                  <c:v>0.91380306865801053</c:v>
                </c:pt>
                <c:pt idx="15">
                  <c:v>0.91333325515456409</c:v>
                </c:pt>
                <c:pt idx="16">
                  <c:v>0.91927694789248304</c:v>
                </c:pt>
                <c:pt idx="17">
                  <c:v>0.91928327335538906</c:v>
                </c:pt>
                <c:pt idx="18">
                  <c:v>0.92200347743068556</c:v>
                </c:pt>
                <c:pt idx="19">
                  <c:v>0.93067735211047586</c:v>
                </c:pt>
              </c:numCache>
            </c:numRef>
          </c:val>
          <c:smooth val="0"/>
          <c:extLst xmlns:c16r2="http://schemas.microsoft.com/office/drawing/2015/06/chart">
            <c:ext xmlns:c16="http://schemas.microsoft.com/office/drawing/2014/chart" uri="{C3380CC4-5D6E-409C-BE32-E72D297353CC}">
              <c16:uniqueId val="{00000001-BA9B-499A-B246-3F88D8F1E764}"/>
            </c:ext>
          </c:extLst>
        </c:ser>
        <c:ser>
          <c:idx val="2"/>
          <c:order val="2"/>
          <c:tx>
            <c:strRef>
              <c:f>'Collection Rate'!$E$2</c:f>
              <c:strCache>
                <c:ptCount val="1"/>
                <c:pt idx="0">
                  <c:v>Target</c:v>
                </c:pt>
              </c:strCache>
            </c:strRef>
          </c:tx>
          <c:spPr>
            <a:ln w="28575" cap="rnd">
              <a:solidFill>
                <a:schemeClr val="accent1">
                  <a:lumMod val="40000"/>
                  <a:lumOff val="60000"/>
                </a:schemeClr>
              </a:solidFill>
              <a:prstDash val="dash"/>
              <a:round/>
            </a:ln>
            <a:effectLst/>
          </c:spPr>
          <c:marker>
            <c:symbol val="none"/>
          </c:marker>
          <c:cat>
            <c:numRef>
              <c:f>'Collection Rate'!$B$3:$B$22</c:f>
              <c:numCache>
                <c:formatCode>m/d/yyyy</c:formatCode>
                <c:ptCount val="20"/>
                <c:pt idx="0">
                  <c:v>42947</c:v>
                </c:pt>
                <c:pt idx="1">
                  <c:v>42978</c:v>
                </c:pt>
                <c:pt idx="2">
                  <c:v>43008</c:v>
                </c:pt>
                <c:pt idx="3">
                  <c:v>43039</c:v>
                </c:pt>
                <c:pt idx="4">
                  <c:v>43069</c:v>
                </c:pt>
                <c:pt idx="5">
                  <c:v>43100</c:v>
                </c:pt>
                <c:pt idx="6">
                  <c:v>43131</c:v>
                </c:pt>
                <c:pt idx="7">
                  <c:v>43159</c:v>
                </c:pt>
                <c:pt idx="8">
                  <c:v>43190</c:v>
                </c:pt>
                <c:pt idx="9">
                  <c:v>43220</c:v>
                </c:pt>
                <c:pt idx="10">
                  <c:v>43251</c:v>
                </c:pt>
                <c:pt idx="11">
                  <c:v>43281</c:v>
                </c:pt>
                <c:pt idx="12">
                  <c:v>43312</c:v>
                </c:pt>
                <c:pt idx="13">
                  <c:v>43343</c:v>
                </c:pt>
                <c:pt idx="14">
                  <c:v>43373</c:v>
                </c:pt>
                <c:pt idx="15">
                  <c:v>43404</c:v>
                </c:pt>
                <c:pt idx="16">
                  <c:v>43434</c:v>
                </c:pt>
                <c:pt idx="17">
                  <c:v>43465</c:v>
                </c:pt>
                <c:pt idx="18">
                  <c:v>43496</c:v>
                </c:pt>
                <c:pt idx="19">
                  <c:v>43524</c:v>
                </c:pt>
              </c:numCache>
            </c:numRef>
          </c:cat>
          <c:val>
            <c:numRef>
              <c:f>'Collection Rate'!$E$3:$E$22</c:f>
              <c:numCache>
                <c:formatCode>0.00%</c:formatCode>
                <c:ptCount val="20"/>
                <c:pt idx="0">
                  <c:v>0.92</c:v>
                </c:pt>
                <c:pt idx="1">
                  <c:v>0.92</c:v>
                </c:pt>
                <c:pt idx="2">
                  <c:v>0.92</c:v>
                </c:pt>
                <c:pt idx="3">
                  <c:v>0.92</c:v>
                </c:pt>
                <c:pt idx="4">
                  <c:v>0.92</c:v>
                </c:pt>
                <c:pt idx="5">
                  <c:v>0.92</c:v>
                </c:pt>
                <c:pt idx="6">
                  <c:v>0.92</c:v>
                </c:pt>
                <c:pt idx="7">
                  <c:v>0.92</c:v>
                </c:pt>
                <c:pt idx="8">
                  <c:v>0.92</c:v>
                </c:pt>
                <c:pt idx="9">
                  <c:v>0.92</c:v>
                </c:pt>
                <c:pt idx="10">
                  <c:v>0.92</c:v>
                </c:pt>
                <c:pt idx="11">
                  <c:v>0.92</c:v>
                </c:pt>
                <c:pt idx="12">
                  <c:v>0.92</c:v>
                </c:pt>
                <c:pt idx="13">
                  <c:v>0.92</c:v>
                </c:pt>
                <c:pt idx="14">
                  <c:v>0.92</c:v>
                </c:pt>
                <c:pt idx="15">
                  <c:v>0.92</c:v>
                </c:pt>
                <c:pt idx="16">
                  <c:v>0.92</c:v>
                </c:pt>
                <c:pt idx="17">
                  <c:v>0.92</c:v>
                </c:pt>
                <c:pt idx="18">
                  <c:v>0.92</c:v>
                </c:pt>
                <c:pt idx="19">
                  <c:v>0.92</c:v>
                </c:pt>
              </c:numCache>
            </c:numRef>
          </c:val>
          <c:smooth val="0"/>
          <c:extLst xmlns:c16r2="http://schemas.microsoft.com/office/drawing/2015/06/chart">
            <c:ext xmlns:c16="http://schemas.microsoft.com/office/drawing/2014/chart" uri="{C3380CC4-5D6E-409C-BE32-E72D297353CC}">
              <c16:uniqueId val="{00000002-BA9B-499A-B246-3F88D8F1E764}"/>
            </c:ext>
          </c:extLst>
        </c:ser>
        <c:dLbls>
          <c:showLegendKey val="0"/>
          <c:showVal val="0"/>
          <c:showCatName val="0"/>
          <c:showSerName val="0"/>
          <c:showPercent val="0"/>
          <c:showBubbleSize val="0"/>
        </c:dLbls>
        <c:smooth val="0"/>
        <c:axId val="636215416"/>
        <c:axId val="640334992"/>
      </c:lineChart>
      <c:catAx>
        <c:axId val="63621541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334992"/>
        <c:crosses val="autoZero"/>
        <c:auto val="0"/>
        <c:lblAlgn val="ctr"/>
        <c:lblOffset val="100"/>
        <c:noMultiLvlLbl val="0"/>
      </c:catAx>
      <c:valAx>
        <c:axId val="640334992"/>
        <c:scaling>
          <c:orientation val="minMax"/>
          <c:max val="1.100000000000000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621541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December</c:v>
                </c:pt>
              </c:strCache>
            </c:strRef>
          </c:tx>
          <c:spPr>
            <a:solidFill>
              <a:srgbClr val="B7CDC2"/>
            </a:solidFill>
            <a:ln>
              <a:noFill/>
            </a:ln>
            <a:effectLst/>
          </c:spPr>
          <c:invertIfNegative val="0"/>
          <c:dLbls>
            <c:dLbl>
              <c:idx val="0"/>
              <c:layout>
                <c:manualLayout>
                  <c:x val="-3.819400322405998E-17"/>
                  <c:y val="3.1249999999999963E-3"/>
                </c:manualLayout>
              </c:layout>
              <c:tx>
                <c:rich>
                  <a:bodyPr/>
                  <a:lstStyle/>
                  <a:p>
                    <a:fld id="{C06A86ED-437C-4269-B081-5BF33D5B91D2}" type="SERIESNAME">
                      <a:rPr lang="en-US" smtClean="0"/>
                      <a:pPr/>
                      <a:t>[SERIES NAME]</a:t>
                    </a:fld>
                    <a:r>
                      <a:rPr lang="en-US" baseline="0" dirty="0" smtClean="0"/>
                      <a:t> </a:t>
                    </a:r>
                    <a:br>
                      <a:rPr lang="en-US" baseline="0" dirty="0" smtClean="0"/>
                    </a:br>
                    <a:fld id="{6C1395FD-2163-438C-8B8B-1BA7597A9ED7}" type="VALUE">
                      <a:rPr lang="en-US" baseline="0" smtClean="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0-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12-Monthl Rolling Average</c:v>
                </c:pt>
              </c:strCache>
            </c:strRef>
          </c:cat>
          <c:val>
            <c:numRef>
              <c:f>Sheet1!$B$2</c:f>
              <c:numCache>
                <c:formatCode>0%</c:formatCode>
                <c:ptCount val="1"/>
                <c:pt idx="0">
                  <c:v>0.92</c:v>
                </c:pt>
              </c:numCache>
            </c:numRef>
          </c:val>
          <c:extLst xmlns:c16r2="http://schemas.microsoft.com/office/drawing/2015/06/chart">
            <c:ext xmlns:c16="http://schemas.microsoft.com/office/drawing/2014/chart" uri="{C3380CC4-5D6E-409C-BE32-E72D297353CC}">
              <c16:uniqueId val="{00000002-9414-42AA-A701-FF158387C298}"/>
            </c:ext>
          </c:extLst>
        </c:ser>
        <c:ser>
          <c:idx val="1"/>
          <c:order val="1"/>
          <c:tx>
            <c:strRef>
              <c:f>Sheet1!$C$1</c:f>
              <c:strCache>
                <c:ptCount val="1"/>
                <c:pt idx="0">
                  <c:v>January</c:v>
                </c:pt>
              </c:strCache>
            </c:strRef>
          </c:tx>
          <c:spPr>
            <a:solidFill>
              <a:srgbClr val="279989"/>
            </a:solidFill>
            <a:ln>
              <a:noFill/>
            </a:ln>
            <a:effectLst/>
          </c:spPr>
          <c:invertIfNegative val="0"/>
          <c:dLbls>
            <c:dLbl>
              <c:idx val="0"/>
              <c:layout>
                <c:manualLayout>
                  <c:x val="1.0416666666666666E-2"/>
                  <c:y val="0"/>
                </c:manualLayout>
              </c:layout>
              <c:tx>
                <c:rich>
                  <a:bodyPr/>
                  <a:lstStyle/>
                  <a:p>
                    <a:fld id="{42B03474-244E-40D7-AB48-42C0C386D29A}" type="SERIESNAME">
                      <a:rPr lang="en-US" smtClean="0"/>
                      <a:pPr/>
                      <a:t>[SERIES NAME]</a:t>
                    </a:fld>
                    <a:endParaRPr lang="en-US" dirty="0" smtClean="0"/>
                  </a:p>
                  <a:p>
                    <a:fld id="{2CD6B6F9-3AF0-45F2-A630-2C94E11A5593}" type="VALUE">
                      <a:rPr lang="en-US" baseline="0" smtClean="0"/>
                      <a:pPr/>
                      <a:t>[VALUE]</a:t>
                    </a:fld>
                    <a:endParaRPr lang="en-US"/>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3-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12-Monthl Rolling Average</c:v>
                </c:pt>
              </c:strCache>
            </c:strRef>
          </c:cat>
          <c:val>
            <c:numRef>
              <c:f>Sheet1!$C$2</c:f>
              <c:numCache>
                <c:formatCode>0%</c:formatCode>
                <c:ptCount val="1"/>
                <c:pt idx="0">
                  <c:v>0.92</c:v>
                </c:pt>
              </c:numCache>
            </c:numRef>
          </c:val>
          <c:extLst xmlns:c16r2="http://schemas.microsoft.com/office/drawing/2015/06/chart">
            <c:ext xmlns:c16="http://schemas.microsoft.com/office/drawing/2014/chart" uri="{C3380CC4-5D6E-409C-BE32-E72D297353CC}">
              <c16:uniqueId val="{00000005-9414-42AA-A701-FF158387C298}"/>
            </c:ext>
          </c:extLst>
        </c:ser>
        <c:ser>
          <c:idx val="2"/>
          <c:order val="2"/>
          <c:tx>
            <c:strRef>
              <c:f>Sheet1!$D$1</c:f>
              <c:strCache>
                <c:ptCount val="1"/>
                <c:pt idx="0">
                  <c:v>February</c:v>
                </c:pt>
              </c:strCache>
            </c:strRef>
          </c:tx>
          <c:spPr>
            <a:solidFill>
              <a:srgbClr val="003B49"/>
            </a:solidFill>
            <a:ln>
              <a:noFill/>
            </a:ln>
            <a:effectLst/>
          </c:spPr>
          <c:invertIfNegative val="0"/>
          <c:dLbls>
            <c:dLbl>
              <c:idx val="0"/>
              <c:layout>
                <c:manualLayout>
                  <c:x val="-2.0833333333333333E-3"/>
                  <c:y val="-1.7903439011278116E-18"/>
                </c:manualLayout>
              </c:layout>
              <c:tx>
                <c:rich>
                  <a:bodyPr/>
                  <a:lstStyle/>
                  <a:p>
                    <a:r>
                      <a:rPr lang="en-US" dirty="0" smtClean="0"/>
                      <a:t>February</a:t>
                    </a:r>
                  </a:p>
                  <a:p>
                    <a:fld id="{4C240454-FB3B-4EAD-BD8D-D993A0D6198D}"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9414-42AA-A701-FF158387C298}"/>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12-Monthl Rolling Average</c:v>
                </c:pt>
              </c:strCache>
            </c:strRef>
          </c:cat>
          <c:val>
            <c:numRef>
              <c:f>Sheet1!$D$2</c:f>
              <c:numCache>
                <c:formatCode>0%</c:formatCode>
                <c:ptCount val="1"/>
                <c:pt idx="0">
                  <c:v>0.93</c:v>
                </c:pt>
              </c:numCache>
            </c:numRef>
          </c:val>
          <c:extLst xmlns:c16r2="http://schemas.microsoft.com/office/drawing/2015/06/chart">
            <c:ext xmlns:c16="http://schemas.microsoft.com/office/drawing/2014/chart" uri="{C3380CC4-5D6E-409C-BE32-E72D297353CC}">
              <c16:uniqueId val="{00000008-9414-42AA-A701-FF158387C298}"/>
            </c:ext>
          </c:extLst>
        </c:ser>
        <c:dLbls>
          <c:showLegendKey val="0"/>
          <c:showVal val="0"/>
          <c:showCatName val="0"/>
          <c:showSerName val="0"/>
          <c:showPercent val="0"/>
          <c:showBubbleSize val="0"/>
        </c:dLbls>
        <c:gapWidth val="219"/>
        <c:overlap val="-27"/>
        <c:axId val="640327152"/>
        <c:axId val="640326368"/>
      </c:barChart>
      <c:catAx>
        <c:axId val="640327152"/>
        <c:scaling>
          <c:orientation val="minMax"/>
        </c:scaling>
        <c:delete val="1"/>
        <c:axPos val="b"/>
        <c:numFmt formatCode="General" sourceLinked="1"/>
        <c:majorTickMark val="none"/>
        <c:minorTickMark val="none"/>
        <c:tickLblPos val="nextTo"/>
        <c:crossAx val="640326368"/>
        <c:crosses val="autoZero"/>
        <c:auto val="0"/>
        <c:lblAlgn val="ctr"/>
        <c:lblOffset val="100"/>
        <c:noMultiLvlLbl val="0"/>
      </c:catAx>
      <c:valAx>
        <c:axId val="6403263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4032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Non-Detroiters</c:v>
                </c:pt>
              </c:strCache>
            </c:strRef>
          </c:tx>
          <c:spPr>
            <a:solidFill>
              <a:srgbClr val="003B49"/>
            </a:solidFill>
            <a:ln>
              <a:noFill/>
            </a:ln>
            <a:effectLst/>
          </c:spPr>
          <c:invertIfNegative val="0"/>
          <c:dLbls>
            <c:dLbl>
              <c:idx val="0"/>
              <c:tx>
                <c:rich>
                  <a:bodyPr/>
                  <a:lstStyle/>
                  <a:p>
                    <a:r>
                      <a:rPr lang="en-US" dirty="0" smtClean="0"/>
                      <a:t>Nonresidents</a:t>
                    </a:r>
                    <a:r>
                      <a:rPr lang="en-US" baseline="0" dirty="0" smtClean="0"/>
                      <a:t> 229</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ED08-4615-A7D7-79A548A4E347}"/>
                </c:ext>
                <c:ext xmlns:c15="http://schemas.microsoft.com/office/drawing/2012/chart" uri="{CE6537A1-D6FC-4f65-9D91-7224C49458BB}"/>
              </c:extLst>
            </c:dLbl>
            <c:dLbl>
              <c:idx val="1"/>
              <c:layout>
                <c:manualLayout>
                  <c:x val="-0.21666666666666667"/>
                  <c:y val="-5.3125000000000117E-2"/>
                </c:manualLayout>
              </c:layout>
              <c:tx>
                <c:rich>
                  <a:bodyPr/>
                  <a:lstStyle/>
                  <a:p>
                    <a:r>
                      <a:rPr lang="en-US" baseline="0" dirty="0" smtClean="0"/>
                      <a:t>Non-Detroiters</a:t>
                    </a:r>
                  </a:p>
                  <a:p>
                    <a:fld id="{F12A01EC-A8A7-4BBD-B697-16A53AEA7C6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ED08-4615-A7D7-79A548A4E347}"/>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February</c:v>
                </c:pt>
              </c:strCache>
            </c:strRef>
          </c:cat>
          <c:val>
            <c:numRef>
              <c:f>Sheet1!$B$2:$B$3</c:f>
              <c:numCache>
                <c:formatCode>General</c:formatCode>
                <c:ptCount val="2"/>
                <c:pt idx="0">
                  <c:v>232</c:v>
                </c:pt>
              </c:numCache>
            </c:numRef>
          </c:val>
          <c:extLst xmlns:c16r2="http://schemas.microsoft.com/office/drawing/2015/06/chart">
            <c:ext xmlns:c16="http://schemas.microsoft.com/office/drawing/2014/chart" uri="{C3380CC4-5D6E-409C-BE32-E72D297353CC}">
              <c16:uniqueId val="{00000002-ED08-4615-A7D7-79A548A4E347}"/>
            </c:ext>
          </c:extLst>
        </c:ser>
        <c:ser>
          <c:idx val="1"/>
          <c:order val="1"/>
          <c:tx>
            <c:strRef>
              <c:f>Sheet1!$C$1</c:f>
              <c:strCache>
                <c:ptCount val="1"/>
                <c:pt idx="0">
                  <c:v>Detroit Residents</c:v>
                </c:pt>
              </c:strCache>
            </c:strRef>
          </c:tx>
          <c:spPr>
            <a:solidFill>
              <a:srgbClr val="27999D"/>
            </a:solidFill>
            <a:ln>
              <a:noFill/>
            </a:ln>
            <a:effectLst/>
          </c:spPr>
          <c:invertIfNegative val="0"/>
          <c:dLbls>
            <c:dLbl>
              <c:idx val="0"/>
              <c:tx>
                <c:rich>
                  <a:bodyPr/>
                  <a:lstStyle/>
                  <a:p>
                    <a:r>
                      <a:rPr lang="en-US" baseline="0" dirty="0" smtClean="0"/>
                      <a:t>Detroit</a:t>
                    </a:r>
                  </a:p>
                  <a:p>
                    <a:r>
                      <a:rPr lang="en-US" baseline="0" dirty="0" smtClean="0"/>
                      <a:t>Residents</a:t>
                    </a:r>
                  </a:p>
                  <a:p>
                    <a:r>
                      <a:rPr lang="en-US" baseline="0" dirty="0" smtClean="0"/>
                      <a:t>312</a:t>
                    </a:r>
                    <a:endParaRPr lang="en-US" dirty="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D08-4615-A7D7-79A548A4E347}"/>
                </c:ext>
                <c:ext xmlns:c15="http://schemas.microsoft.com/office/drawing/2012/chart" uri="{CE6537A1-D6FC-4f65-9D91-7224C49458BB}"/>
              </c:extLst>
            </c:dLbl>
            <c:dLbl>
              <c:idx val="1"/>
              <c:layout>
                <c:manualLayout>
                  <c:x val="-2.0833333333333332E-2"/>
                  <c:y val="-0.16875000000000001"/>
                </c:manualLayout>
              </c:layout>
              <c:tx>
                <c:rich>
                  <a:bodyPr/>
                  <a:lstStyle/>
                  <a:p>
                    <a:r>
                      <a:rPr lang="en-US" baseline="0" dirty="0" smtClean="0"/>
                      <a:t>New Hires</a:t>
                    </a:r>
                  </a:p>
                  <a:p>
                    <a:fld id="{A833860A-B924-45B6-A80C-21FB43D9D273}"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ED08-4615-A7D7-79A548A4E347}"/>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February</c:v>
                </c:pt>
              </c:strCache>
            </c:strRef>
          </c:cat>
          <c:val>
            <c:numRef>
              <c:f>Sheet1!$C$2:$C$3</c:f>
              <c:numCache>
                <c:formatCode>General</c:formatCode>
                <c:ptCount val="2"/>
                <c:pt idx="0">
                  <c:v>312</c:v>
                </c:pt>
                <c:pt idx="1">
                  <c:v>3</c:v>
                </c:pt>
              </c:numCache>
            </c:numRef>
          </c:val>
          <c:extLst xmlns:c16r2="http://schemas.microsoft.com/office/drawing/2015/06/chart">
            <c:ext xmlns:c16="http://schemas.microsoft.com/office/drawing/2014/chart" uri="{C3380CC4-5D6E-409C-BE32-E72D297353CC}">
              <c16:uniqueId val="{00000005-ED08-4615-A7D7-79A548A4E347}"/>
            </c:ext>
          </c:extLst>
        </c:ser>
        <c:dLbls>
          <c:showLegendKey val="0"/>
          <c:showVal val="0"/>
          <c:showCatName val="0"/>
          <c:showSerName val="0"/>
          <c:showPercent val="0"/>
          <c:showBubbleSize val="0"/>
        </c:dLbls>
        <c:gapWidth val="150"/>
        <c:overlap val="100"/>
        <c:axId val="327250184"/>
        <c:axId val="327252144"/>
      </c:barChart>
      <c:catAx>
        <c:axId val="32725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327252144"/>
        <c:crosses val="autoZero"/>
        <c:auto val="1"/>
        <c:lblAlgn val="ctr"/>
        <c:lblOffset val="100"/>
        <c:noMultiLvlLbl val="0"/>
      </c:catAx>
      <c:valAx>
        <c:axId val="32725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327250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17000715819611E-2"/>
          <c:y val="3.8847795959206753E-2"/>
          <c:w val="0.94856885787003897"/>
          <c:h val="0.78697474970324843"/>
        </c:manualLayout>
      </c:layout>
      <c:barChart>
        <c:barDir val="col"/>
        <c:grouping val="clustered"/>
        <c:varyColors val="0"/>
        <c:ser>
          <c:idx val="0"/>
          <c:order val="0"/>
          <c:tx>
            <c:strRef>
              <c:f>Sheet1!$B$1</c:f>
              <c:strCache>
                <c:ptCount val="1"/>
                <c:pt idx="0">
                  <c:v>August</c:v>
                </c:pt>
              </c:strCache>
            </c:strRef>
          </c:tx>
          <c:spPr>
            <a:solidFill>
              <a:srgbClr val="27999D"/>
            </a:solidFill>
            <a:ln>
              <a:noFill/>
            </a:ln>
            <a:effectLst/>
          </c:spPr>
          <c:invertIfNegative val="0"/>
          <c:dLbls>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Sheet1!$B$2:$B$5</c:f>
              <c:numCache>
                <c:formatCode>General</c:formatCode>
                <c:ptCount val="4"/>
                <c:pt idx="0">
                  <c:v>0</c:v>
                </c:pt>
                <c:pt idx="1">
                  <c:v>6</c:v>
                </c:pt>
                <c:pt idx="2">
                  <c:v>14</c:v>
                </c:pt>
                <c:pt idx="3">
                  <c:v>48</c:v>
                </c:pt>
              </c:numCache>
            </c:numRef>
          </c:val>
          <c:extLst xmlns:c16r2="http://schemas.microsoft.com/office/drawing/2015/06/chart">
            <c:ext xmlns:c16="http://schemas.microsoft.com/office/drawing/2014/chart" uri="{C3380CC4-5D6E-409C-BE32-E72D297353CC}">
              <c16:uniqueId val="{00000000-5D88-4A78-A9EC-7CCE3EC2BFC7}"/>
            </c:ext>
          </c:extLst>
        </c:ser>
        <c:ser>
          <c:idx val="1"/>
          <c:order val="1"/>
          <c:tx>
            <c:strRef>
              <c:f>Sheet1!$C$1</c:f>
              <c:strCache>
                <c:ptCount val="1"/>
                <c:pt idx="0">
                  <c:v>September</c:v>
                </c:pt>
              </c:strCache>
            </c:strRef>
          </c:tx>
          <c:spPr>
            <a:solidFill>
              <a:schemeClr val="accent2"/>
            </a:solidFill>
            <a:ln>
              <a:noFill/>
            </a:ln>
            <a:effectLst/>
          </c:spPr>
          <c:invertIfNegative val="0"/>
          <c:dLbls>
            <c:dLbl>
              <c:idx val="3"/>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F46-4EE5-AEEA-4E69CC3EDF9E}"/>
                </c:ext>
                <c:ext xmlns:c15="http://schemas.microsoft.com/office/drawing/2012/chart" uri="{CE6537A1-D6FC-4f65-9D91-7224C49458BB}"/>
              </c:extLst>
            </c:dLbl>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Sheet1!$C$2:$C$5</c:f>
              <c:numCache>
                <c:formatCode>General</c:formatCode>
                <c:ptCount val="4"/>
                <c:pt idx="0">
                  <c:v>0</c:v>
                </c:pt>
                <c:pt idx="1">
                  <c:v>3</c:v>
                </c:pt>
                <c:pt idx="2">
                  <c:v>16</c:v>
                </c:pt>
                <c:pt idx="3">
                  <c:v>44</c:v>
                </c:pt>
              </c:numCache>
            </c:numRef>
          </c:val>
          <c:extLst xmlns:c16r2="http://schemas.microsoft.com/office/drawing/2015/06/chart">
            <c:ext xmlns:c16="http://schemas.microsoft.com/office/drawing/2014/chart" uri="{C3380CC4-5D6E-409C-BE32-E72D297353CC}">
              <c16:uniqueId val="{00000001-5D88-4A78-A9EC-7CCE3EC2BFC7}"/>
            </c:ext>
          </c:extLst>
        </c:ser>
        <c:ser>
          <c:idx val="2"/>
          <c:order val="2"/>
          <c:tx>
            <c:strRef>
              <c:f>Sheet1!$D$1</c:f>
              <c:strCache>
                <c:ptCount val="1"/>
                <c:pt idx="0">
                  <c:v>October</c:v>
                </c:pt>
              </c:strCache>
            </c:strRef>
          </c:tx>
          <c:spPr>
            <a:solidFill>
              <a:schemeClr val="accent3"/>
            </a:solidFill>
            <a:ln>
              <a:noFill/>
            </a:ln>
            <a:effectLst/>
          </c:spPr>
          <c:invertIfNegative val="0"/>
          <c:dLbls>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Family Continuous</c:v>
                </c:pt>
                <c:pt idx="1">
                  <c:v>Self Continuous</c:v>
                </c:pt>
                <c:pt idx="2">
                  <c:v>Family Intermittent</c:v>
                </c:pt>
                <c:pt idx="3">
                  <c:v>Self Intermittent</c:v>
                </c:pt>
              </c:strCache>
            </c:strRef>
          </c:cat>
          <c:val>
            <c:numRef>
              <c:f>Sheet1!$D$2:$D$5</c:f>
              <c:numCache>
                <c:formatCode>General</c:formatCode>
                <c:ptCount val="4"/>
                <c:pt idx="0">
                  <c:v>1</c:v>
                </c:pt>
                <c:pt idx="1">
                  <c:v>3</c:v>
                </c:pt>
                <c:pt idx="2">
                  <c:v>16</c:v>
                </c:pt>
                <c:pt idx="3">
                  <c:v>58</c:v>
                </c:pt>
              </c:numCache>
            </c:numRef>
          </c:val>
          <c:extLst xmlns:c16r2="http://schemas.microsoft.com/office/drawing/2015/06/chart">
            <c:ext xmlns:c16="http://schemas.microsoft.com/office/drawing/2014/chart" uri="{C3380CC4-5D6E-409C-BE32-E72D297353CC}">
              <c16:uniqueId val="{00000002-5D88-4A78-A9EC-7CCE3EC2BFC7}"/>
            </c:ext>
          </c:extLst>
        </c:ser>
        <c:ser>
          <c:idx val="3"/>
          <c:order val="3"/>
          <c:tx>
            <c:strRef>
              <c:f>Sheet1!$E$1</c:f>
              <c:strCache>
                <c:ptCount val="1"/>
                <c:pt idx="0">
                  <c:v>November</c:v>
                </c:pt>
              </c:strCache>
            </c:strRef>
          </c:tx>
          <c:spPr>
            <a:solidFill>
              <a:schemeClr val="accent4"/>
            </a:solidFill>
            <a:ln>
              <a:noFill/>
            </a:ln>
            <a:effectLst/>
          </c:spPr>
          <c:invertIfNegative val="0"/>
          <c:dLbls>
            <c:dLbl>
              <c:idx val="0"/>
              <c:tx>
                <c:rich>
                  <a:bodyPr/>
                  <a:lstStyle/>
                  <a:p>
                    <a:fld id="{52687AD9-DB17-412C-897A-29463A1EE6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B4500E26-BC71-4946-8C86-82B60E6D2B57}"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8CCC3530-17DD-448E-9881-3763E27E85C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B68E79DE-8C15-4127-B7EF-90D64E5938D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Family Continuous</c:v>
                </c:pt>
                <c:pt idx="1">
                  <c:v>Self Continuous</c:v>
                </c:pt>
                <c:pt idx="2">
                  <c:v>Family Intermittent</c:v>
                </c:pt>
                <c:pt idx="3">
                  <c:v>Self Intermittent</c:v>
                </c:pt>
              </c:strCache>
            </c:strRef>
          </c:cat>
          <c:val>
            <c:numRef>
              <c:f>Sheet1!$E$2:$E$5</c:f>
              <c:numCache>
                <c:formatCode>General</c:formatCode>
                <c:ptCount val="4"/>
                <c:pt idx="0">
                  <c:v>0</c:v>
                </c:pt>
                <c:pt idx="1">
                  <c:v>5</c:v>
                </c:pt>
                <c:pt idx="2">
                  <c:v>14</c:v>
                </c:pt>
                <c:pt idx="3">
                  <c:v>50</c:v>
                </c:pt>
              </c:numCache>
            </c:numRef>
          </c:val>
          <c:extLst xmlns:c16r2="http://schemas.microsoft.com/office/drawing/2015/06/chart">
            <c:ext xmlns:c16="http://schemas.microsoft.com/office/drawing/2014/chart" uri="{C3380CC4-5D6E-409C-BE32-E72D297353CC}">
              <c16:uniqueId val="{00000000-1F46-4EE5-AEEA-4E69CC3EDF9E}"/>
            </c:ext>
          </c:extLst>
        </c:ser>
        <c:ser>
          <c:idx val="4"/>
          <c:order val="4"/>
          <c:tx>
            <c:strRef>
              <c:f>Sheet1!$F$1</c:f>
              <c:strCache>
                <c:ptCount val="1"/>
                <c:pt idx="0">
                  <c:v>December</c:v>
                </c:pt>
              </c:strCache>
            </c:strRef>
          </c:tx>
          <c:spPr>
            <a:solidFill>
              <a:schemeClr val="accent5"/>
            </a:solidFill>
            <a:ln>
              <a:noFill/>
            </a:ln>
            <a:effectLst/>
          </c:spPr>
          <c:invertIfNegative val="0"/>
          <c:dLbls>
            <c:dLbl>
              <c:idx val="0"/>
              <c:tx>
                <c:rich>
                  <a:bodyPr/>
                  <a:lstStyle/>
                  <a:p>
                    <a:fld id="{85432E00-7A01-4B63-9B0F-CEB281EDDB1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93F911ED-84BA-47E0-B58C-7B16EF11DD2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C503F108-7E04-4759-B83E-EA7B61CECE2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D0BF80DE-4B99-4712-9072-369992B6F40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Sheet1!$F$2:$F$5</c:f>
              <c:numCache>
                <c:formatCode>General</c:formatCode>
                <c:ptCount val="4"/>
                <c:pt idx="0">
                  <c:v>0</c:v>
                </c:pt>
                <c:pt idx="1">
                  <c:v>5</c:v>
                </c:pt>
                <c:pt idx="2">
                  <c:v>13</c:v>
                </c:pt>
                <c:pt idx="3">
                  <c:v>50</c:v>
                </c:pt>
              </c:numCache>
            </c:numRef>
          </c:val>
        </c:ser>
        <c:ser>
          <c:idx val="5"/>
          <c:order val="5"/>
          <c:tx>
            <c:strRef>
              <c:f>Sheet1!$G$1</c:f>
              <c:strCache>
                <c:ptCount val="1"/>
                <c:pt idx="0">
                  <c:v>January</c:v>
                </c:pt>
              </c:strCache>
            </c:strRef>
          </c:tx>
          <c:spPr>
            <a:solidFill>
              <a:schemeClr val="accent6"/>
            </a:solidFill>
            <a:ln>
              <a:noFill/>
            </a:ln>
            <a:effectLst/>
          </c:spPr>
          <c:invertIfNegative val="0"/>
          <c:dLbls>
            <c:dLbl>
              <c:idx val="0"/>
              <c:tx>
                <c:rich>
                  <a:bodyPr/>
                  <a:lstStyle/>
                  <a:p>
                    <a:fld id="{911CB649-FFE7-406D-8EDA-5D6B00F31A9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2A876CD6-4D80-4A77-8306-DBE30ACAC06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82269DC4-24C0-46DE-866D-87C685F4DBD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8C082056-0828-4B82-A33E-332A99EC08D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Sheet1!$G$2:$G$5</c:f>
              <c:numCache>
                <c:formatCode>General</c:formatCode>
                <c:ptCount val="4"/>
                <c:pt idx="0">
                  <c:v>0</c:v>
                </c:pt>
                <c:pt idx="1">
                  <c:v>7</c:v>
                </c:pt>
                <c:pt idx="2">
                  <c:v>13</c:v>
                </c:pt>
                <c:pt idx="3">
                  <c:v>52</c:v>
                </c:pt>
              </c:numCache>
            </c:numRef>
          </c:val>
        </c:ser>
        <c:ser>
          <c:idx val="6"/>
          <c:order val="6"/>
          <c:tx>
            <c:strRef>
              <c:f>Sheet1!$H$1</c:f>
              <c:strCache>
                <c:ptCount val="1"/>
                <c:pt idx="0">
                  <c:v>February</c:v>
                </c:pt>
              </c:strCache>
            </c:strRef>
          </c:tx>
          <c:spPr>
            <a:solidFill>
              <a:schemeClr val="accent1">
                <a:lumMod val="60000"/>
              </a:schemeClr>
            </a:solidFill>
            <a:ln>
              <a:noFill/>
            </a:ln>
            <a:effectLst/>
          </c:spPr>
          <c:invertIfNegative val="0"/>
          <c:dLbls>
            <c:dLbl>
              <c:idx val="0"/>
              <c:tx>
                <c:rich>
                  <a:bodyPr/>
                  <a:lstStyle/>
                  <a:p>
                    <a:fld id="{1939C2BA-A5CB-421F-989E-3BBDD9BA35D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7C270F1C-1576-4330-BB89-0366AD0712D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tx>
                <c:rich>
                  <a:bodyPr/>
                  <a:lstStyle/>
                  <a:p>
                    <a:fld id="{B321BFFF-DFD6-4AE9-B49E-F1AFD3018CC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3"/>
              <c:tx>
                <c:rich>
                  <a:bodyPr/>
                  <a:lstStyle/>
                  <a:p>
                    <a:fld id="{E5DE82FD-2D13-4F36-80CD-B37CA41383B7}"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Sheet1!$H$2:$H$5</c:f>
              <c:numCache>
                <c:formatCode>General</c:formatCode>
                <c:ptCount val="4"/>
                <c:pt idx="0">
                  <c:v>0</c:v>
                </c:pt>
                <c:pt idx="1">
                  <c:v>4</c:v>
                </c:pt>
                <c:pt idx="2">
                  <c:v>13</c:v>
                </c:pt>
                <c:pt idx="3">
                  <c:v>54</c:v>
                </c:pt>
              </c:numCache>
            </c:numRef>
          </c:val>
        </c:ser>
        <c:dLbls>
          <c:showLegendKey val="0"/>
          <c:showVal val="0"/>
          <c:showCatName val="0"/>
          <c:showSerName val="0"/>
          <c:showPercent val="0"/>
          <c:showBubbleSize val="0"/>
        </c:dLbls>
        <c:gapWidth val="219"/>
        <c:overlap val="-27"/>
        <c:axId val="328843552"/>
        <c:axId val="328845120"/>
      </c:barChart>
      <c:catAx>
        <c:axId val="32884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28845120"/>
        <c:crosses val="autoZero"/>
        <c:auto val="1"/>
        <c:lblAlgn val="ctr"/>
        <c:lblOffset val="100"/>
        <c:noMultiLvlLbl val="0"/>
      </c:catAx>
      <c:valAx>
        <c:axId val="328845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2884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Sheet1!$B$2:$B$3</c:f>
              <c:numCache>
                <c:formatCode>General</c:formatCode>
                <c:ptCount val="2"/>
                <c:pt idx="0">
                  <c:v>8</c:v>
                </c:pt>
              </c:numCache>
            </c:numRef>
          </c:val>
          <c:extLst xmlns:c16r2="http://schemas.microsoft.com/office/drawing/2015/06/char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Sheet1!$C$2:$C$3</c:f>
              <c:numCache>
                <c:formatCode>General</c:formatCode>
                <c:ptCount val="2"/>
                <c:pt idx="0">
                  <c:v>0</c:v>
                </c:pt>
              </c:numCache>
            </c:numRef>
          </c:val>
          <c:extLst xmlns:c16r2="http://schemas.microsoft.com/office/drawing/2015/06/char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rgbClr val="B7CDC2"/>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Sheet1!$D$2:$D$3</c:f>
              <c:numCache>
                <c:formatCode>General</c:formatCode>
                <c:ptCount val="2"/>
                <c:pt idx="0">
                  <c:v>495</c:v>
                </c:pt>
              </c:numCache>
            </c:numRef>
          </c:val>
          <c:extLst xmlns:c16r2="http://schemas.microsoft.com/office/drawing/2015/06/char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196395904"/>
        <c:axId val="196393160"/>
      </c:barChart>
      <c:catAx>
        <c:axId val="196395904"/>
        <c:scaling>
          <c:orientation val="minMax"/>
        </c:scaling>
        <c:delete val="1"/>
        <c:axPos val="b"/>
        <c:numFmt formatCode="General" sourceLinked="1"/>
        <c:majorTickMark val="none"/>
        <c:minorTickMark val="none"/>
        <c:tickLblPos val="nextTo"/>
        <c:crossAx val="196393160"/>
        <c:crosses val="autoZero"/>
        <c:auto val="1"/>
        <c:lblAlgn val="ctr"/>
        <c:lblOffset val="100"/>
        <c:noMultiLvlLbl val="0"/>
      </c:catAx>
      <c:valAx>
        <c:axId val="196393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96395904"/>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'[System Availability CY 2018 ver 1.xlsx]Summary 2'!$A$2</c:f>
              <c:strCache>
                <c:ptCount val="1"/>
                <c:pt idx="0">
                  <c:v>Enterprise  Applications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'[System Availability CY 2018 ver 1.xlsx]Summary 2'!$D$1:$F$1</c:f>
              <c:strCache>
                <c:ptCount val="3"/>
                <c:pt idx="0">
                  <c:v>December</c:v>
                </c:pt>
                <c:pt idx="1">
                  <c:v>January</c:v>
                </c:pt>
                <c:pt idx="2">
                  <c:v>Februrary</c:v>
                </c:pt>
              </c:strCache>
            </c:strRef>
          </c:cat>
          <c:val>
            <c:numRef>
              <c:f>'[System Availability CY 2018 ver 1.xlsx]Summary 2'!$D$2:$F$2</c:f>
              <c:numCache>
                <c:formatCode>0.00%</c:formatCode>
                <c:ptCount val="3"/>
                <c:pt idx="0">
                  <c:v>1</c:v>
                </c:pt>
                <c:pt idx="1">
                  <c:v>1</c:v>
                </c:pt>
                <c:pt idx="2">
                  <c:v>1</c:v>
                </c:pt>
              </c:numCache>
            </c:numRef>
          </c:val>
          <c:extLst xmlns:c16r2="http://schemas.microsoft.com/office/drawing/2015/06/chart">
            <c:ext xmlns:c16="http://schemas.microsoft.com/office/drawing/2014/chart" uri="{C3380CC4-5D6E-409C-BE32-E72D297353CC}">
              <c16:uniqueId val="{00000000-E3A7-4D30-BD3D-5978D6F5ECE1}"/>
            </c:ext>
          </c:extLst>
        </c:ser>
        <c:ser>
          <c:idx val="1"/>
          <c:order val="1"/>
          <c:tx>
            <c:strRef>
              <c:f>'[System Availability CY 2018 ver 1.xlsx]Summary 2'!$A$3</c:f>
              <c:strCache>
                <c:ptCount val="1"/>
                <c:pt idx="0">
                  <c:v>Customer Service Applications</c:v>
                </c:pt>
              </c:strCache>
            </c:strRef>
          </c:tx>
          <c:spPr>
            <a:solidFill>
              <a:schemeClr val="accent2"/>
            </a:solidFill>
            <a:ln>
              <a:noFill/>
            </a:ln>
            <a:effectLst/>
          </c:spPr>
          <c:invertIfNegative val="0"/>
          <c:dLbls>
            <c:dLbl>
              <c:idx val="0"/>
              <c:layout>
                <c:manualLayout>
                  <c:x val="1.9425019425020136E-3"/>
                  <c:y val="-0.2379653638461355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'[System Availability CY 2018 ver 1.xlsx]Summary 2'!$D$1:$F$1</c:f>
              <c:strCache>
                <c:ptCount val="3"/>
                <c:pt idx="0">
                  <c:v>December</c:v>
                </c:pt>
                <c:pt idx="1">
                  <c:v>January</c:v>
                </c:pt>
                <c:pt idx="2">
                  <c:v>Februrary</c:v>
                </c:pt>
              </c:strCache>
            </c:strRef>
          </c:cat>
          <c:val>
            <c:numRef>
              <c:f>'[System Availability CY 2018 ver 1.xlsx]Summary 2'!$D$3:$F$3</c:f>
              <c:numCache>
                <c:formatCode>0.00%</c:formatCode>
                <c:ptCount val="3"/>
                <c:pt idx="0">
                  <c:v>0.99769585253456217</c:v>
                </c:pt>
                <c:pt idx="1">
                  <c:v>0.99308755760368661</c:v>
                </c:pt>
                <c:pt idx="2">
                  <c:v>0.99711981566820274</c:v>
                </c:pt>
              </c:numCache>
            </c:numRef>
          </c:val>
          <c:extLst xmlns:c16r2="http://schemas.microsoft.com/office/drawing/2015/06/chart">
            <c:ext xmlns:c16="http://schemas.microsoft.com/office/drawing/2014/chart" uri="{C3380CC4-5D6E-409C-BE32-E72D297353CC}">
              <c16:uniqueId val="{00000001-E3A7-4D30-BD3D-5978D6F5ECE1}"/>
            </c:ext>
          </c:extLst>
        </c:ser>
        <c:ser>
          <c:idx val="2"/>
          <c:order val="2"/>
          <c:tx>
            <c:strRef>
              <c:f>'[System Availability CY 2018 ver 1.xlsx]Summary 2'!$A$4</c:f>
              <c:strCache>
                <c:ptCount val="1"/>
                <c:pt idx="0">
                  <c:v>Financial / Administrative Services Applications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'[System Availability CY 2018 ver 1.xlsx]Summary 2'!$D$1:$F$1</c:f>
              <c:strCache>
                <c:ptCount val="3"/>
                <c:pt idx="0">
                  <c:v>December</c:v>
                </c:pt>
                <c:pt idx="1">
                  <c:v>January</c:v>
                </c:pt>
                <c:pt idx="2">
                  <c:v>Februrary</c:v>
                </c:pt>
              </c:strCache>
            </c:strRef>
          </c:cat>
          <c:val>
            <c:numRef>
              <c:f>'[System Availability CY 2018 ver 1.xlsx]Summary 2'!$D$4:$F$4</c:f>
              <c:numCache>
                <c:formatCode>0.00%</c:formatCode>
                <c:ptCount val="3"/>
                <c:pt idx="0">
                  <c:v>1</c:v>
                </c:pt>
                <c:pt idx="1">
                  <c:v>1</c:v>
                </c:pt>
                <c:pt idx="2">
                  <c:v>1</c:v>
                </c:pt>
              </c:numCache>
            </c:numRef>
          </c:val>
          <c:extLst xmlns:c16r2="http://schemas.microsoft.com/office/drawing/2015/06/chart">
            <c:ext xmlns:c16="http://schemas.microsoft.com/office/drawing/2014/chart" uri="{C3380CC4-5D6E-409C-BE32-E72D297353CC}">
              <c16:uniqueId val="{00000002-E3A7-4D30-BD3D-5978D6F5ECE1}"/>
            </c:ext>
          </c:extLst>
        </c:ser>
        <c:ser>
          <c:idx val="3"/>
          <c:order val="3"/>
          <c:tx>
            <c:strRef>
              <c:f>'[System Availability CY 2018 ver 1.xlsx]Summary 2'!$A$5</c:f>
              <c:strCache>
                <c:ptCount val="1"/>
                <c:pt idx="0">
                  <c:v>Field Services Applications</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'[System Availability CY 2018 ver 1.xlsx]Summary 2'!$D$1:$F$1</c:f>
              <c:strCache>
                <c:ptCount val="3"/>
                <c:pt idx="0">
                  <c:v>December</c:v>
                </c:pt>
                <c:pt idx="1">
                  <c:v>January</c:v>
                </c:pt>
                <c:pt idx="2">
                  <c:v>Februrary</c:v>
                </c:pt>
              </c:strCache>
            </c:strRef>
          </c:cat>
          <c:val>
            <c:numRef>
              <c:f>'[System Availability CY 2018 ver 1.xlsx]Summary 2'!$D$5:$F$5</c:f>
              <c:numCache>
                <c:formatCode>0.00%</c:formatCode>
                <c:ptCount val="3"/>
                <c:pt idx="0">
                  <c:v>0.98521505376344087</c:v>
                </c:pt>
                <c:pt idx="1">
                  <c:v>0.98521505376344087</c:v>
                </c:pt>
                <c:pt idx="2">
                  <c:v>0.99641577060931896</c:v>
                </c:pt>
              </c:numCache>
            </c:numRef>
          </c:val>
          <c:extLst xmlns:c16r2="http://schemas.microsoft.com/office/drawing/2015/06/chart">
            <c:ext xmlns:c16="http://schemas.microsoft.com/office/drawing/2014/chart" uri="{C3380CC4-5D6E-409C-BE32-E72D297353CC}">
              <c16:uniqueId val="{00000003-E3A7-4D30-BD3D-5978D6F5ECE1}"/>
            </c:ext>
          </c:extLst>
        </c:ser>
        <c:dLbls>
          <c:showLegendKey val="0"/>
          <c:showVal val="0"/>
          <c:showCatName val="0"/>
          <c:showSerName val="0"/>
          <c:showPercent val="0"/>
          <c:showBubbleSize val="0"/>
        </c:dLbls>
        <c:gapWidth val="219"/>
        <c:overlap val="-27"/>
        <c:axId val="326773752"/>
        <c:axId val="326774144"/>
      </c:barChart>
      <c:catAx>
        <c:axId val="32677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774144"/>
        <c:crosses val="autoZero"/>
        <c:auto val="1"/>
        <c:lblAlgn val="ctr"/>
        <c:lblOffset val="100"/>
        <c:noMultiLvlLbl val="0"/>
      </c:catAx>
      <c:valAx>
        <c:axId val="326774144"/>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773752"/>
        <c:crosses val="autoZero"/>
        <c:crossBetween val="between"/>
        <c:majorUnit val="1.0000000000000002E-2"/>
      </c:valAx>
      <c:spPr>
        <a:noFill/>
        <a:ln>
          <a:noFill/>
        </a:ln>
        <a:effectLst/>
      </c:spPr>
    </c:plotArea>
    <c:legend>
      <c:legendPos val="tr"/>
      <c:layout>
        <c:manualLayout>
          <c:xMode val="edge"/>
          <c:yMode val="edge"/>
          <c:x val="0.74883112037465915"/>
          <c:y val="3.5460992907801421E-2"/>
          <c:w val="0.23891397766455669"/>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Customer Service Application Availability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'[System Availability CY 2018 ver 1.xlsx]Summary 2'!$I$2</c:f>
              <c:strCache>
                <c:ptCount val="1"/>
                <c:pt idx="0">
                  <c:v>December</c:v>
                </c:pt>
              </c:strCache>
            </c:strRef>
          </c:tx>
          <c:spPr>
            <a:solidFill>
              <a:schemeClr val="accent2"/>
            </a:solidFill>
            <a:ln>
              <a:noFill/>
            </a:ln>
            <a:effectLst/>
          </c:spPr>
          <c:invertIfNegative val="0"/>
          <c:cat>
            <c:strRef>
              <c:f>'[System Availability CY 2018 ver 1.xlsx]Summary 2'!$H$3:$H$9</c:f>
              <c:strCache>
                <c:ptCount val="7"/>
                <c:pt idx="0">
                  <c:v>enQuesta</c:v>
                </c:pt>
                <c:pt idx="1">
                  <c:v>Inovah</c:v>
                </c:pt>
                <c:pt idx="2">
                  <c:v>Zipwire</c:v>
                </c:pt>
                <c:pt idx="3">
                  <c:v>InvoiceCloud</c:v>
                </c:pt>
                <c:pt idx="4">
                  <c:v>Slectron IVR</c:v>
                </c:pt>
                <c:pt idx="5">
                  <c:v>DivDat Kiosks</c:v>
                </c:pt>
                <c:pt idx="6">
                  <c:v>Customer Portal</c:v>
                </c:pt>
              </c:strCache>
            </c:strRef>
          </c:cat>
          <c:val>
            <c:numRef>
              <c:f>'[System Availability CY 2018 ver 1.xlsx]Summary 2'!$I$3:$I$9</c:f>
              <c:numCache>
                <c:formatCode>0.00%</c:formatCode>
                <c:ptCount val="7"/>
                <c:pt idx="0">
                  <c:v>0.99731182795698925</c:v>
                </c:pt>
                <c:pt idx="1">
                  <c:v>0.99731182795698925</c:v>
                </c:pt>
                <c:pt idx="2">
                  <c:v>1</c:v>
                </c:pt>
                <c:pt idx="3">
                  <c:v>0.99731182795698925</c:v>
                </c:pt>
                <c:pt idx="4">
                  <c:v>0.99731182795698925</c:v>
                </c:pt>
                <c:pt idx="5">
                  <c:v>0.99731182795698925</c:v>
                </c:pt>
                <c:pt idx="6">
                  <c:v>0.99731182795698925</c:v>
                </c:pt>
              </c:numCache>
            </c:numRef>
          </c:val>
          <c:extLst xmlns:c16r2="http://schemas.microsoft.com/office/drawing/2015/06/chart">
            <c:ext xmlns:c16="http://schemas.microsoft.com/office/drawing/2014/chart" uri="{C3380CC4-5D6E-409C-BE32-E72D297353CC}">
              <c16:uniqueId val="{00000001-9900-42CD-B92A-16AC56512724}"/>
            </c:ext>
          </c:extLst>
        </c:ser>
        <c:ser>
          <c:idx val="2"/>
          <c:order val="1"/>
          <c:tx>
            <c:strRef>
              <c:f>'[System Availability CY 2018 ver 1.xlsx]Summary 2'!$J$2</c:f>
              <c:strCache>
                <c:ptCount val="1"/>
                <c:pt idx="0">
                  <c:v>January</c:v>
                </c:pt>
              </c:strCache>
            </c:strRef>
          </c:tx>
          <c:spPr>
            <a:solidFill>
              <a:schemeClr val="accent3"/>
            </a:solidFill>
            <a:ln>
              <a:noFill/>
            </a:ln>
            <a:effectLst/>
          </c:spPr>
          <c:invertIfNegative val="0"/>
          <c:cat>
            <c:strRef>
              <c:f>'[System Availability CY 2018 ver 1.xlsx]Summary 2'!$H$3:$H$9</c:f>
              <c:strCache>
                <c:ptCount val="7"/>
                <c:pt idx="0">
                  <c:v>enQuesta</c:v>
                </c:pt>
                <c:pt idx="1">
                  <c:v>Inovah</c:v>
                </c:pt>
                <c:pt idx="2">
                  <c:v>Zipwire</c:v>
                </c:pt>
                <c:pt idx="3">
                  <c:v>InvoiceCloud</c:v>
                </c:pt>
                <c:pt idx="4">
                  <c:v>Slectron IVR</c:v>
                </c:pt>
                <c:pt idx="5">
                  <c:v>DivDat Kiosks</c:v>
                </c:pt>
                <c:pt idx="6">
                  <c:v>Customer Portal</c:v>
                </c:pt>
              </c:strCache>
            </c:strRef>
          </c:cat>
          <c:val>
            <c:numRef>
              <c:f>'[System Availability CY 2018 ver 1.xlsx]Summary 2'!$J$3:$J$9</c:f>
              <c:numCache>
                <c:formatCode>0.00%</c:formatCode>
                <c:ptCount val="7"/>
                <c:pt idx="0">
                  <c:v>1</c:v>
                </c:pt>
                <c:pt idx="1">
                  <c:v>1</c:v>
                </c:pt>
                <c:pt idx="2">
                  <c:v>0.9838709677419355</c:v>
                </c:pt>
                <c:pt idx="3">
                  <c:v>1</c:v>
                </c:pt>
                <c:pt idx="4">
                  <c:v>0.967741935483871</c:v>
                </c:pt>
                <c:pt idx="5">
                  <c:v>1</c:v>
                </c:pt>
                <c:pt idx="6">
                  <c:v>1</c:v>
                </c:pt>
              </c:numCache>
            </c:numRef>
          </c:val>
          <c:extLst xmlns:c16r2="http://schemas.microsoft.com/office/drawing/2015/06/chart">
            <c:ext xmlns:c16="http://schemas.microsoft.com/office/drawing/2014/chart" uri="{C3380CC4-5D6E-409C-BE32-E72D297353CC}">
              <c16:uniqueId val="{00000002-9900-42CD-B92A-16AC56512724}"/>
            </c:ext>
          </c:extLst>
        </c:ser>
        <c:ser>
          <c:idx val="0"/>
          <c:order val="2"/>
          <c:tx>
            <c:strRef>
              <c:f>'[System Availability CY 2018 ver 1.xlsx]Summary 2'!$K$2</c:f>
              <c:strCache>
                <c:ptCount val="1"/>
                <c:pt idx="0">
                  <c:v>February</c:v>
                </c:pt>
              </c:strCache>
            </c:strRef>
          </c:tx>
          <c:spPr>
            <a:solidFill>
              <a:schemeClr val="accent1"/>
            </a:solidFill>
            <a:ln>
              <a:noFill/>
            </a:ln>
            <a:effectLst/>
          </c:spPr>
          <c:invertIfNegative val="0"/>
          <c:cat>
            <c:strRef>
              <c:f>'[System Availability CY 2018 ver 1.xlsx]Summary 2'!$H$3:$H$9</c:f>
              <c:strCache>
                <c:ptCount val="7"/>
                <c:pt idx="0">
                  <c:v>enQuesta</c:v>
                </c:pt>
                <c:pt idx="1">
                  <c:v>Inovah</c:v>
                </c:pt>
                <c:pt idx="2">
                  <c:v>Zipwire</c:v>
                </c:pt>
                <c:pt idx="3">
                  <c:v>InvoiceCloud</c:v>
                </c:pt>
                <c:pt idx="4">
                  <c:v>Slectron IVR</c:v>
                </c:pt>
                <c:pt idx="5">
                  <c:v>DivDat Kiosks</c:v>
                </c:pt>
                <c:pt idx="6">
                  <c:v>Customer Portal</c:v>
                </c:pt>
              </c:strCache>
            </c:strRef>
          </c:cat>
          <c:val>
            <c:numRef>
              <c:f>'[System Availability CY 2018 ver 1.xlsx]Summary 2'!$K$3:$K$9</c:f>
              <c:numCache>
                <c:formatCode>0.00%</c:formatCode>
                <c:ptCount val="7"/>
                <c:pt idx="0">
                  <c:v>0.99596774193548387</c:v>
                </c:pt>
                <c:pt idx="1">
                  <c:v>0.9946236559139785</c:v>
                </c:pt>
                <c:pt idx="2">
                  <c:v>1</c:v>
                </c:pt>
                <c:pt idx="3">
                  <c:v>1</c:v>
                </c:pt>
                <c:pt idx="4">
                  <c:v>0.989247311827957</c:v>
                </c:pt>
                <c:pt idx="5">
                  <c:v>1</c:v>
                </c:pt>
                <c:pt idx="6">
                  <c:v>1</c:v>
                </c:pt>
              </c:numCache>
            </c:numRef>
          </c:val>
          <c:extLst xmlns:c16r2="http://schemas.microsoft.com/office/drawing/2015/06/chart">
            <c:ext xmlns:c16="http://schemas.microsoft.com/office/drawing/2014/chart" uri="{C3380CC4-5D6E-409C-BE32-E72D297353CC}">
              <c16:uniqueId val="{00000000-806B-4F4D-BA39-1D3AA07ECB18}"/>
            </c:ext>
          </c:extLst>
        </c:ser>
        <c:dLbls>
          <c:showLegendKey val="0"/>
          <c:showVal val="0"/>
          <c:showCatName val="0"/>
          <c:showSerName val="0"/>
          <c:showPercent val="0"/>
          <c:showBubbleSize val="0"/>
        </c:dLbls>
        <c:gapWidth val="219"/>
        <c:overlap val="-27"/>
        <c:axId val="326774928"/>
        <c:axId val="326775320"/>
      </c:barChart>
      <c:catAx>
        <c:axId val="32677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775320"/>
        <c:crosses val="autoZero"/>
        <c:auto val="1"/>
        <c:lblAlgn val="ctr"/>
        <c:lblOffset val="100"/>
        <c:noMultiLvlLbl val="0"/>
      </c:catAx>
      <c:valAx>
        <c:axId val="32677532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677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C3C-4A02-A9BA-D2F5B49B5D3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C3C-4A02-A9BA-D2F5B49B5D3A}"/>
              </c:ext>
            </c:extLst>
          </c:dPt>
          <c:dLbls>
            <c:dLbl>
              <c:idx val="0"/>
              <c:layout>
                <c:manualLayout>
                  <c:x val="-0.1518355379345874"/>
                  <c:y val="-0.24439045270202331"/>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2C3C-4A02-A9BA-D2F5B49B5D3A}"/>
                </c:ex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2C3C-4A02-A9BA-D2F5B49B5D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Delinquent</c:v>
                </c:pt>
              </c:strCache>
            </c:strRef>
          </c:cat>
          <c:val>
            <c:numRef>
              <c:f>Sheet1!$B$2:$B$3</c:f>
              <c:numCache>
                <c:formatCode>#,##0</c:formatCode>
                <c:ptCount val="2"/>
                <c:pt idx="0">
                  <c:v>207179</c:v>
                </c:pt>
                <c:pt idx="1">
                  <c:v>36858</c:v>
                </c:pt>
              </c:numCache>
            </c:numRef>
          </c:val>
          <c:extLst xmlns:c16r2="http://schemas.microsoft.com/office/drawing/2015/06/chart">
            <c:ext xmlns:c16="http://schemas.microsoft.com/office/drawing/2014/chart" uri="{C3380CC4-5D6E-409C-BE32-E72D297353CC}">
              <c16:uniqueId val="{00000004-2C3C-4A02-A9BA-D2F5B49B5D3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C0B-4699-BD3B-DE1879FEE93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C0B-4699-BD3B-DE1879FEE933}"/>
              </c:ext>
            </c:extLst>
          </c:dPt>
          <c:dLbls>
            <c:dLbl>
              <c:idx val="0"/>
              <c:layout>
                <c:manualLayout>
                  <c:x val="-8.0188027275289217E-2"/>
                  <c:y val="-0.29759858167517622"/>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EC0B-4699-BD3B-DE1879FEE933}"/>
                </c:ext>
                <c:ext xmlns:c15="http://schemas.microsoft.com/office/drawing/2012/chart" uri="{CE6537A1-D6FC-4f65-9D91-7224C49458BB}">
                  <c15:layout/>
                </c:ext>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C0B-4699-BD3B-DE1879FEE93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Deinquent</c:v>
                </c:pt>
              </c:strCache>
            </c:strRef>
          </c:cat>
          <c:val>
            <c:numRef>
              <c:f>Sheet1!$B$2:$B$3</c:f>
              <c:numCache>
                <c:formatCode>#,##0</c:formatCode>
                <c:ptCount val="2"/>
                <c:pt idx="0">
                  <c:v>29838</c:v>
                </c:pt>
                <c:pt idx="1">
                  <c:v>2746</c:v>
                </c:pt>
              </c:numCache>
            </c:numRef>
          </c:val>
          <c:extLst xmlns:c16r2="http://schemas.microsoft.com/office/drawing/2015/06/chart">
            <c:ext xmlns:c16="http://schemas.microsoft.com/office/drawing/2014/chart" uri="{C3380CC4-5D6E-409C-BE32-E72D297353CC}">
              <c16:uniqueId val="{00000004-EC0B-4699-BD3B-DE1879FEE93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smtClean="0">
                <a:solidFill>
                  <a:srgbClr val="595959"/>
                </a:solidFill>
                <a:latin typeface="Franklin Gothic Book" panose="020B0503020102020204" pitchFamily="34" charset="0"/>
              </a:rPr>
              <a:t>Payment Transactions by Platform Type</a:t>
            </a:r>
            <a:endParaRPr lang="en-US" sz="1600" b="1" dirty="0">
              <a:solidFill>
                <a:srgbClr val="595959"/>
              </a:solidFill>
              <a:latin typeface="Franklin Gothic Book" panose="020B05030201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In-Person</c:v>
                </c:pt>
              </c:strCache>
            </c:strRef>
          </c:tx>
          <c:spPr>
            <a:solidFill>
              <a:srgbClr val="B7CDC2"/>
            </a:solidFill>
            <a:ln>
              <a:noFill/>
            </a:ln>
            <a:effectLst/>
          </c:spPr>
          <c:invertIfNegative val="0"/>
          <c:dLbls>
            <c:dLbl>
              <c:idx val="0"/>
              <c:layout>
                <c:manualLayout>
                  <c:x val="5.2523441170437323E-3"/>
                  <c:y val="-8.2724428396532587E-2"/>
                </c:manualLayout>
              </c:layout>
              <c:tx>
                <c:rich>
                  <a:bodyPr/>
                  <a:lstStyle/>
                  <a:p>
                    <a:fld id="{9D3C200C-D30A-4E95-901B-68F9C99A31D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
                  <c:y val="-4.3331843445802855E-2"/>
                </c:manualLayout>
              </c:layout>
              <c:tx>
                <c:rich>
                  <a:bodyPr/>
                  <a:lstStyle/>
                  <a:p>
                    <a:fld id="{858034BA-D27F-4852-B01D-D6957101804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2.6261720585218661E-3"/>
                  <c:y val="-7.8785169901459604E-2"/>
                </c:manualLayout>
              </c:layout>
              <c:tx>
                <c:rich>
                  <a:bodyPr/>
                  <a:lstStyle/>
                  <a:p>
                    <a:fld id="{43B8548B-5C62-49B6-B49C-A1478E03FBF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c:f>
              <c:numCache>
                <c:formatCode>mmm\-yy</c:formatCode>
                <c:ptCount val="3"/>
                <c:pt idx="0">
                  <c:v>43435</c:v>
                </c:pt>
                <c:pt idx="1">
                  <c:v>43484</c:v>
                </c:pt>
                <c:pt idx="2">
                  <c:v>43515</c:v>
                </c:pt>
              </c:numCache>
            </c:numRef>
          </c:cat>
          <c:val>
            <c:numRef>
              <c:f>Sheet1!$B$2:$B$4</c:f>
              <c:numCache>
                <c:formatCode>#,##0</c:formatCode>
                <c:ptCount val="3"/>
                <c:pt idx="0">
                  <c:v>18465</c:v>
                </c:pt>
                <c:pt idx="1">
                  <c:v>18780</c:v>
                </c:pt>
                <c:pt idx="2">
                  <c:v>17820</c:v>
                </c:pt>
              </c:numCache>
            </c:numRef>
          </c:val>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3.8952541969124489E-2"/>
                  <c:y val="-3.4506973883336532E-2"/>
                </c:manualLayout>
              </c:layout>
              <c:tx>
                <c:rich>
                  <a:bodyPr/>
                  <a:lstStyle/>
                  <a:p>
                    <a:fld id="{3C07D15D-29A3-408C-B163-482C285B29F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
                  <c:y val="3.5453326455656825E-2"/>
                </c:manualLayout>
              </c:layout>
              <c:tx>
                <c:rich>
                  <a:bodyPr/>
                  <a:lstStyle/>
                  <a:p>
                    <a:fld id="{02E537E6-C30A-4FB7-8E14-09CF66F9E91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
                  <c:y val="-1.4443780959477414E-16"/>
                </c:manualLayout>
              </c:layout>
              <c:tx>
                <c:rich>
                  <a:bodyPr/>
                  <a:lstStyle/>
                  <a:p>
                    <a:fld id="{DCFD8B34-1E67-4F9F-B2D3-4C71212E6B0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c:f>
              <c:numCache>
                <c:formatCode>mmm\-yy</c:formatCode>
                <c:ptCount val="3"/>
                <c:pt idx="0">
                  <c:v>43435</c:v>
                </c:pt>
                <c:pt idx="1">
                  <c:v>43484</c:v>
                </c:pt>
                <c:pt idx="2">
                  <c:v>43515</c:v>
                </c:pt>
              </c:numCache>
            </c:numRef>
          </c:cat>
          <c:val>
            <c:numRef>
              <c:f>Sheet1!$C$2:$C$4</c:f>
              <c:numCache>
                <c:formatCode>#,##0</c:formatCode>
                <c:ptCount val="3"/>
                <c:pt idx="0">
                  <c:v>18804</c:v>
                </c:pt>
                <c:pt idx="1">
                  <c:v>18125</c:v>
                </c:pt>
                <c:pt idx="2">
                  <c:v>17980</c:v>
                </c:pt>
              </c:numCache>
            </c:numRef>
          </c:val>
        </c:ser>
        <c:ser>
          <c:idx val="2"/>
          <c:order val="2"/>
          <c:tx>
            <c:strRef>
              <c:f>Sheet1!$D$1</c:f>
              <c:strCache>
                <c:ptCount val="1"/>
                <c:pt idx="0">
                  <c:v>Mail</c:v>
                </c:pt>
              </c:strCache>
            </c:strRef>
          </c:tx>
          <c:spPr>
            <a:solidFill>
              <a:srgbClr val="004445"/>
            </a:solidFill>
            <a:ln>
              <a:noFill/>
            </a:ln>
            <a:effectLst/>
          </c:spPr>
          <c:invertIfNegative val="0"/>
          <c:dLbls>
            <c:dLbl>
              <c:idx val="0"/>
              <c:layout>
                <c:manualLayout>
                  <c:x val="-3.676640881930613E-2"/>
                  <c:y val="-3.9392584950729802E-3"/>
                </c:manualLayout>
              </c:layout>
              <c:tx>
                <c:rich>
                  <a:bodyPr/>
                  <a:lstStyle/>
                  <a:p>
                    <a:fld id="{02C4369D-672A-47D4-BB92-AC6D13E762F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3.9392580877827994E-2"/>
                  <c:y val="-1.5757033980291921E-2"/>
                </c:manualLayout>
              </c:layout>
              <c:tx>
                <c:rich>
                  <a:bodyPr/>
                  <a:lstStyle/>
                  <a:p>
                    <a:fld id="{99A12A53-2398-4313-85D4-DB19FE11653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4.2018752936349955E-2"/>
                  <c:y val="3.9392584950729802E-3"/>
                </c:manualLayout>
              </c:layout>
              <c:tx>
                <c:rich>
                  <a:bodyPr/>
                  <a:lstStyle/>
                  <a:p>
                    <a:fld id="{E9C0C174-1E03-4043-955D-6D1485B2C4E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c:f>
              <c:numCache>
                <c:formatCode>mmm\-yy</c:formatCode>
                <c:ptCount val="3"/>
                <c:pt idx="0">
                  <c:v>43435</c:v>
                </c:pt>
                <c:pt idx="1">
                  <c:v>43484</c:v>
                </c:pt>
                <c:pt idx="2">
                  <c:v>43515</c:v>
                </c:pt>
              </c:numCache>
            </c:numRef>
          </c:cat>
          <c:val>
            <c:numRef>
              <c:f>Sheet1!$D$2:$D$4</c:f>
              <c:numCache>
                <c:formatCode>#,##0</c:formatCode>
                <c:ptCount val="3"/>
                <c:pt idx="0">
                  <c:v>45885</c:v>
                </c:pt>
                <c:pt idx="1">
                  <c:v>48203</c:v>
                </c:pt>
                <c:pt idx="2">
                  <c:v>46206</c:v>
                </c:pt>
              </c:numCache>
            </c:numRef>
          </c:val>
        </c:ser>
        <c:ser>
          <c:idx val="3"/>
          <c:order val="3"/>
          <c:tx>
            <c:strRef>
              <c:f>Sheet1!$E$1</c:f>
              <c:strCache>
                <c:ptCount val="1"/>
                <c:pt idx="0">
                  <c:v>Phone</c:v>
                </c:pt>
              </c:strCache>
            </c:strRef>
          </c:tx>
          <c:spPr>
            <a:solidFill>
              <a:srgbClr val="0070C0"/>
            </a:solidFill>
            <a:ln>
              <a:noFill/>
            </a:ln>
            <a:effectLst/>
          </c:spPr>
          <c:invertIfNegative val="0"/>
          <c:dLbls>
            <c:dLbl>
              <c:idx val="0"/>
              <c:layout>
                <c:manualLayout>
                  <c:x val="3.0252261402963148E-2"/>
                  <c:y val="2.8389026280437289E-2"/>
                </c:manualLayout>
              </c:layout>
              <c:tx>
                <c:rich>
                  <a:bodyPr/>
                  <a:lstStyle/>
                  <a:p>
                    <a:fld id="{D71C6FCA-C301-472C-B2A8-ED6E9C9AB0E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3.1514064702262395E-2"/>
                  <c:y val="-3.1514067960583772E-2"/>
                </c:manualLayout>
              </c:layout>
              <c:tx>
                <c:rich>
                  <a:bodyPr/>
                  <a:lstStyle/>
                  <a:p>
                    <a:fld id="{A8041A78-3FB9-4519-A8C7-4607153435A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3.4140236760784162E-2"/>
                  <c:y val="-1.5757033980291921E-2"/>
                </c:manualLayout>
              </c:layout>
              <c:tx>
                <c:rich>
                  <a:bodyPr/>
                  <a:lstStyle/>
                  <a:p>
                    <a:fld id="{4C4EF54E-A0F0-4FAB-90E2-B241E4C4E26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c:f>
              <c:numCache>
                <c:formatCode>mmm\-yy</c:formatCode>
                <c:ptCount val="3"/>
                <c:pt idx="0">
                  <c:v>43435</c:v>
                </c:pt>
                <c:pt idx="1">
                  <c:v>43484</c:v>
                </c:pt>
                <c:pt idx="2">
                  <c:v>43515</c:v>
                </c:pt>
              </c:numCache>
            </c:numRef>
          </c:cat>
          <c:val>
            <c:numRef>
              <c:f>Sheet1!$E$2:$E$4</c:f>
              <c:numCache>
                <c:formatCode>#,##0</c:formatCode>
                <c:ptCount val="3"/>
                <c:pt idx="0">
                  <c:v>16679</c:v>
                </c:pt>
                <c:pt idx="1">
                  <c:v>17565</c:v>
                </c:pt>
                <c:pt idx="2">
                  <c:v>17327</c:v>
                </c:pt>
              </c:numCache>
            </c:numRef>
          </c:val>
        </c:ser>
        <c:ser>
          <c:idx val="4"/>
          <c:order val="4"/>
          <c:tx>
            <c:strRef>
              <c:f>Sheet1!$F$1</c:f>
              <c:strCache>
                <c:ptCount val="1"/>
                <c:pt idx="0">
                  <c:v>Web</c:v>
                </c:pt>
              </c:strCache>
            </c:strRef>
          </c:tx>
          <c:spPr>
            <a:solidFill>
              <a:srgbClr val="279989"/>
            </a:solidFill>
            <a:ln>
              <a:noFill/>
            </a:ln>
            <a:effectLst/>
          </c:spPr>
          <c:invertIfNegative val="0"/>
          <c:dLbls>
            <c:dLbl>
              <c:idx val="0"/>
              <c:layout/>
              <c:tx>
                <c:rich>
                  <a:bodyPr/>
                  <a:lstStyle/>
                  <a:p>
                    <a:fld id="{D541942B-4199-4858-8876-9A7919B6513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8835F00F-B0D8-41E6-ABDB-DD90C9300D1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A15A5382-4C02-46FE-ABCF-DDF132BEA5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c:f>
              <c:numCache>
                <c:formatCode>mmm\-yy</c:formatCode>
                <c:ptCount val="3"/>
                <c:pt idx="0">
                  <c:v>43435</c:v>
                </c:pt>
                <c:pt idx="1">
                  <c:v>43484</c:v>
                </c:pt>
                <c:pt idx="2">
                  <c:v>43515</c:v>
                </c:pt>
              </c:numCache>
            </c:numRef>
          </c:cat>
          <c:val>
            <c:numRef>
              <c:f>Sheet1!$F$2:$F$4</c:f>
              <c:numCache>
                <c:formatCode>#,##0</c:formatCode>
                <c:ptCount val="3"/>
                <c:pt idx="0">
                  <c:v>45056</c:v>
                </c:pt>
                <c:pt idx="1">
                  <c:v>45579</c:v>
                </c:pt>
                <c:pt idx="2">
                  <c:v>44853</c:v>
                </c:pt>
              </c:numCache>
            </c:numRef>
          </c:val>
        </c:ser>
        <c:dLbls>
          <c:showLegendKey val="0"/>
          <c:showVal val="0"/>
          <c:showCatName val="0"/>
          <c:showSerName val="0"/>
          <c:showPercent val="0"/>
          <c:showBubbleSize val="0"/>
        </c:dLbls>
        <c:gapWidth val="219"/>
        <c:overlap val="-27"/>
        <c:axId val="331202448"/>
        <c:axId val="328306496"/>
      </c:barChart>
      <c:dateAx>
        <c:axId val="3312024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28306496"/>
        <c:crosses val="autoZero"/>
        <c:auto val="1"/>
        <c:lblOffset val="100"/>
        <c:baseTimeUnit val="months"/>
      </c:dateAx>
      <c:valAx>
        <c:axId val="328306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331202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smtClean="0">
                <a:solidFill>
                  <a:srgbClr val="595959"/>
                </a:solidFill>
                <a:latin typeface="Franklin Gothic Book" panose="020B0503020102020204" pitchFamily="34" charset="0"/>
              </a:rPr>
              <a:t>Revenue</a:t>
            </a:r>
            <a:r>
              <a:rPr lang="en-US" sz="1600" b="1" baseline="0" dirty="0" smtClean="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In-Person</c:v>
                </c:pt>
              </c:strCache>
            </c:strRef>
          </c:tx>
          <c:spPr>
            <a:solidFill>
              <a:srgbClr val="B7CDC2"/>
            </a:solidFill>
            <a:ln>
              <a:noFill/>
            </a:ln>
            <a:effectLst/>
          </c:spPr>
          <c:invertIfNegative val="0"/>
          <c:dLbls>
            <c:dLbl>
              <c:idx val="0"/>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8769579454443746E-3"/>
                  <c:y val="-6.041612369742607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2.8769579454442692E-3"/>
                  <c:y val="-4.3154374069589996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c:f>
              <c:numCache>
                <c:formatCode>mmm\-yy</c:formatCode>
                <c:ptCount val="3"/>
                <c:pt idx="0">
                  <c:v>43435</c:v>
                </c:pt>
                <c:pt idx="1">
                  <c:v>43484</c:v>
                </c:pt>
                <c:pt idx="2">
                  <c:v>43515</c:v>
                </c:pt>
              </c:numCache>
            </c:numRef>
          </c:cat>
          <c:val>
            <c:numRef>
              <c:f>Sheet1!$B$2:$B$4</c:f>
              <c:numCache>
                <c:formatCode>"$"#,##0.00_);[Red]\("$"#,##0.00\)</c:formatCode>
                <c:ptCount val="3"/>
                <c:pt idx="0">
                  <c:v>4.8</c:v>
                </c:pt>
                <c:pt idx="1">
                  <c:v>2.7</c:v>
                </c:pt>
                <c:pt idx="2">
                  <c:v>2.93</c:v>
                </c:pt>
              </c:numCache>
            </c:numRef>
          </c:val>
        </c:ser>
        <c:ser>
          <c:idx val="1"/>
          <c:order val="1"/>
          <c:tx>
            <c:strRef>
              <c:f>Sheet1!$C$1</c:f>
              <c:strCache>
                <c:ptCount val="1"/>
                <c:pt idx="0">
                  <c:v>Kiosks</c:v>
                </c:pt>
              </c:strCache>
            </c:strRef>
          </c:tx>
          <c:spPr>
            <a:solidFill>
              <a:srgbClr val="63B1E8"/>
            </a:solidFill>
            <a:ln>
              <a:noFill/>
            </a:ln>
            <a:effectLst/>
          </c:spPr>
          <c:invertIfNegative val="0"/>
          <c:dLbls>
            <c:dLbl>
              <c:idx val="0"/>
              <c:layout/>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c:f>
              <c:numCache>
                <c:formatCode>mmm\-yy</c:formatCode>
                <c:ptCount val="3"/>
                <c:pt idx="0">
                  <c:v>43435</c:v>
                </c:pt>
                <c:pt idx="1">
                  <c:v>43484</c:v>
                </c:pt>
                <c:pt idx="2">
                  <c:v>43515</c:v>
                </c:pt>
              </c:numCache>
            </c:numRef>
          </c:cat>
          <c:val>
            <c:numRef>
              <c:f>Sheet1!$C$2:$C$4</c:f>
              <c:numCache>
                <c:formatCode>"$"#,##0.00_);[Red]\("$"#,##0.00\)</c:formatCode>
                <c:ptCount val="3"/>
                <c:pt idx="0">
                  <c:v>1.9</c:v>
                </c:pt>
                <c:pt idx="1">
                  <c:v>1.9</c:v>
                </c:pt>
                <c:pt idx="2">
                  <c:v>1.94</c:v>
                </c:pt>
              </c:numCache>
            </c:numRef>
          </c:val>
        </c:ser>
        <c:ser>
          <c:idx val="2"/>
          <c:order val="2"/>
          <c:tx>
            <c:strRef>
              <c:f>Sheet1!$D$1</c:f>
              <c:strCache>
                <c:ptCount val="1"/>
                <c:pt idx="0">
                  <c:v>Mail</c:v>
                </c:pt>
              </c:strCache>
            </c:strRef>
          </c:tx>
          <c:spPr>
            <a:solidFill>
              <a:srgbClr val="004445"/>
            </a:solidFill>
            <a:ln>
              <a:noFill/>
            </a:ln>
            <a:effectLst/>
          </c:spPr>
          <c:invertIfNegative val="0"/>
          <c:dLbls>
            <c:dLbl>
              <c:idx val="0"/>
              <c:layout/>
              <c:tx>
                <c:rich>
                  <a:bodyPr/>
                  <a:lstStyle/>
                  <a:p>
                    <a:fld id="{7D95F73B-8E0A-41D1-A73A-B7200F857EF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D1CD4BE4-01EA-4950-8433-6D9025FBDCD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373A92A0-E81A-4FC3-BFB6-BE9CB11F677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c:f>
              <c:numCache>
                <c:formatCode>mmm\-yy</c:formatCode>
                <c:ptCount val="3"/>
                <c:pt idx="0">
                  <c:v>43435</c:v>
                </c:pt>
                <c:pt idx="1">
                  <c:v>43484</c:v>
                </c:pt>
                <c:pt idx="2">
                  <c:v>43515</c:v>
                </c:pt>
              </c:numCache>
            </c:numRef>
          </c:cat>
          <c:val>
            <c:numRef>
              <c:f>Sheet1!$D$2:$D$4</c:f>
              <c:numCache>
                <c:formatCode>"$"#,##0.00_);[Red]\("$"#,##0.00\)</c:formatCode>
                <c:ptCount val="3"/>
                <c:pt idx="0">
                  <c:v>11.4</c:v>
                </c:pt>
                <c:pt idx="1">
                  <c:v>15.3</c:v>
                </c:pt>
                <c:pt idx="2">
                  <c:v>14.38</c:v>
                </c:pt>
              </c:numCache>
            </c:numRef>
          </c:val>
        </c:ser>
        <c:ser>
          <c:idx val="3"/>
          <c:order val="3"/>
          <c:tx>
            <c:strRef>
              <c:f>Sheet1!$E$1</c:f>
              <c:strCache>
                <c:ptCount val="1"/>
                <c:pt idx="0">
                  <c:v>Phone</c:v>
                </c:pt>
              </c:strCache>
            </c:strRef>
          </c:tx>
          <c:spPr>
            <a:solidFill>
              <a:srgbClr val="0070C0"/>
            </a:solidFill>
            <a:ln>
              <a:noFill/>
            </a:ln>
            <a:effectLst/>
          </c:spPr>
          <c:invertIfNegative val="0"/>
          <c:dLbls>
            <c:dLbl>
              <c:idx val="0"/>
              <c:layout/>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c:f>
              <c:numCache>
                <c:formatCode>mmm\-yy</c:formatCode>
                <c:ptCount val="3"/>
                <c:pt idx="0">
                  <c:v>43435</c:v>
                </c:pt>
                <c:pt idx="1">
                  <c:v>43484</c:v>
                </c:pt>
                <c:pt idx="2">
                  <c:v>43515</c:v>
                </c:pt>
              </c:numCache>
            </c:numRef>
          </c:cat>
          <c:val>
            <c:numRef>
              <c:f>Sheet1!$E$2:$E$4</c:f>
              <c:numCache>
                <c:formatCode>"$"#,##0.00_);[Red]\("$"#,##0.00\)</c:formatCode>
                <c:ptCount val="3"/>
                <c:pt idx="0">
                  <c:v>1.8</c:v>
                </c:pt>
                <c:pt idx="1">
                  <c:v>2</c:v>
                </c:pt>
                <c:pt idx="2">
                  <c:v>2.06</c:v>
                </c:pt>
              </c:numCache>
            </c:numRef>
          </c:val>
        </c:ser>
        <c:ser>
          <c:idx val="4"/>
          <c:order val="4"/>
          <c:tx>
            <c:strRef>
              <c:f>Sheet1!$F$1</c:f>
              <c:strCache>
                <c:ptCount val="1"/>
                <c:pt idx="0">
                  <c:v>Web</c:v>
                </c:pt>
              </c:strCache>
            </c:strRef>
          </c:tx>
          <c:spPr>
            <a:solidFill>
              <a:srgbClr val="279989"/>
            </a:solidFill>
            <a:ln>
              <a:noFill/>
            </a:ln>
            <a:effectLst/>
          </c:spPr>
          <c:invertIfNegative val="0"/>
          <c:dLbls>
            <c:dLbl>
              <c:idx val="0"/>
              <c:layout/>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Sheet1!$A$2:$A$4</c:f>
              <c:numCache>
                <c:formatCode>mmm\-yy</c:formatCode>
                <c:ptCount val="3"/>
                <c:pt idx="0">
                  <c:v>43435</c:v>
                </c:pt>
                <c:pt idx="1">
                  <c:v>43484</c:v>
                </c:pt>
                <c:pt idx="2">
                  <c:v>43515</c:v>
                </c:pt>
              </c:numCache>
            </c:numRef>
          </c:cat>
          <c:val>
            <c:numRef>
              <c:f>Sheet1!$F$2:$F$4</c:f>
              <c:numCache>
                <c:formatCode>"$"#,##0.00_);[Red]\("$"#,##0.00\)</c:formatCode>
                <c:ptCount val="3"/>
                <c:pt idx="0">
                  <c:v>7</c:v>
                </c:pt>
                <c:pt idx="1">
                  <c:v>6.9</c:v>
                </c:pt>
                <c:pt idx="2">
                  <c:v>7.32</c:v>
                </c:pt>
              </c:numCache>
            </c:numRef>
          </c:val>
        </c:ser>
        <c:dLbls>
          <c:showLegendKey val="0"/>
          <c:showVal val="0"/>
          <c:showCatName val="0"/>
          <c:showSerName val="0"/>
          <c:showPercent val="0"/>
          <c:showBubbleSize val="0"/>
        </c:dLbls>
        <c:gapWidth val="219"/>
        <c:overlap val="-27"/>
        <c:axId val="329899120"/>
        <c:axId val="329900296"/>
      </c:barChart>
      <c:dateAx>
        <c:axId val="32989912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329900296"/>
        <c:crosses val="autoZero"/>
        <c:auto val="1"/>
        <c:lblOffset val="100"/>
        <c:baseTimeUnit val="months"/>
      </c:dateAx>
      <c:valAx>
        <c:axId val="3299002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329899120"/>
        <c:crosses val="autoZero"/>
        <c:crossBetween val="between"/>
        <c:majorUnit val="4"/>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7.4999999999999997E-2"/>
                  <c:y val="-4.0625000000000057E-2"/>
                </c:manualLayout>
              </c:layout>
              <c:tx>
                <c:rich>
                  <a:bodyPr/>
                  <a:lstStyle/>
                  <a:p>
                    <a:r>
                      <a:rPr lang="en-US" dirty="0" smtClean="0"/>
                      <a:t>Operating</a:t>
                    </a:r>
                    <a:r>
                      <a:rPr lang="en-US" baseline="0" dirty="0" smtClean="0"/>
                      <a:t> </a:t>
                    </a:r>
                    <a:fld id="{D2875B14-D50D-410A-9DFE-ABD93C30D72D}" type="VALUE">
                      <a:rPr lang="en-US" baseline="0"/>
                      <a:pPr/>
                      <a:t>[VALUE]</a:t>
                    </a:fld>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FC72-4471-87D7-68928E99C773}"/>
                </c:ext>
                <c:ext xmlns:c15="http://schemas.microsoft.com/office/drawing/2012/chart" uri="{CE6537A1-D6FC-4f65-9D91-7224C49458BB}">
                  <c15:layout/>
                  <c15:dlblFieldTable/>
                  <c15:showDataLabelsRange val="0"/>
                </c:ext>
              </c:extLst>
            </c:dLbl>
            <c:dLbl>
              <c:idx val="1"/>
              <c:layout>
                <c:manualLayout>
                  <c:x val="0.13749999999999993"/>
                  <c:y val="3.1250000000000002E-3"/>
                </c:manualLayout>
              </c:layout>
              <c:tx>
                <c:rich>
                  <a:bodyPr/>
                  <a:lstStyle/>
                  <a:p>
                    <a:r>
                      <a:rPr lang="en-US" dirty="0" smtClean="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C72-4471-87D7-68928E99C773}"/>
                </c:ext>
                <c:ext xmlns:c15="http://schemas.microsoft.com/office/drawing/2012/chart" uri="{CE6537A1-D6FC-4f65-9D91-7224C49458BB}">
                  <c15:layout/>
                  <c15:dlblFieldTable/>
                  <c15:showDataLabelsRange val="0"/>
                </c:ext>
              </c:extLst>
            </c:dLbl>
            <c:dLbl>
              <c:idx val="2"/>
              <c:layout>
                <c:manualLayout>
                  <c:x val="9.375E-2"/>
                  <c:y val="3.1249999999999425E-3"/>
                </c:manualLayout>
              </c:layout>
              <c:tx>
                <c:rich>
                  <a:bodyPr/>
                  <a:lstStyle/>
                  <a:p>
                    <a:r>
                      <a:rPr lang="en-US" dirty="0" smtClean="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FC72-4471-87D7-68928E99C773}"/>
                </c:ex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December</c:v>
                </c:pt>
                <c:pt idx="1">
                  <c:v>January </c:v>
                </c:pt>
                <c:pt idx="2">
                  <c:v>February</c:v>
                </c:pt>
              </c:strCache>
            </c:strRef>
          </c:cat>
          <c:val>
            <c:numRef>
              <c:f>Sheet1!$B$2:$B$4</c:f>
              <c:numCache>
                <c:formatCode>#,##0</c:formatCode>
                <c:ptCount val="3"/>
                <c:pt idx="0">
                  <c:v>29347</c:v>
                </c:pt>
                <c:pt idx="1">
                  <c:v>29341</c:v>
                </c:pt>
                <c:pt idx="2">
                  <c:v>29003</c:v>
                </c:pt>
              </c:numCache>
            </c:numRef>
          </c:val>
          <c:extLst xmlns:c16r2="http://schemas.microsoft.com/office/drawing/2015/06/char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December</c:v>
                </c:pt>
                <c:pt idx="1">
                  <c:v>January </c:v>
                </c:pt>
                <c:pt idx="2">
                  <c:v>February</c:v>
                </c:pt>
              </c:strCache>
            </c:strRef>
          </c:cat>
          <c:val>
            <c:numRef>
              <c:f>Sheet1!$C$2:$C$4</c:f>
              <c:numCache>
                <c:formatCode>General</c:formatCode>
                <c:ptCount val="3"/>
                <c:pt idx="0">
                  <c:v>61</c:v>
                </c:pt>
                <c:pt idx="1">
                  <c:v>24</c:v>
                </c:pt>
                <c:pt idx="2">
                  <c:v>24</c:v>
                </c:pt>
              </c:numCache>
            </c:numRef>
          </c:val>
          <c:extLst xmlns:c16r2="http://schemas.microsoft.com/office/drawing/2015/06/char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FC72-4471-87D7-68928E99C773}"/>
                </c:ex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December</c:v>
                </c:pt>
                <c:pt idx="1">
                  <c:v>January </c:v>
                </c:pt>
                <c:pt idx="2">
                  <c:v>February</c:v>
                </c:pt>
              </c:strCache>
            </c:strRef>
          </c:cat>
          <c:val>
            <c:numRef>
              <c:f>Sheet1!$D$2:$D$4</c:f>
              <c:numCache>
                <c:formatCode>General</c:formatCode>
                <c:ptCount val="3"/>
                <c:pt idx="0">
                  <c:v>522</c:v>
                </c:pt>
                <c:pt idx="1">
                  <c:v>564</c:v>
                </c:pt>
                <c:pt idx="2">
                  <c:v>440</c:v>
                </c:pt>
              </c:numCache>
            </c:numRef>
          </c:val>
          <c:extLst xmlns:c16r2="http://schemas.microsoft.com/office/drawing/2015/06/char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331203624"/>
        <c:axId val="331204408"/>
      </c:barChart>
      <c:catAx>
        <c:axId val="33120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31204408"/>
        <c:crosses val="autoZero"/>
        <c:auto val="1"/>
        <c:lblAlgn val="ctr"/>
        <c:lblOffset val="100"/>
        <c:noMultiLvlLbl val="0"/>
      </c:catAx>
      <c:valAx>
        <c:axId val="3312044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31203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0FE0-4550-94EE-CB7C8933AF3A}"/>
                </c:ext>
                <c:ext xmlns:c15="http://schemas.microsoft.com/office/drawing/2012/chart" uri="{CE6537A1-D6FC-4f65-9D91-7224C49458BB}">
                  <c15:layout/>
                </c:ext>
              </c:extLst>
            </c:dLbl>
            <c:dLbl>
              <c:idx val="1"/>
              <c:layout>
                <c:manualLayout>
                  <c:x val="-5.1971326164874619E-2"/>
                  <c:y val="-7.4844068718052284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0FE0-4550-94EE-CB7C8933AF3A}"/>
                </c:ext>
                <c:ext xmlns:c15="http://schemas.microsoft.com/office/drawing/2012/chart" uri="{CE6537A1-D6FC-4f65-9D91-7224C49458BB}">
                  <c15:layout/>
                </c:ext>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0FE0-4550-94EE-CB7C8933A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December</c:v>
                </c:pt>
                <c:pt idx="1">
                  <c:v>January </c:v>
                </c:pt>
                <c:pt idx="2">
                  <c:v>February</c:v>
                </c:pt>
              </c:strCache>
            </c:strRef>
          </c:cat>
          <c:val>
            <c:numRef>
              <c:f>Sheet1!$B$2:$B$4</c:f>
              <c:numCache>
                <c:formatCode>#,##0</c:formatCode>
                <c:ptCount val="3"/>
                <c:pt idx="0">
                  <c:v>259</c:v>
                </c:pt>
                <c:pt idx="1">
                  <c:v>239</c:v>
                </c:pt>
                <c:pt idx="2">
                  <c:v>256</c:v>
                </c:pt>
              </c:numCache>
            </c:numRef>
          </c:val>
          <c:smooth val="0"/>
          <c:extLst xmlns:c16r2="http://schemas.microsoft.com/office/drawing/2015/06/char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8387096774193547E-2"/>
                  <c:y val="7.4844068718052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E0-4550-94EE-CB7C8933AF3A}"/>
                </c:ext>
                <c:ext xmlns:c15="http://schemas.microsoft.com/office/drawing/2012/chart" uri="{CE6537A1-D6FC-4f65-9D91-7224C49458BB}">
                  <c15:layout/>
                </c:ext>
              </c:extLst>
            </c:dLbl>
            <c:dLbl>
              <c:idx val="1"/>
              <c:layout>
                <c:manualLayout>
                  <c:x val="-1.6129032258064516E-2"/>
                  <c:y val="8.41995773078087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E0-4550-94EE-CB7C8933AF3A}"/>
                </c:ext>
                <c:ext xmlns:c15="http://schemas.microsoft.com/office/drawing/2012/chart" uri="{CE6537A1-D6FC-4f65-9D91-7224C49458BB}">
                  <c15:layout/>
                </c:ext>
              </c:extLst>
            </c:dLbl>
            <c:dLbl>
              <c:idx val="2"/>
              <c:layout>
                <c:manualLayout>
                  <c:x val="-7.168458781362139E-3"/>
                  <c:y val="8.1081074444556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FE0-4550-94EE-CB7C8933AF3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December</c:v>
                </c:pt>
                <c:pt idx="1">
                  <c:v>January </c:v>
                </c:pt>
                <c:pt idx="2">
                  <c:v>February</c:v>
                </c:pt>
              </c:strCache>
            </c:strRef>
          </c:cat>
          <c:val>
            <c:numRef>
              <c:f>Sheet1!$C$2:$C$4</c:f>
              <c:numCache>
                <c:formatCode>General</c:formatCode>
                <c:ptCount val="3"/>
                <c:pt idx="0">
                  <c:v>246</c:v>
                </c:pt>
                <c:pt idx="1">
                  <c:v>227</c:v>
                </c:pt>
                <c:pt idx="2">
                  <c:v>220</c:v>
                </c:pt>
              </c:numCache>
            </c:numRef>
          </c:val>
          <c:smooth val="0"/>
          <c:extLst xmlns:c16r2="http://schemas.microsoft.com/office/drawing/2015/06/char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331200880"/>
        <c:axId val="331201664"/>
      </c:lineChart>
      <c:catAx>
        <c:axId val="3312008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31201664"/>
        <c:crosses val="autoZero"/>
        <c:auto val="0"/>
        <c:lblAlgn val="ctr"/>
        <c:lblOffset val="100"/>
        <c:noMultiLvlLbl val="1"/>
      </c:catAx>
      <c:valAx>
        <c:axId val="331201664"/>
        <c:scaling>
          <c:orientation val="minMax"/>
          <c:max val="300"/>
          <c:min val="1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31200880"/>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822A-49E5-BF7C-FDFA219493C1}"/>
                </c:ext>
                <c:ext xmlns:c15="http://schemas.microsoft.com/office/drawing/2012/chart" uri="{CE6537A1-D6FC-4f65-9D91-7224C49458BB}">
                  <c15:layout/>
                </c:ext>
              </c:extLst>
            </c:dLbl>
            <c:dLbl>
              <c:idx val="1"/>
              <c:layout>
                <c:manualLayout>
                  <c:x val="-2.3297491039426459E-2"/>
                  <c:y val="-5.6133051538539168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822A-49E5-BF7C-FDFA219493C1}"/>
                </c:ext>
                <c:ext xmlns:c15="http://schemas.microsoft.com/office/drawing/2012/chart" uri="{CE6537A1-D6FC-4f65-9D91-7224C49458BB}">
                  <c15:layout/>
                </c:ext>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822A-49E5-BF7C-FDFA219493C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December</c:v>
                </c:pt>
                <c:pt idx="1">
                  <c:v>January </c:v>
                </c:pt>
                <c:pt idx="2">
                  <c:v>February</c:v>
                </c:pt>
              </c:strCache>
            </c:strRef>
          </c:cat>
          <c:val>
            <c:numRef>
              <c:f>Sheet1!$B$2:$B$4</c:f>
              <c:numCache>
                <c:formatCode>#,##0</c:formatCode>
                <c:ptCount val="3"/>
                <c:pt idx="0">
                  <c:v>126</c:v>
                </c:pt>
                <c:pt idx="1">
                  <c:v>160</c:v>
                </c:pt>
                <c:pt idx="2">
                  <c:v>232</c:v>
                </c:pt>
              </c:numCache>
            </c:numRef>
          </c:val>
          <c:smooth val="0"/>
          <c:extLst xmlns:c16r2="http://schemas.microsoft.com/office/drawing/2015/06/chart">
            <c:ext xmlns:c16="http://schemas.microsoft.com/office/drawing/2014/chart" uri="{C3380CC4-5D6E-409C-BE32-E72D297353CC}">
              <c16:uniqueId val="{00000003-822A-49E5-BF7C-FDFA219493C1}"/>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1.9713261648745553E-2"/>
                  <c:y val="0.118503108803582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22A-49E5-BF7C-FDFA219493C1}"/>
                </c:ext>
                <c:ext xmlns:c15="http://schemas.microsoft.com/office/drawing/2012/chart" uri="{CE6537A1-D6FC-4f65-9D91-7224C49458BB}">
                  <c15:layout/>
                </c:ext>
              </c:extLst>
            </c:dLbl>
            <c:dLbl>
              <c:idx val="1"/>
              <c:layout>
                <c:manualLayout>
                  <c:x val="-1.433691756272408E-2"/>
                  <c:y val="6.23700572650435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22A-49E5-BF7C-FDFA219493C1}"/>
                </c:ext>
                <c:ext xmlns:c15="http://schemas.microsoft.com/office/drawing/2012/chart" uri="{CE6537A1-D6FC-4f65-9D91-7224C49458BB}">
                  <c15:layout/>
                </c:ext>
              </c:extLst>
            </c:dLbl>
            <c:dLbl>
              <c:idx val="2"/>
              <c:layout>
                <c:manualLayout>
                  <c:x val="-8.9605734767025085E-3"/>
                  <c:y val="5.30145486752869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22A-49E5-BF7C-FDFA219493C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December</c:v>
                </c:pt>
                <c:pt idx="1">
                  <c:v>January </c:v>
                </c:pt>
                <c:pt idx="2">
                  <c:v>February</c:v>
                </c:pt>
              </c:strCache>
            </c:strRef>
          </c:cat>
          <c:val>
            <c:numRef>
              <c:f>Sheet1!$C$2:$C$4</c:f>
              <c:numCache>
                <c:formatCode>General</c:formatCode>
                <c:ptCount val="3"/>
                <c:pt idx="0">
                  <c:v>118</c:v>
                </c:pt>
                <c:pt idx="1">
                  <c:v>141</c:v>
                </c:pt>
                <c:pt idx="2">
                  <c:v>204</c:v>
                </c:pt>
              </c:numCache>
            </c:numRef>
          </c:val>
          <c:smooth val="0"/>
          <c:extLst xmlns:c16r2="http://schemas.microsoft.com/office/drawing/2015/06/chart">
            <c:ext xmlns:c16="http://schemas.microsoft.com/office/drawing/2014/chart" uri="{C3380CC4-5D6E-409C-BE32-E72D297353CC}">
              <c16:uniqueId val="{00000007-822A-49E5-BF7C-FDFA219493C1}"/>
            </c:ext>
          </c:extLst>
        </c:ser>
        <c:dLbls>
          <c:showLegendKey val="0"/>
          <c:showVal val="0"/>
          <c:showCatName val="0"/>
          <c:showSerName val="0"/>
          <c:showPercent val="0"/>
          <c:showBubbleSize val="0"/>
        </c:dLbls>
        <c:marker val="1"/>
        <c:smooth val="0"/>
        <c:axId val="326997712"/>
        <c:axId val="326998104"/>
      </c:lineChart>
      <c:catAx>
        <c:axId val="326997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26998104"/>
        <c:crosses val="autoZero"/>
        <c:auto val="1"/>
        <c:lblAlgn val="ctr"/>
        <c:lblOffset val="100"/>
        <c:noMultiLvlLbl val="1"/>
      </c:catAx>
      <c:valAx>
        <c:axId val="326998104"/>
        <c:scaling>
          <c:orientation val="minMax"/>
          <c:max val="250"/>
          <c:min val="7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32699771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dPt>
          <c:dPt>
            <c:idx val="1"/>
            <c:invertIfNegative val="0"/>
            <c:bubble3D val="0"/>
            <c:spPr>
              <a:solidFill>
                <a:srgbClr val="004445"/>
              </a:solidFill>
              <a:ln>
                <a:noFill/>
              </a:ln>
              <a:effectLst/>
            </c:spPr>
          </c:dPt>
          <c:dPt>
            <c:idx val="2"/>
            <c:invertIfNegative val="0"/>
            <c:bubble3D val="0"/>
            <c:spPr>
              <a:solidFill>
                <a:srgbClr val="27999D"/>
              </a:solidFill>
              <a:ln>
                <a:noFill/>
              </a:ln>
              <a:effectLst/>
            </c:spPr>
          </c:dPt>
          <c:dPt>
            <c:idx val="3"/>
            <c:invertIfNegative val="0"/>
            <c:bubble3D val="0"/>
            <c:spPr>
              <a:solidFill>
                <a:srgbClr val="279989"/>
              </a:solidFill>
              <a:ln>
                <a:noFill/>
              </a:ln>
              <a:effectLst/>
            </c:spPr>
          </c:dPt>
          <c:dLbls>
            <c:dLbl>
              <c:idx val="0"/>
              <c:layout>
                <c:manualLayout>
                  <c:x val="-2.0833333333333715E-3"/>
                  <c:y val="-0.40625"/>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0833333333333333E-3"/>
                  <c:y val="-0.33750000000000002"/>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2.0833333333333333E-3"/>
                  <c:y val="-0.35312500000000002"/>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0"/>
                  <c:y val="-7.8125000000000111E-2"/>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Annual Goal</c:v>
                </c:pt>
                <c:pt idx="1">
                  <c:v>2017</c:v>
                </c:pt>
                <c:pt idx="2">
                  <c:v>2018</c:v>
                </c:pt>
                <c:pt idx="3">
                  <c:v>February 2019</c:v>
                </c:pt>
              </c:strCache>
            </c:strRef>
          </c:cat>
          <c:val>
            <c:numRef>
              <c:f>Sheet1!$B$2:$B$5</c:f>
              <c:numCache>
                <c:formatCode>#,##0</c:formatCode>
                <c:ptCount val="4"/>
                <c:pt idx="0">
                  <c:v>10000</c:v>
                </c:pt>
                <c:pt idx="1">
                  <c:v>7479</c:v>
                </c:pt>
                <c:pt idx="2">
                  <c:v>8575</c:v>
                </c:pt>
                <c:pt idx="3">
                  <c:v>865</c:v>
                </c:pt>
              </c:numCache>
            </c:numRef>
          </c:val>
          <c:extLst xmlns:c16r2="http://schemas.microsoft.com/office/drawing/2015/06/char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328339024"/>
        <c:axId val="328335888"/>
      </c:barChart>
      <c:catAx>
        <c:axId val="32833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335888"/>
        <c:crosses val="autoZero"/>
        <c:auto val="1"/>
        <c:lblAlgn val="ctr"/>
        <c:lblOffset val="100"/>
        <c:noMultiLvlLbl val="0"/>
      </c:catAx>
      <c:valAx>
        <c:axId val="3283358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33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4/8/2019</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701107" cy="246221"/>
          </a:xfrm>
          <a:prstGeom prst="rect">
            <a:avLst/>
          </a:prstGeom>
          <a:noFill/>
        </p:spPr>
        <p:txBody>
          <a:bodyPr wrap="none" rtlCol="0">
            <a:spAutoFit/>
          </a:bodyPr>
          <a:lstStyle/>
          <a:p>
            <a:r>
              <a:rPr lang="en-US" sz="1000" dirty="0" smtClean="0">
                <a:solidFill>
                  <a:srgbClr val="003B49"/>
                </a:solidFill>
                <a:latin typeface="Arial Narrow" panose="020B0606020202030204" pitchFamily="34" charset="0"/>
              </a:rPr>
              <a:t>Director’s Report:</a:t>
            </a:r>
            <a:r>
              <a:rPr lang="en-US" sz="1000" baseline="0" dirty="0" smtClean="0">
                <a:solidFill>
                  <a:srgbClr val="003B49"/>
                </a:solidFill>
                <a:latin typeface="Arial Narrow" panose="020B0606020202030204" pitchFamily="34" charset="0"/>
              </a:rPr>
              <a:t> </a:t>
            </a:r>
            <a:r>
              <a:rPr lang="en-US" sz="1000" baseline="0" dirty="0" smtClean="0">
                <a:solidFill>
                  <a:srgbClr val="003B49"/>
                </a:solidFill>
                <a:latin typeface="Arial Narrow" panose="020B0606020202030204" pitchFamily="34" charset="0"/>
              </a:rPr>
              <a:t>April 17, 2019</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4/8/2019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4/8/2019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4/8/2019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4/8/2019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4/8/2019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4/8/2019</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4/8/2019</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4/8/2019</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4/8/2019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4/8/2019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20" name="Picture 19">
            <a:extLst>
              <a:ext uri="{FF2B5EF4-FFF2-40B4-BE49-F238E27FC236}">
                <a16:creationId xmlns:a16="http://schemas.microsoft.com/office/drawing/2014/main" xmlns=""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a16="http://schemas.microsoft.com/office/drawing/2014/main" xmlns=""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solidFill>
                  <a:schemeClr val="bg1"/>
                </a:solidFill>
                <a:latin typeface="Arial" panose="020B0604020202020204" pitchFamily="34" charset="0"/>
                <a:cs typeface="Arial" panose="020B0604020202020204" pitchFamily="34" charset="0"/>
              </a:rPr>
              <a:t>April 17</a:t>
            </a:r>
            <a:r>
              <a:rPr lang="en-US" sz="14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2019</a:t>
            </a:r>
            <a:endParaRPr lang="en-US" sz="1400" dirty="0">
              <a:solidFill>
                <a:schemeClr val="bg1"/>
              </a:solidFill>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xmlns=""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xmlns=""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10</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Water Main Breaks</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4166383506"/>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23642"/>
            <a:ext cx="9144000"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increase in water main breaks is due to freezing temperatures, including the Polar Vortex near the end of January and into February. When there is a significant temperature change – hot or cold – the condition of the soil alters and shifts the pipes. DWSD has a service level agreement with contractors to have reported water main breaks repaired within four days.</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03514" y="5315926"/>
            <a:ext cx="5680401"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Resolved within Four Days </a:t>
            </a:r>
            <a:endParaRPr lang="en-US" sz="16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376889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11</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a:t>
            </a:r>
            <a:r>
              <a:rPr lang="en-US" sz="2400" b="1" dirty="0" smtClean="0">
                <a:solidFill>
                  <a:srgbClr val="138F7E"/>
                </a:solidFill>
                <a:latin typeface="Franklin Gothic Book" panose="020B0503020102020204" pitchFamily="34" charset="0"/>
              </a:rPr>
              <a:t>Catch Basin Inspection &amp; Cleaning</a:t>
            </a:r>
            <a:endParaRPr lang="en-US" sz="2400" b="1" dirty="0">
              <a:solidFill>
                <a:srgbClr val="138F7E"/>
              </a:solidFill>
              <a:latin typeface="Franklin Gothic Book" panose="020B0503020102020204" pitchFamily="34" charset="0"/>
            </a:endParaRPr>
          </a:p>
        </p:txBody>
      </p:sp>
      <p:sp>
        <p:nvSpPr>
          <p:cNvPr id="14" name="TextBox 13"/>
          <p:cNvSpPr txBox="1"/>
          <p:nvPr/>
        </p:nvSpPr>
        <p:spPr>
          <a:xfrm>
            <a:off x="0" y="5845082"/>
            <a:ext cx="9144000" cy="738664"/>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catch basin inspection and cleaning program is on target to reach it’s 30,000 basin goal within three years (launched August 2017). Due to the efforts of the crews, DWSD is seeing a decrease in the volume of catch basin complaints.</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78933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3872789679"/>
              </p:ext>
            </p:extLst>
          </p:nvPr>
        </p:nvGraphicFramePr>
        <p:xfrm>
          <a:off x="178904" y="1357635"/>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581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Finance</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57121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sp>
        <p:nvSpPr>
          <p:cNvPr id="5" name="TextBox 4"/>
          <p:cNvSpPr txBox="1"/>
          <p:nvPr/>
        </p:nvSpPr>
        <p:spPr>
          <a:xfrm>
            <a:off x="0" y="5980782"/>
            <a:ext cx="9144000"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During the winter months when DWSD does not interrupt </a:t>
            </a:r>
            <a:r>
              <a:rPr lang="en-US" sz="1400" dirty="0" smtClean="0">
                <a:solidFill>
                  <a:schemeClr val="tx1">
                    <a:lumMod val="75000"/>
                    <a:lumOff val="25000"/>
                  </a:schemeClr>
                </a:solidFill>
                <a:latin typeface="Franklin Gothic Book" panose="020B0503020102020204" pitchFamily="34" charset="0"/>
              </a:rPr>
              <a:t>residential water service for nonpayment, the collection rate historical decreases as households choose to pay their heating bills and catch up later with water bills. </a:t>
            </a:r>
            <a:r>
              <a:rPr lang="en-US" sz="1400" dirty="0" smtClean="0">
                <a:solidFill>
                  <a:schemeClr val="tx1">
                    <a:lumMod val="75000"/>
                    <a:lumOff val="25000"/>
                  </a:schemeClr>
                </a:solidFill>
                <a:latin typeface="Franklin Gothic Book" panose="020B0503020102020204" pitchFamily="34" charset="0"/>
              </a:rPr>
              <a:t>Every </a:t>
            </a:r>
            <a:r>
              <a:rPr lang="en-US" sz="1400" dirty="0" smtClean="0">
                <a:solidFill>
                  <a:schemeClr val="tx1">
                    <a:lumMod val="75000"/>
                    <a:lumOff val="25000"/>
                  </a:schemeClr>
                </a:solidFill>
                <a:latin typeface="Franklin Gothic Book" panose="020B0503020102020204" pitchFamily="34" charset="0"/>
              </a:rPr>
              <a:t>percentage increase in the collection rate above 80 percent is an additional $4 million which can be applied to the maintenance and rehabilitation of the water and sewer infrastructure.</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92503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2249802295"/>
              </p:ext>
            </p:extLst>
          </p:nvPr>
        </p:nvGraphicFramePr>
        <p:xfrm>
          <a:off x="211907" y="1158653"/>
          <a:ext cx="8720185" cy="46449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87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3548710644"/>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980782"/>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Every percentage increase in the collection rate above 80 percent is an additional $4 million which can be applied to the maintenance and rehabilitation of the water and sewer infrastructure.</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92503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31306" y="5140167"/>
            <a:ext cx="3316485"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12-Month Rolling Average Collection Rate</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2521895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Cash Balance</a:t>
            </a:r>
            <a:endParaRPr lang="en-US" sz="2500" b="1" dirty="0">
              <a:solidFill>
                <a:srgbClr val="138F7E"/>
              </a:solidFill>
              <a:latin typeface="Franklin Gothic Book" panose="020B0503020102020204" pitchFamily="34" charset="0"/>
            </a:endParaRPr>
          </a:p>
        </p:txBody>
      </p:sp>
      <p:sp>
        <p:nvSpPr>
          <p:cNvPr id="4" name="TextBox 3"/>
          <p:cNvSpPr txBox="1"/>
          <p:nvPr/>
        </p:nvSpPr>
        <p:spPr>
          <a:xfrm>
            <a:off x="0" y="537018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As of </a:t>
            </a:r>
            <a:r>
              <a:rPr lang="en-US" sz="1400" dirty="0" smtClean="0">
                <a:solidFill>
                  <a:schemeClr val="tx1">
                    <a:lumMod val="75000"/>
                    <a:lumOff val="25000"/>
                  </a:schemeClr>
                </a:solidFill>
                <a:latin typeface="Franklin Gothic Book" panose="020B0503020102020204" pitchFamily="34" charset="0"/>
              </a:rPr>
              <a:t>February 28, 2019, </a:t>
            </a:r>
            <a:r>
              <a:rPr lang="en-US" sz="1400" dirty="0" smtClean="0">
                <a:solidFill>
                  <a:schemeClr val="tx1">
                    <a:lumMod val="75000"/>
                    <a:lumOff val="25000"/>
                  </a:schemeClr>
                </a:solidFill>
                <a:latin typeface="Franklin Gothic Book" panose="020B0503020102020204" pitchFamily="34" charset="0"/>
              </a:rPr>
              <a:t>DWSD had </a:t>
            </a:r>
            <a:r>
              <a:rPr lang="en-US" sz="1400" u="sng" dirty="0" smtClean="0">
                <a:solidFill>
                  <a:schemeClr val="tx1">
                    <a:lumMod val="75000"/>
                    <a:lumOff val="25000"/>
                  </a:schemeClr>
                </a:solidFill>
                <a:latin typeface="Franklin Gothic Book" panose="020B0503020102020204" pitchFamily="34" charset="0"/>
              </a:rPr>
              <a:t>234</a:t>
            </a:r>
            <a:r>
              <a:rPr lang="en-US" sz="1400" dirty="0" smtClean="0">
                <a:solidFill>
                  <a:schemeClr val="tx1">
                    <a:lumMod val="75000"/>
                    <a:lumOff val="25000"/>
                  </a:schemeClr>
                </a:solidFill>
                <a:latin typeface="Franklin Gothic Book" panose="020B0503020102020204" pitchFamily="34" charset="0"/>
              </a:rPr>
              <a:t> </a:t>
            </a:r>
            <a:r>
              <a:rPr lang="en-US" sz="1400" dirty="0" smtClean="0">
                <a:solidFill>
                  <a:schemeClr val="tx1">
                    <a:lumMod val="75000"/>
                    <a:lumOff val="25000"/>
                  </a:schemeClr>
                </a:solidFill>
                <a:latin typeface="Franklin Gothic Book" panose="020B0503020102020204" pitchFamily="34" charset="0"/>
              </a:rPr>
              <a:t>days of cash on hand. The target is 120 days.</a:t>
            </a:r>
          </a:p>
        </p:txBody>
      </p:sp>
      <p:cxnSp>
        <p:nvCxnSpPr>
          <p:cNvPr id="5" name="Straight Connector 4"/>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7500" y="1342214"/>
            <a:ext cx="3442804" cy="3048655"/>
          </a:xfrm>
          <a:prstGeom prst="foldedCorner">
            <a:avLst/>
          </a:prstGeom>
          <a:solidFill>
            <a:srgbClr val="27999D"/>
          </a:solidFill>
        </p:spPr>
        <p:txBody>
          <a:bodyPr wrap="square" rtlCol="0">
            <a:spAutoFit/>
          </a:bodyPr>
          <a:lstStyle/>
          <a:p>
            <a:pPr algn="ctr"/>
            <a:r>
              <a:rPr lang="en-US" sz="4000" dirty="0" smtClean="0">
                <a:solidFill>
                  <a:schemeClr val="bg1"/>
                </a:solidFill>
                <a:latin typeface="Impact" panose="020B0806030902050204" pitchFamily="34" charset="0"/>
              </a:rPr>
              <a:t>$</a:t>
            </a:r>
            <a:r>
              <a:rPr lang="en-US" sz="4000" dirty="0" smtClean="0">
                <a:solidFill>
                  <a:schemeClr val="bg1"/>
                </a:solidFill>
                <a:latin typeface="Impact" panose="020B0806030902050204" pitchFamily="34" charset="0"/>
              </a:rPr>
              <a:t>95,350,309</a:t>
            </a:r>
            <a:endParaRPr lang="en-US" sz="4000" dirty="0" smtClean="0">
              <a:solidFill>
                <a:schemeClr val="bg1"/>
              </a:solidFill>
              <a:latin typeface="Impact" panose="020B0806030902050204" pitchFamily="34" charset="0"/>
            </a:endParaRPr>
          </a:p>
          <a:p>
            <a:pPr algn="ctr"/>
            <a:r>
              <a:rPr lang="en-US" sz="1600" dirty="0" smtClean="0">
                <a:latin typeface="Franklin Gothic Book" panose="020B0503020102020204" pitchFamily="34" charset="0"/>
              </a:rPr>
              <a:t>Water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February 28, 2019</a:t>
            </a:r>
            <a:endParaRPr lang="en-US" sz="1600" dirty="0" smtClean="0">
              <a:latin typeface="Franklin Gothic Book" panose="020B0503020102020204" pitchFamily="34" charset="0"/>
            </a:endParaRPr>
          </a:p>
          <a:p>
            <a:pPr algn="ctr"/>
            <a:endParaRPr lang="en-US" sz="1600" dirty="0">
              <a:latin typeface="Franklin Gothic Book" panose="020B0503020102020204" pitchFamily="34" charset="0"/>
            </a:endParaRPr>
          </a:p>
          <a:p>
            <a:pPr algn="ctr"/>
            <a:r>
              <a:rPr lang="en-US" sz="4000" dirty="0" smtClean="0">
                <a:solidFill>
                  <a:schemeClr val="bg1"/>
                </a:solidFill>
                <a:latin typeface="Impact" panose="020B0806030902050204" pitchFamily="34" charset="0"/>
              </a:rPr>
              <a:t>$166,966,258</a:t>
            </a:r>
            <a:endParaRPr lang="en-US" sz="4000" dirty="0">
              <a:solidFill>
                <a:schemeClr val="bg1"/>
              </a:solidFill>
              <a:latin typeface="Impact" panose="020B0806030902050204" pitchFamily="34" charset="0"/>
            </a:endParaRPr>
          </a:p>
          <a:p>
            <a:pPr algn="ctr"/>
            <a:r>
              <a:rPr lang="en-US" sz="1600" dirty="0" smtClean="0">
                <a:latin typeface="Franklin Gothic Book" panose="020B0503020102020204" pitchFamily="34" charset="0"/>
              </a:rPr>
              <a:t>Sewer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February 28, 2019</a:t>
            </a: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508249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Legal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443507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sp>
        <p:nvSpPr>
          <p:cNvPr id="7" name="TextBox 6"/>
          <p:cNvSpPr txBox="1"/>
          <p:nvPr/>
        </p:nvSpPr>
        <p:spPr>
          <a:xfrm>
            <a:off x="497150" y="758949"/>
            <a:ext cx="2286000" cy="216711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5</a:t>
            </a:r>
          </a:p>
          <a:p>
            <a:pPr algn="ctr"/>
            <a:r>
              <a:rPr lang="en-US" sz="1400" dirty="0" smtClean="0">
                <a:latin typeface="Franklin Gothic Book" panose="020B0503020102020204" pitchFamily="34" charset="0"/>
              </a:rPr>
              <a:t>Property damage claims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0</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Basement backup</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 appeals</a:t>
            </a:r>
            <a:endParaRPr lang="en-US" sz="1400" dirty="0">
              <a:latin typeface="Franklin Gothic Book" panose="020B0503020102020204" pitchFamily="34" charset="0"/>
            </a:endParaRPr>
          </a:p>
        </p:txBody>
      </p:sp>
      <p:sp>
        <p:nvSpPr>
          <p:cNvPr id="8" name="TextBox 7"/>
          <p:cNvSpPr txBox="1"/>
          <p:nvPr/>
        </p:nvSpPr>
        <p:spPr>
          <a:xfrm>
            <a:off x="497150" y="3038966"/>
            <a:ext cx="2286000" cy="3434953"/>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$56,814</a:t>
            </a:r>
          </a:p>
          <a:p>
            <a:pPr algn="ctr"/>
            <a:r>
              <a:rPr lang="en-US" sz="1400" dirty="0" smtClean="0">
                <a:latin typeface="Franklin Gothic Book" panose="020B0503020102020204" pitchFamily="34" charset="0"/>
              </a:rPr>
              <a:t>Amount in property</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D/N/A</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Basement backup damage claim appeals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$18,228</a:t>
            </a:r>
            <a:br>
              <a:rPr lang="en-US" sz="3000" dirty="0" smtClean="0">
                <a:solidFill>
                  <a:schemeClr val="bg1"/>
                </a:solidFill>
                <a:latin typeface="Impact" panose="020B0806030902050204" pitchFamily="34" charset="0"/>
              </a:rPr>
            </a:br>
            <a:r>
              <a:rPr lang="en-US" sz="1400" dirty="0" smtClean="0">
                <a:latin typeface="Franklin Gothic Book" panose="020B0503020102020204" pitchFamily="34" charset="0"/>
              </a:rPr>
              <a:t>Total claims recommended to be paid</a:t>
            </a:r>
            <a:endParaRPr lang="en-US" sz="1400" dirty="0">
              <a:latin typeface="Franklin Gothic Book" panose="020B0503020102020204" pitchFamily="34" charset="0"/>
            </a:endParaRPr>
          </a:p>
        </p:txBody>
      </p:sp>
      <p:sp>
        <p:nvSpPr>
          <p:cNvPr id="11" name="TextBox 10"/>
          <p:cNvSpPr txBox="1"/>
          <p:nvPr/>
        </p:nvSpPr>
        <p:spPr>
          <a:xfrm>
            <a:off x="3226904" y="758949"/>
            <a:ext cx="2286000" cy="216711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23</a:t>
            </a:r>
          </a:p>
          <a:p>
            <a:pPr algn="ctr"/>
            <a:r>
              <a:rPr lang="en-US" sz="1400" dirty="0" smtClean="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8</a:t>
            </a:r>
            <a:endParaRPr lang="en-US" sz="3000" dirty="0">
              <a:solidFill>
                <a:schemeClr val="bg1"/>
              </a:solidFill>
              <a:latin typeface="Impact" panose="020B0806030902050204" pitchFamily="34" charset="0"/>
            </a:endParaRPr>
          </a:p>
          <a:p>
            <a:pPr algn="ctr"/>
            <a:r>
              <a:rPr lang="en-US" sz="1400" dirty="0">
                <a:latin typeface="Franklin Gothic Book" panose="020B0503020102020204" pitchFamily="34" charset="0"/>
              </a:rPr>
              <a:t>Number of </a:t>
            </a:r>
            <a:r>
              <a:rPr lang="en-US" sz="1400" dirty="0" smtClean="0">
                <a:latin typeface="Franklin Gothic Book" panose="020B0503020102020204" pitchFamily="34" charset="0"/>
              </a:rPr>
              <a:t>cases</a:t>
            </a:r>
            <a:br>
              <a:rPr lang="en-US" sz="1400" dirty="0" smtClean="0">
                <a:latin typeface="Franklin Gothic Book" panose="020B0503020102020204" pitchFamily="34" charset="0"/>
              </a:rPr>
            </a:br>
            <a:r>
              <a:rPr lang="en-US" sz="1400" dirty="0" smtClean="0">
                <a:latin typeface="Franklin Gothic Book" panose="020B0503020102020204" pitchFamily="34" charset="0"/>
              </a:rPr>
              <a:t>DWSD prevailed</a:t>
            </a:r>
            <a:endParaRPr lang="en-US" sz="1400" dirty="0">
              <a:latin typeface="Franklin Gothic Book" panose="020B0503020102020204" pitchFamily="34" charset="0"/>
            </a:endParaRPr>
          </a:p>
        </p:txBody>
      </p:sp>
      <p:sp>
        <p:nvSpPr>
          <p:cNvPr id="13" name="TextBox 12"/>
          <p:cNvSpPr txBox="1"/>
          <p:nvPr/>
        </p:nvSpPr>
        <p:spPr>
          <a:xfrm>
            <a:off x="3226904" y="3038966"/>
            <a:ext cx="2286000" cy="3469303"/>
          </a:xfrm>
          <a:prstGeom prst="foldedCorner">
            <a:avLst/>
          </a:prstGeom>
          <a:solidFill>
            <a:srgbClr val="27999D"/>
          </a:solidFill>
        </p:spPr>
        <p:txBody>
          <a:bodyPr wrap="square" rtlCol="0">
            <a:spAutoFit/>
          </a:bodyPr>
          <a:lstStyle/>
          <a:p>
            <a:pPr algn="ctr"/>
            <a:r>
              <a:rPr lang="en-US" sz="3000" dirty="0" smtClean="0">
                <a:solidFill>
                  <a:schemeClr val="bg1"/>
                </a:solidFill>
                <a:latin typeface="Impact" panose="020B0806030902050204" pitchFamily="34" charset="0"/>
              </a:rPr>
              <a:t>$193,058</a:t>
            </a:r>
          </a:p>
          <a:p>
            <a:pPr algn="ctr"/>
            <a:r>
              <a:rPr lang="en-US" sz="1400" dirty="0" smtClean="0">
                <a:latin typeface="Franklin Gothic Book" panose="020B0503020102020204" pitchFamily="34" charset="0"/>
              </a:rPr>
              <a:t>Amount in dispute</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$41,189</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Credited to customers based on hearing outcomes</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$151,869</a:t>
            </a:r>
          </a:p>
          <a:p>
            <a:pPr algn="ctr"/>
            <a:r>
              <a:rPr lang="en-US" sz="1400" dirty="0" smtClean="0">
                <a:latin typeface="Franklin Gothic Book" panose="020B0503020102020204" pitchFamily="34" charset="0"/>
              </a:rPr>
              <a:t>Owed to DWSD after hearings </a:t>
            </a:r>
          </a:p>
          <a:p>
            <a:pPr algn="ctr"/>
            <a:r>
              <a:rPr lang="en-US" sz="1600" dirty="0" smtClean="0">
                <a:latin typeface="Franklin Gothic Book" panose="020B0503020102020204" pitchFamily="34" charset="0"/>
              </a:rPr>
              <a:t>  </a:t>
            </a:r>
            <a:endParaRPr lang="en-US" sz="1600" dirty="0">
              <a:latin typeface="Franklin Gothic Book" panose="020B0503020102020204" pitchFamily="34" charset="0"/>
            </a:endParaRPr>
          </a:p>
        </p:txBody>
      </p:sp>
      <p:sp>
        <p:nvSpPr>
          <p:cNvPr id="16" name="TextBox 15"/>
          <p:cNvSpPr txBox="1"/>
          <p:nvPr/>
        </p:nvSpPr>
        <p:spPr>
          <a:xfrm>
            <a:off x="6185452" y="1347185"/>
            <a:ext cx="2286000" cy="3222188"/>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15</a:t>
            </a: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9</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outside counsel</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Lawsuits dismissed</a:t>
            </a:r>
            <a:endParaRPr lang="en-US" sz="1400" dirty="0">
              <a:latin typeface="Franklin Gothic Book" panose="020B0503020102020204" pitchFamily="34" charset="0"/>
            </a:endParaRPr>
          </a:p>
        </p:txBody>
      </p:sp>
      <p:sp>
        <p:nvSpPr>
          <p:cNvPr id="17" name="TextBox 16"/>
          <p:cNvSpPr txBox="1"/>
          <p:nvPr/>
        </p:nvSpPr>
        <p:spPr>
          <a:xfrm>
            <a:off x="5647973" y="4678343"/>
            <a:ext cx="3496027" cy="1938992"/>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p>
          <a:p>
            <a:endParaRPr lang="en-US" sz="800" dirty="0">
              <a:solidFill>
                <a:schemeClr val="tx1">
                  <a:lumMod val="65000"/>
                  <a:lumOff val="35000"/>
                </a:schemeClr>
              </a:solidFill>
              <a:latin typeface="Franklin Gothic Book" panose="020B0503020102020204" pitchFamily="34" charset="0"/>
              <a:cs typeface="Arial" panose="020B0604020202020204" pitchFamily="34" charset="0"/>
            </a:endParaRPr>
          </a:p>
          <a:p>
            <a:r>
              <a:rPr lang="en-US" sz="1400" dirty="0">
                <a:solidFill>
                  <a:schemeClr val="tx1">
                    <a:lumMod val="65000"/>
                    <a:lumOff val="35000"/>
                  </a:schemeClr>
                </a:solidFill>
                <a:latin typeface="Franklin Gothic Book" panose="020B0503020102020204" pitchFamily="34" charset="0"/>
                <a:cs typeface="Arial" panose="020B0604020202020204" pitchFamily="34" charset="0"/>
              </a:rPr>
              <a:t>Customers who have bill disputes may request a hearing at the City of Detroit Department of Appeals and Hearings</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8" name="Straight Connector 17"/>
          <p:cNvCxnSpPr/>
          <p:nvPr/>
        </p:nvCxnSpPr>
        <p:spPr>
          <a:xfrm flipH="1">
            <a:off x="5647973" y="4672217"/>
            <a:ext cx="34747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LEGAL: Claims, Hearings and Cases</a:t>
            </a:r>
            <a:endParaRPr lang="en-US" sz="25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3572073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Investigations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sp>
        <p:nvSpPr>
          <p:cNvPr id="27" name="TextBox 26"/>
          <p:cNvSpPr txBox="1"/>
          <p:nvPr/>
        </p:nvSpPr>
        <p:spPr>
          <a:xfrm>
            <a:off x="341793" y="775301"/>
            <a:ext cx="2743200" cy="2277308"/>
          </a:xfrm>
          <a:prstGeom prst="foldedCorner">
            <a:avLst/>
          </a:prstGeom>
          <a:solidFill>
            <a:srgbClr val="B7CDC2"/>
          </a:solidFill>
        </p:spPr>
        <p:txBody>
          <a:bodyPr wrap="square" rtlCol="0">
            <a:spAutoFit/>
          </a:bodyPr>
          <a:lstStyle/>
          <a:p>
            <a:pPr algn="ctr"/>
            <a:r>
              <a:rPr lang="en-US" sz="4000" dirty="0" smtClean="0">
                <a:solidFill>
                  <a:schemeClr val="bg1"/>
                </a:solidFill>
                <a:latin typeface="Impact" panose="020B0806030902050204" pitchFamily="34" charset="0"/>
              </a:rPr>
              <a:t>1,312</a:t>
            </a:r>
            <a:endParaRPr lang="en-US" sz="4000" dirty="0" smtClean="0">
              <a:solidFill>
                <a:schemeClr val="bg1"/>
              </a:solidFill>
              <a:latin typeface="Impact" panose="020B0806030902050204" pitchFamily="34" charset="0"/>
            </a:endParaRPr>
          </a:p>
          <a:p>
            <a:pPr algn="ctr"/>
            <a:r>
              <a:rPr lang="en-US" sz="1400" dirty="0" smtClean="0">
                <a:solidFill>
                  <a:schemeClr val="bg1"/>
                </a:solidFill>
                <a:latin typeface="Franklin Gothic Book" panose="020B0503020102020204" pitchFamily="34" charset="0"/>
              </a:rPr>
              <a:t>[146 </a:t>
            </a:r>
            <a:r>
              <a:rPr lang="en-US" sz="1400" dirty="0" smtClean="0">
                <a:solidFill>
                  <a:schemeClr val="bg1"/>
                </a:solidFill>
                <a:latin typeface="Franklin Gothic Book" panose="020B0503020102020204" pitchFamily="34" charset="0"/>
              </a:rPr>
              <a:t>per month, on average]</a:t>
            </a:r>
          </a:p>
          <a:p>
            <a:pPr algn="ctr"/>
            <a:r>
              <a:rPr lang="en-US" sz="1600" dirty="0" smtClean="0">
                <a:latin typeface="Franklin Gothic Book" panose="020B0503020102020204" pitchFamily="34" charset="0"/>
              </a:rPr>
              <a:t>Parcels investigated for delinquency, possible meter tampering and no meter since July 1, 2018</a:t>
            </a:r>
            <a:endParaRPr lang="en-US" sz="1600" dirty="0">
              <a:latin typeface="Franklin Gothic Book" panose="020B0503020102020204" pitchFamily="34" charset="0"/>
            </a:endParaRPr>
          </a:p>
        </p:txBody>
      </p:sp>
      <p:sp>
        <p:nvSpPr>
          <p:cNvPr id="29" name="TextBox 28"/>
          <p:cNvSpPr txBox="1"/>
          <p:nvPr/>
        </p:nvSpPr>
        <p:spPr>
          <a:xfrm>
            <a:off x="90128" y="5385141"/>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The DWSD Revenue Recovery Unit, in collaboration with customer service/billing, has identified more than $7 million in services owed by primarily commercial customers since its creation in August 2017. They uncovered severe delinquencies, non-working meters, unauthorized use of fire hydrants, tampering with the meters, or connected to the city’s water main without a meter and/or permit. The team works closely with the DWSD collections and legal staff.</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30" name="Straight Connector 29"/>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INVESTIGATIONS: Results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4100596" y="434026"/>
            <a:ext cx="2286000" cy="4808041"/>
          </a:xfrm>
          <a:prstGeom prst="foldedCorner">
            <a:avLst/>
          </a:prstGeom>
          <a:solidFill>
            <a:srgbClr val="27999D"/>
          </a:solidFill>
        </p:spPr>
        <p:txBody>
          <a:bodyPr wrap="square" rtlCol="0">
            <a:spAutoFit/>
          </a:bodyPr>
          <a:lstStyle/>
          <a:p>
            <a:pPr algn="ctr"/>
            <a:r>
              <a:rPr lang="en-US" b="1" dirty="0" smtClean="0">
                <a:solidFill>
                  <a:schemeClr val="bg1"/>
                </a:solidFill>
                <a:latin typeface="Franklin Gothic Book" panose="020B0503020102020204" pitchFamily="34" charset="0"/>
              </a:rPr>
              <a:t>Money Owed to DWSD identified by Investigators</a:t>
            </a:r>
          </a:p>
          <a:p>
            <a:pPr algn="ctr"/>
            <a:r>
              <a:rPr lang="en-US" sz="3000" dirty="0" smtClean="0">
                <a:solidFill>
                  <a:schemeClr val="bg1"/>
                </a:solidFill>
                <a:latin typeface="Impact" panose="020B0806030902050204" pitchFamily="34" charset="0"/>
              </a:rPr>
              <a:t>$4,611,655</a:t>
            </a:r>
            <a:endParaRPr lang="en-US" sz="30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Total</a:t>
            </a:r>
            <a:r>
              <a:rPr lang="en-US" sz="1400" dirty="0" smtClean="0">
                <a:latin typeface="Franklin Gothic Book" panose="020B0503020102020204" pitchFamily="34" charset="0"/>
              </a:rPr>
              <a:t> since July 1, 2018</a:t>
            </a:r>
            <a:endParaRPr lang="en-US" sz="1400" dirty="0" smtClean="0">
              <a:latin typeface="Franklin Gothic Book" panose="020B0503020102020204" pitchFamily="34" charset="0"/>
            </a:endParaRPr>
          </a:p>
          <a:p>
            <a:pPr algn="ctr"/>
            <a:endParaRPr lang="en-US" sz="1000" dirty="0" smtClean="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$1,453,184</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Back billed</a:t>
            </a:r>
            <a:endParaRPr lang="en-US" sz="1400" dirty="0" smtClean="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$1,922,856</a:t>
            </a:r>
            <a:endParaRPr lang="en-US" sz="3000" dirty="0" smtClean="0">
              <a:solidFill>
                <a:schemeClr val="bg1"/>
              </a:solidFill>
              <a:latin typeface="Impact" panose="020B0806030902050204" pitchFamily="34" charset="0"/>
            </a:endParaRPr>
          </a:p>
          <a:p>
            <a:pPr algn="ctr"/>
            <a:r>
              <a:rPr lang="en-US" sz="1400" dirty="0" smtClean="0">
                <a:latin typeface="Franklin Gothic Book" panose="020B0503020102020204" pitchFamily="34" charset="0"/>
              </a:rPr>
              <a:t>Future owed in 12 months</a:t>
            </a:r>
            <a:endParaRPr lang="en-US" sz="1400" dirty="0" smtClean="0">
              <a:latin typeface="Franklin Gothic Book" panose="020B0503020102020204" pitchFamily="34" charset="0"/>
            </a:endParaRPr>
          </a:p>
          <a:p>
            <a:pPr algn="ctr"/>
            <a:r>
              <a:rPr lang="en-US" sz="1600" dirty="0" smtClean="0">
                <a:latin typeface="Franklin Gothic Book" panose="020B0503020102020204" pitchFamily="34" charset="0"/>
              </a:rPr>
              <a:t>  </a:t>
            </a:r>
            <a:endParaRPr lang="en-US" sz="1050" dirty="0">
              <a:latin typeface="Franklin Gothic Book" panose="020B0503020102020204" pitchFamily="34" charset="0"/>
            </a:endParaRPr>
          </a:p>
          <a:p>
            <a:pPr algn="ctr"/>
            <a:r>
              <a:rPr lang="en-US" sz="3600" dirty="0" smtClean="0">
                <a:solidFill>
                  <a:schemeClr val="bg1"/>
                </a:solidFill>
                <a:latin typeface="Impact" panose="020B0806030902050204" pitchFamily="34" charset="0"/>
              </a:rPr>
              <a:t>$1,165,615</a:t>
            </a:r>
            <a:endParaRPr lang="en-US" sz="3600" dirty="0">
              <a:solidFill>
                <a:schemeClr val="bg1"/>
              </a:solidFill>
              <a:latin typeface="Impact" panose="020B0806030902050204" pitchFamily="34" charset="0"/>
            </a:endParaRPr>
          </a:p>
          <a:p>
            <a:pPr algn="ctr"/>
            <a:r>
              <a:rPr lang="en-US" sz="1600" dirty="0" smtClean="0">
                <a:latin typeface="Franklin Gothic Book" panose="020B0503020102020204" pitchFamily="34" charset="0"/>
              </a:rPr>
              <a:t>Water loss</a:t>
            </a:r>
            <a:endParaRPr lang="en-US" sz="1600" dirty="0">
              <a:latin typeface="Franklin Gothic Book" panose="020B0503020102020204" pitchFamily="34" charset="0"/>
            </a:endParaRP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Tree>
    <p:extLst>
      <p:ext uri="{BB962C8B-B14F-4D97-AF65-F5344CB8AC3E}">
        <p14:creationId xmlns:p14="http://schemas.microsoft.com/office/powerpoint/2010/main" val="2965555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2</a:t>
            </a:r>
            <a:endParaRPr lang="en-US" dirty="0"/>
          </a:p>
        </p:txBody>
      </p:sp>
      <p:sp>
        <p:nvSpPr>
          <p:cNvPr id="6" name="Title 1">
            <a:extLst>
              <a:ext uri="{FF2B5EF4-FFF2-40B4-BE49-F238E27FC236}">
                <a16:creationId xmlns:a16="http://schemas.microsoft.com/office/drawing/2014/main" xmlns=""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CONTENTS*</a:t>
            </a:r>
            <a:endParaRPr lang="en-US" sz="3000" b="1" dirty="0">
              <a:solidFill>
                <a:srgbClr val="138F7E"/>
              </a:solidFill>
              <a:latin typeface="Franklin Gothic Book" panose="020B0503020102020204" pitchFamily="34" charset="0"/>
            </a:endParaRPr>
          </a:p>
        </p:txBody>
      </p:sp>
      <p:sp>
        <p:nvSpPr>
          <p:cNvPr id="7" name="Rectangle 2">
            <a:extLst>
              <a:ext uri="{FF2B5EF4-FFF2-40B4-BE49-F238E27FC236}">
                <a16:creationId xmlns:a16="http://schemas.microsoft.com/office/drawing/2014/main" xmlns="" id="{6801FDE5-A0AB-7C48-B0D1-69AA77A66497}"/>
              </a:ext>
            </a:extLst>
          </p:cNvPr>
          <p:cNvSpPr txBox="1">
            <a:spLocks noChangeArrowheads="1"/>
          </p:cNvSpPr>
          <p:nvPr/>
        </p:nvSpPr>
        <p:spPr bwMode="auto">
          <a:xfrm>
            <a:off x="1644314" y="1849276"/>
            <a:ext cx="5697779" cy="4117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Director’s Message for January 2019		  </a:t>
            </a:r>
            <a:r>
              <a:rPr lang="en-US" sz="1800" dirty="0" smtClean="0">
                <a:solidFill>
                  <a:srgbClr val="138F7E"/>
                </a:solidFill>
                <a:latin typeface="Franklin Gothic Book" panose="020B0503020102020204" pitchFamily="34" charset="0"/>
                <a:cs typeface="Arial" panose="020B0604020202020204" pitchFamily="34" charset="0"/>
              </a:rPr>
              <a:t>3</a:t>
            </a:r>
          </a:p>
          <a:p>
            <a:pPr marL="0" indent="0">
              <a:buNone/>
            </a:pPr>
            <a:endParaRPr lang="en-US" sz="1800" dirty="0" smtClean="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chemeClr val="tx1">
                    <a:lumMod val="65000"/>
                    <a:lumOff val="35000"/>
                  </a:schemeClr>
                </a:solidFill>
                <a:latin typeface="Franklin Gothic Book" panose="020B0503020102020204" pitchFamily="34" charset="0"/>
                <a:cs typeface="Arial" panose="020B0604020202020204" pitchFamily="34" charset="0"/>
              </a:rPr>
              <a:t>Metrics 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a:solidFill>
                  <a:srgbClr val="138F7E"/>
                </a:solidFill>
                <a:latin typeface="Franklin Gothic Book" panose="020B0503020102020204" pitchFamily="34" charset="0"/>
                <a:cs typeface="Arial" panose="020B0604020202020204" pitchFamily="34" charset="0"/>
              </a:rPr>
              <a:t>4</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a:solidFill>
                  <a:srgbClr val="138F7E"/>
                </a:solidFill>
                <a:latin typeface="Franklin Gothic Book" panose="020B0503020102020204" pitchFamily="34" charset="0"/>
                <a:cs typeface="Arial" panose="020B0604020202020204" pitchFamily="34" charset="0"/>
              </a:rPr>
              <a:t>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rgbClr val="138F7E"/>
                </a:solidFill>
                <a:latin typeface="Franklin Gothic Book" panose="020B0503020102020204" pitchFamily="34" charset="0"/>
                <a:cs typeface="Arial" panose="020B0604020202020204" pitchFamily="34" charset="0"/>
              </a:rPr>
              <a:t>12</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Legal Services 		                	</a:t>
            </a:r>
            <a:r>
              <a:rPr lang="en-US" sz="1800" dirty="0">
                <a:solidFill>
                  <a:srgbClr val="138F7E"/>
                </a:solidFill>
                <a:latin typeface="Franklin Gothic Book" panose="020B0503020102020204" pitchFamily="34" charset="0"/>
                <a:cs typeface="Arial" panose="020B0604020202020204" pitchFamily="34" charset="0"/>
              </a:rPr>
              <a:t>15</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a:solidFill>
                  <a:srgbClr val="138F7E"/>
                </a:solidFill>
                <a:latin typeface="Franklin Gothic Book" panose="020B0503020102020204" pitchFamily="34" charset="0"/>
                <a:cs typeface="Arial" panose="020B0604020202020204" pitchFamily="34" charset="0"/>
              </a:rPr>
              <a:t>17</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a:solidFill>
                  <a:srgbClr val="138F7E"/>
                </a:solidFill>
                <a:latin typeface="Franklin Gothic Book" panose="020B0503020102020204" pitchFamily="34" charset="0"/>
                <a:cs typeface="Arial" panose="020B0604020202020204" pitchFamily="34" charset="0"/>
              </a:rPr>
              <a:t>19</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smtClean="0">
                <a:solidFill>
                  <a:srgbClr val="138F7E"/>
                </a:solidFill>
                <a:latin typeface="Franklin Gothic Book" panose="020B0503020102020204" pitchFamily="34" charset="0"/>
                <a:cs typeface="Arial" panose="020B0604020202020204" pitchFamily="34" charset="0"/>
              </a:rPr>
              <a:t>22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smtClean="0">
                <a:solidFill>
                  <a:srgbClr val="138F7E"/>
                </a:solidFill>
                <a:latin typeface="Franklin Gothic Book" panose="020B0503020102020204" pitchFamily="34" charset="0"/>
                <a:cs typeface="Arial" panose="020B0604020202020204" pitchFamily="34" charset="0"/>
              </a:rPr>
              <a:t>25</a:t>
            </a:r>
            <a:endParaRPr lang="en-US" sz="1800" dirty="0">
              <a:solidFill>
                <a:srgbClr val="138F7E"/>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71000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Human Resources</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20</a:t>
            </a:r>
            <a:endParaRPr lang="en-US" dirty="0"/>
          </a:p>
        </p:txBody>
      </p:sp>
      <p:graphicFrame>
        <p:nvGraphicFramePr>
          <p:cNvPr id="13" name="Chart 12"/>
          <p:cNvGraphicFramePr/>
          <p:nvPr>
            <p:extLst>
              <p:ext uri="{D42A27DB-BD31-4B8C-83A1-F6EECF244321}">
                <p14:modId xmlns:p14="http://schemas.microsoft.com/office/powerpoint/2010/main" val="3265280430"/>
              </p:ext>
            </p:extLst>
          </p:nvPr>
        </p:nvGraphicFramePr>
        <p:xfrm>
          <a:off x="1550504"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Detroit Residents and Hiring</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Fifty-seven percent of the DWSD workforce lives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245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sp>
        <p:nvSpPr>
          <p:cNvPr id="18"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Family Medical Leave Act</a:t>
            </a:r>
            <a:endParaRPr lang="en-US" sz="2500" b="1" dirty="0">
              <a:solidFill>
                <a:srgbClr val="138F7E"/>
              </a:solidFill>
              <a:latin typeface="Franklin Gothic Book" panose="020B05030201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3267860019"/>
              </p:ext>
            </p:extLst>
          </p:nvPr>
        </p:nvGraphicFramePr>
        <p:xfrm>
          <a:off x="181145" y="1847260"/>
          <a:ext cx="8834718" cy="3533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3311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Public Affairs</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28947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23</a:t>
            </a:r>
            <a:endParaRPr lang="en-US" dirty="0"/>
          </a:p>
        </p:txBody>
      </p:sp>
      <p:sp>
        <p:nvSpPr>
          <p:cNvPr id="9" name="TextBox 8"/>
          <p:cNvSpPr txBox="1"/>
          <p:nvPr/>
        </p:nvSpPr>
        <p:spPr>
          <a:xfrm>
            <a:off x="0" y="4201279"/>
            <a:ext cx="4610251" cy="1815882"/>
          </a:xfrm>
          <a:prstGeom prst="rect">
            <a:avLst/>
          </a:prstGeom>
          <a:noFill/>
        </p:spPr>
        <p:txBody>
          <a:bodyPr wrap="square" rtlCol="0">
            <a:spAutoFit/>
          </a:bodyPr>
          <a:lstStyle/>
          <a:p>
            <a:r>
              <a:rPr lang="en-US" sz="1600" dirty="0" smtClean="0">
                <a:solidFill>
                  <a:schemeClr val="tx1">
                    <a:lumMod val="75000"/>
                    <a:lumOff val="25000"/>
                  </a:schemeClr>
                </a:solidFill>
                <a:latin typeface="Franklin Gothic Book" panose="020B0503020102020204" pitchFamily="34" charset="0"/>
                <a:cs typeface="Arial" panose="020B0604020202020204" pitchFamily="34" charset="0"/>
              </a:rPr>
              <a:t>This month the DWSD Public Affairs team saw a total of </a:t>
            </a:r>
            <a:r>
              <a:rPr lang="en-US" sz="1600" b="1" dirty="0" smtClean="0">
                <a:solidFill>
                  <a:schemeClr val="tx1">
                    <a:lumMod val="75000"/>
                    <a:lumOff val="25000"/>
                  </a:schemeClr>
                </a:solidFill>
                <a:latin typeface="Franklin Gothic Book" panose="020B0503020102020204" pitchFamily="34" charset="0"/>
                <a:cs typeface="Arial" panose="020B0604020202020204" pitchFamily="34" charset="0"/>
              </a:rPr>
              <a:t>503 </a:t>
            </a:r>
            <a:r>
              <a:rPr lang="en-US" sz="1600" dirty="0" smtClean="0">
                <a:solidFill>
                  <a:schemeClr val="tx1">
                    <a:lumMod val="75000"/>
                    <a:lumOff val="25000"/>
                  </a:schemeClr>
                </a:solidFill>
                <a:latin typeface="Franklin Gothic Book" panose="020B0503020102020204" pitchFamily="34" charset="0"/>
                <a:cs typeface="Arial" panose="020B0604020202020204" pitchFamily="34" charset="0"/>
              </a:rPr>
              <a:t>media stories. </a:t>
            </a:r>
            <a:r>
              <a:rPr lang="en-US" sz="1600" dirty="0">
                <a:solidFill>
                  <a:schemeClr val="tx1">
                    <a:lumMod val="75000"/>
                    <a:lumOff val="25000"/>
                  </a:schemeClr>
                </a:solidFill>
                <a:latin typeface="Franklin Gothic Book" panose="020B0503020102020204" pitchFamily="34" charset="0"/>
                <a:cs typeface="Arial" panose="020B0604020202020204" pitchFamily="34" charset="0"/>
              </a:rPr>
              <a:t>T</a:t>
            </a:r>
            <a:r>
              <a:rPr lang="en-US" sz="1600" dirty="0" smtClean="0">
                <a:solidFill>
                  <a:schemeClr val="tx1">
                    <a:lumMod val="75000"/>
                    <a:lumOff val="25000"/>
                  </a:schemeClr>
                </a:solidFill>
                <a:latin typeface="Franklin Gothic Book" panose="020B0503020102020204" pitchFamily="34" charset="0"/>
                <a:cs typeface="Arial" panose="020B0604020202020204" pitchFamily="34" charset="0"/>
              </a:rPr>
              <a:t>he majority of the neutral coverage was related the Polar Vortex (a continuation from last month). One of the positive stories highlighted DWSD’s use of the DivDat kiosks. Of the stories, </a:t>
            </a:r>
            <a:r>
              <a:rPr lang="en-US" sz="1600" dirty="0">
                <a:solidFill>
                  <a:schemeClr val="tx1">
                    <a:lumMod val="75000"/>
                    <a:lumOff val="25000"/>
                  </a:schemeClr>
                </a:solidFill>
                <a:latin typeface="Franklin Gothic Book" panose="020B0503020102020204" pitchFamily="34" charset="0"/>
                <a:cs typeface="Arial" panose="020B0604020202020204" pitchFamily="34" charset="0"/>
              </a:rPr>
              <a:t>9</a:t>
            </a:r>
            <a:r>
              <a:rPr lang="en-US" sz="1600" dirty="0" smtClean="0">
                <a:solidFill>
                  <a:schemeClr val="tx1">
                    <a:lumMod val="75000"/>
                    <a:lumOff val="25000"/>
                  </a:schemeClr>
                </a:solidFill>
                <a:latin typeface="Franklin Gothic Book" panose="020B0503020102020204" pitchFamily="34" charset="0"/>
                <a:cs typeface="Arial" panose="020B0604020202020204" pitchFamily="34" charset="0"/>
              </a:rPr>
              <a:t> were broadcast, 461 were print/online and 33 were radio.</a:t>
            </a:r>
          </a:p>
        </p:txBody>
      </p:sp>
      <p:cxnSp>
        <p:nvCxnSpPr>
          <p:cNvPr id="10" name="Straight Connector 9"/>
          <p:cNvCxnSpPr/>
          <p:nvPr/>
        </p:nvCxnSpPr>
        <p:spPr>
          <a:xfrm flipH="1">
            <a:off x="26503" y="4121327"/>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ext uri="{D42A27DB-BD31-4B8C-83A1-F6EECF244321}">
                <p14:modId xmlns:p14="http://schemas.microsoft.com/office/powerpoint/2010/main" val="570884414"/>
              </p:ext>
            </p:extLst>
          </p:nvPr>
        </p:nvGraphicFramePr>
        <p:xfrm>
          <a:off x="212214" y="674263"/>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xmlns=""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Positive vs. Negative News Stories</a:t>
            </a:r>
            <a:endParaRPr lang="en-US" sz="2500" b="1" dirty="0">
              <a:solidFill>
                <a:srgbClr val="138F7E"/>
              </a:solidFill>
              <a:latin typeface="Franklin Gothic Book" panose="020B0503020102020204" pitchFamily="34" charset="0"/>
            </a:endParaRPr>
          </a:p>
        </p:txBody>
      </p:sp>
      <p:sp>
        <p:nvSpPr>
          <p:cNvPr id="2" name="TextBox 1"/>
          <p:cNvSpPr txBox="1"/>
          <p:nvPr/>
        </p:nvSpPr>
        <p:spPr>
          <a:xfrm>
            <a:off x="128261" y="411509"/>
            <a:ext cx="5609997"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a:t>
            </a:r>
            <a:r>
              <a:rPr lang="en-US" b="1" dirty="0" smtClean="0">
                <a:solidFill>
                  <a:schemeClr val="tx1">
                    <a:lumMod val="65000"/>
                    <a:lumOff val="35000"/>
                  </a:schemeClr>
                </a:solidFill>
                <a:latin typeface="Franklin Gothic Book" panose="020B0503020102020204" pitchFamily="34" charset="0"/>
              </a:rPr>
              <a:t>News Coverage: February 1 – February 28, 2019</a:t>
            </a:r>
            <a:endParaRPr lang="en-US" b="1" dirty="0">
              <a:solidFill>
                <a:schemeClr val="tx1">
                  <a:lumMod val="65000"/>
                  <a:lumOff val="35000"/>
                </a:schemeClr>
              </a:solidFill>
              <a:latin typeface="Franklin Gothic Book" panose="020B0503020102020204" pitchFamily="34" charset="0"/>
            </a:endParaRPr>
          </a:p>
        </p:txBody>
      </p:sp>
      <p:sp>
        <p:nvSpPr>
          <p:cNvPr id="4" name="TextBox 3"/>
          <p:cNvSpPr txBox="1"/>
          <p:nvPr/>
        </p:nvSpPr>
        <p:spPr>
          <a:xfrm>
            <a:off x="-20610" y="6029702"/>
            <a:ext cx="4592610" cy="584775"/>
          </a:xfrm>
          <a:prstGeom prst="rect">
            <a:avLst/>
          </a:prstGeom>
          <a:noFill/>
        </p:spPr>
        <p:txBody>
          <a:bodyPr wrap="square" rtlCol="0">
            <a:spAutoFit/>
          </a:bodyPr>
          <a:lstStyle/>
          <a:p>
            <a:r>
              <a:rPr lang="en-US" sz="16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r>
              <a:rPr lang="en-US" sz="1600" b="1" dirty="0" smtClean="0">
                <a:solidFill>
                  <a:schemeClr val="tx1">
                    <a:lumMod val="75000"/>
                    <a:lumOff val="25000"/>
                  </a:schemeClr>
                </a:solidFill>
                <a:latin typeface="Franklin Gothic Book" panose="020B0503020102020204" pitchFamily="34" charset="0"/>
                <a:cs typeface="Arial" panose="020B0604020202020204" pitchFamily="34" charset="0"/>
              </a:rPr>
              <a:t>.</a:t>
            </a:r>
            <a:endParaRPr lang="en-US" sz="16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572000" y="4233020"/>
            <a:ext cx="4404369" cy="2133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4134979" y="1360447"/>
            <a:ext cx="4797145" cy="2514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301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24</a:t>
            </a:r>
            <a:endParaRPr lang="en-US" dirty="0"/>
          </a:p>
        </p:txBody>
      </p:sp>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7,728</a:t>
            </a:r>
          </a:p>
          <a:p>
            <a:pPr algn="ctr"/>
            <a:r>
              <a:rPr lang="en-US" sz="1600" b="1" dirty="0" smtClean="0">
                <a:solidFill>
                  <a:schemeClr val="bg1"/>
                </a:solidFill>
                <a:latin typeface="Franklin Gothic Book" panose="020B0503020102020204" pitchFamily="34" charset="0"/>
              </a:rPr>
              <a:t>Total Followers on Facebook</a:t>
            </a:r>
            <a:endParaRPr lang="en-US" sz="1600" b="1" dirty="0">
              <a:solidFill>
                <a:schemeClr val="bg1"/>
              </a:solidFill>
              <a:latin typeface="Franklin Gothic Book" panose="020B0503020102020204" pitchFamily="34" charset="0"/>
            </a:endParaRP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1,486</a:t>
            </a:r>
          </a:p>
          <a:p>
            <a:pPr algn="ctr"/>
            <a:r>
              <a:rPr lang="en-US" sz="1600" b="1" dirty="0" smtClean="0">
                <a:solidFill>
                  <a:schemeClr val="bg1"/>
                </a:solidFill>
                <a:latin typeface="Franklin Gothic Book" panose="020B0503020102020204" pitchFamily="34" charset="0"/>
              </a:rPr>
              <a:t>Total Followers on Twitter</a:t>
            </a:r>
            <a:endParaRPr lang="en-US" sz="1600" b="1" dirty="0">
              <a:solidFill>
                <a:schemeClr val="bg1"/>
              </a:solidFill>
              <a:latin typeface="Franklin Gothic Book" panose="020B0503020102020204" pitchFamily="34" charset="0"/>
            </a:endParaRPr>
          </a:p>
        </p:txBody>
      </p:sp>
      <p:sp>
        <p:nvSpPr>
          <p:cNvPr id="9" name="TextBox 8"/>
          <p:cNvSpPr txBox="1"/>
          <p:nvPr/>
        </p:nvSpPr>
        <p:spPr>
          <a:xfrm>
            <a:off x="0" y="5382355"/>
            <a:ext cx="9143999" cy="1169551"/>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The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DWSD Public Affairs team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gained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93</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new followers on social media in February 2019, bringing the total number of followers to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10,307</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598,100 impressions and 2,886 link clicks. The top performing post on Facebook was on Feb. 21 when DWSD Auto Fleet Technician James A. was featured in the Employee Spotlight, with 217 reactions, 57 comments and a reach of 12,478. The Feb. 22 post announcing the City’s Seasonal Job Fair was the top performing post on Twitter, with 12 responses, 12 retweets and a reach of 25,481. </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a:off x="0" y="534012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1,093</a:t>
            </a:r>
          </a:p>
          <a:p>
            <a:pPr algn="ctr"/>
            <a:r>
              <a:rPr lang="en-US" sz="1600" b="1" dirty="0" smtClean="0">
                <a:solidFill>
                  <a:schemeClr val="bg1"/>
                </a:solidFill>
                <a:latin typeface="Franklin Gothic Book" panose="020B0503020102020204" pitchFamily="34" charset="0"/>
              </a:rPr>
              <a:t>Total Followers on Instagram</a:t>
            </a:r>
            <a:endParaRPr lang="en-US" sz="1600" b="1" dirty="0">
              <a:solidFill>
                <a:schemeClr val="bg1"/>
              </a:solidFill>
              <a:latin typeface="Franklin Gothic Book" panose="020B0503020102020204" pitchFamily="34" charset="0"/>
            </a:endParaRP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56</a:t>
            </a:r>
          </a:p>
          <a:p>
            <a:pPr algn="ctr"/>
            <a:r>
              <a:rPr lang="en-US" sz="1600" b="1" dirty="0" smtClean="0">
                <a:solidFill>
                  <a:schemeClr val="bg1"/>
                </a:solidFill>
                <a:latin typeface="Franklin Gothic Book" panose="020B0503020102020204" pitchFamily="34" charset="0"/>
              </a:rPr>
              <a:t>New Facebook Followers</a:t>
            </a:r>
            <a:endParaRPr lang="en-US" sz="1600" b="1" dirty="0">
              <a:solidFill>
                <a:schemeClr val="bg1"/>
              </a:solidFill>
              <a:latin typeface="Franklin Gothic Book" panose="020B0503020102020204" pitchFamily="34" charset="0"/>
            </a:endParaRP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18</a:t>
            </a:r>
          </a:p>
          <a:p>
            <a:pPr algn="ctr"/>
            <a:r>
              <a:rPr lang="en-US" sz="1600" b="1" dirty="0" smtClean="0">
                <a:solidFill>
                  <a:schemeClr val="bg1"/>
                </a:solidFill>
                <a:latin typeface="Franklin Gothic Book" panose="020B0503020102020204" pitchFamily="34" charset="0"/>
              </a:rPr>
              <a:t>New Twitter Followers</a:t>
            </a:r>
            <a:endParaRPr lang="en-US" sz="1600" b="1" dirty="0">
              <a:solidFill>
                <a:schemeClr val="bg1"/>
              </a:solidFill>
              <a:latin typeface="Franklin Gothic Book" panose="020B0503020102020204" pitchFamily="34" charset="0"/>
            </a:endParaRP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19</a:t>
            </a:r>
          </a:p>
          <a:p>
            <a:pPr algn="ctr"/>
            <a:r>
              <a:rPr lang="en-US" sz="1600" b="1" dirty="0" smtClean="0">
                <a:solidFill>
                  <a:schemeClr val="bg1"/>
                </a:solidFill>
                <a:latin typeface="Franklin Gothic Book" panose="020B0503020102020204" pitchFamily="34" charset="0"/>
              </a:rPr>
              <a:t>New Instagram Followers</a:t>
            </a:r>
            <a:endParaRPr lang="en-US" sz="1600" b="1" dirty="0">
              <a:solidFill>
                <a:schemeClr val="bg1"/>
              </a:solidFill>
              <a:latin typeface="Franklin Gothic Book" panose="020B0503020102020204" pitchFamily="34" charset="0"/>
            </a:endParaRP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7" name="Title 1">
            <a:extLst>
              <a:ext uri="{FF2B5EF4-FFF2-40B4-BE49-F238E27FC236}">
                <a16:creationId xmlns:a16="http://schemas.microsoft.com/office/drawing/2014/main" xmlns="" id="{A4551F2D-87A5-4144-B73E-642850CDE87C}"/>
              </a:ext>
            </a:extLst>
          </p:cNvPr>
          <p:cNvSpPr txBox="1">
            <a:spLocks/>
          </p:cNvSpPr>
          <p:nvPr/>
        </p:nvSpPr>
        <p:spPr>
          <a:xfrm>
            <a:off x="0" y="12791"/>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Social Media Activity</a:t>
            </a:r>
            <a:endParaRPr lang="en-US" sz="2500" b="1" dirty="0">
              <a:solidFill>
                <a:srgbClr val="138F7E"/>
              </a:solidFill>
              <a:latin typeface="Franklin Gothic Book" panose="020B0503020102020204" pitchFamily="34" charset="0"/>
            </a:endParaRPr>
          </a:p>
        </p:txBody>
      </p:sp>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2,542</a:t>
            </a:r>
          </a:p>
          <a:p>
            <a:pPr algn="ctr"/>
            <a:r>
              <a:rPr lang="en-US" sz="1600" b="1" dirty="0" smtClean="0">
                <a:solidFill>
                  <a:schemeClr val="bg1"/>
                </a:solidFill>
                <a:latin typeface="Franklin Gothic Book" panose="020B0503020102020204" pitchFamily="34" charset="0"/>
              </a:rPr>
              <a:t>Engagement on Facebook</a:t>
            </a:r>
            <a:endParaRPr lang="en-US" sz="1600" b="1" dirty="0">
              <a:solidFill>
                <a:schemeClr val="bg1"/>
              </a:solidFill>
              <a:latin typeface="Franklin Gothic Book" panose="020B0503020102020204" pitchFamily="34" charset="0"/>
            </a:endParaRP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2</a:t>
            </a:r>
            <a:r>
              <a:rPr lang="en-US" sz="4000" dirty="0" smtClean="0">
                <a:solidFill>
                  <a:schemeClr val="bg1"/>
                </a:solidFill>
                <a:latin typeface="Impact" panose="020B0806030902050204" pitchFamily="34" charset="0"/>
              </a:rPr>
              <a:t>7</a:t>
            </a:r>
          </a:p>
          <a:p>
            <a:pPr algn="ctr"/>
            <a:r>
              <a:rPr lang="en-US" sz="1600" b="1" dirty="0" smtClean="0">
                <a:solidFill>
                  <a:schemeClr val="bg1"/>
                </a:solidFill>
                <a:latin typeface="Franklin Gothic Book" panose="020B0503020102020204" pitchFamily="34" charset="0"/>
              </a:rPr>
              <a:t>Engagement on Instagram</a:t>
            </a:r>
            <a:endParaRPr lang="en-US" sz="1600" b="1" dirty="0">
              <a:solidFill>
                <a:schemeClr val="bg1"/>
              </a:solidFill>
              <a:latin typeface="Franklin Gothic Book" panose="020B0503020102020204" pitchFamily="34" charset="0"/>
            </a:endParaRP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587</a:t>
            </a:r>
          </a:p>
          <a:p>
            <a:pPr algn="ctr"/>
            <a:r>
              <a:rPr lang="en-US" sz="1600" b="1" dirty="0" smtClean="0">
                <a:solidFill>
                  <a:schemeClr val="bg1"/>
                </a:solidFill>
                <a:latin typeface="Franklin Gothic Book" panose="020B0503020102020204" pitchFamily="34" charset="0"/>
              </a:rPr>
              <a:t>Engagement on Twitter</a:t>
            </a:r>
            <a:endParaRPr lang="en-US" sz="16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768836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xmlns=""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Information Technology</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26</a:t>
            </a:r>
            <a:endParaRPr lang="en-US" dirty="0"/>
          </a:p>
        </p:txBody>
      </p:sp>
      <p:sp>
        <p:nvSpPr>
          <p:cNvPr id="30" name="TextBox 29"/>
          <p:cNvSpPr txBox="1"/>
          <p:nvPr/>
        </p:nvSpPr>
        <p:spPr>
          <a:xfrm>
            <a:off x="-390" y="5822771"/>
            <a:ext cx="9144000" cy="830997"/>
          </a:xfrm>
          <a:prstGeom prst="rect">
            <a:avLst/>
          </a:prstGeom>
          <a:noFill/>
        </p:spPr>
        <p:txBody>
          <a:bodyPr wrap="square" rtlCol="0">
            <a:spAutoFit/>
          </a:bodyPr>
          <a:lstStyle/>
          <a:p>
            <a:r>
              <a:rPr lang="en-US" sz="1200" dirty="0" smtClean="0">
                <a:solidFill>
                  <a:schemeClr val="tx1">
                    <a:lumMod val="75000"/>
                    <a:lumOff val="25000"/>
                  </a:schemeClr>
                </a:solidFill>
                <a:latin typeface="Franklin Gothic Book" panose="020B0503020102020204" pitchFamily="34" charset="0"/>
              </a:rPr>
              <a:t>In the Informational Technology (IT) Group, the major projects underway are the transition from Great Lakes Water Authority (GLWA) IT shared services which includes new network, active director, BOX.com, print/fax services, IVR upgrade to the cloud, and GIS (Geographic Information System) to City of Detroit migration; launch of fleet management programs AssetWorks, FleetFocus and FuelFocus; CityWorks to replace WAM work order system; and Customer Care Web Portal phase two.</a:t>
            </a:r>
            <a:endParaRPr lang="en-US" sz="1200" dirty="0">
              <a:solidFill>
                <a:schemeClr val="tx1">
                  <a:lumMod val="75000"/>
                  <a:lumOff val="25000"/>
                </a:schemeClr>
              </a:solidFill>
              <a:latin typeface="Franklin Gothic Book" panose="020B0503020102020204" pitchFamily="34" charset="0"/>
            </a:endParaRPr>
          </a:p>
        </p:txBody>
      </p:sp>
      <p:cxnSp>
        <p:nvCxnSpPr>
          <p:cNvPr id="31" name="Straight Connector 30"/>
          <p:cNvCxnSpPr/>
          <p:nvPr/>
        </p:nvCxnSpPr>
        <p:spPr>
          <a:xfrm flipH="1">
            <a:off x="0" y="580649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chemeClr val="bg1"/>
                </a:solidFill>
                <a:latin typeface="Franklin Gothic Book" panose="020B0503020102020204" pitchFamily="34" charset="0"/>
              </a:rPr>
              <a:t>Information</a:t>
            </a:r>
            <a:r>
              <a:rPr lang="en-US" sz="2500" b="1" dirty="0" smtClean="0">
                <a:solidFill>
                  <a:srgbClr val="138F7E"/>
                </a:solidFill>
                <a:latin typeface="Franklin Gothic Book" panose="020B0503020102020204" pitchFamily="34" charset="0"/>
              </a:rPr>
              <a:t> Technology: Application Availability</a:t>
            </a:r>
            <a:endParaRPr lang="en-US" sz="2500" b="1" dirty="0">
              <a:solidFill>
                <a:srgbClr val="138F7E"/>
              </a:solidFill>
              <a:latin typeface="Franklin Gothic Book" panose="020B0503020102020204" pitchFamily="34" charset="0"/>
            </a:endParaRPr>
          </a:p>
        </p:txBody>
      </p:sp>
      <p:graphicFrame>
        <p:nvGraphicFramePr>
          <p:cNvPr id="9" name="Chart 8">
            <a:extLst>
              <a:ext uri="{FF2B5EF4-FFF2-40B4-BE49-F238E27FC236}">
                <a16:creationId xmlns:lc="http://schemas.openxmlformats.org/drawingml/2006/lockedCanvas" xmlns:a16="http://schemas.microsoft.com/office/drawing/2014/main" xmlns:xdr="http://schemas.openxmlformats.org/drawingml/2006/spreadsheetDrawing" xmlns="" id="{B17F2E70-4563-40FB-853D-B99D4CA5DA9F}"/>
              </a:ext>
            </a:extLst>
          </p:cNvPr>
          <p:cNvGraphicFramePr>
            <a:graphicFrameLocks/>
          </p:cNvGraphicFramePr>
          <p:nvPr>
            <p:extLst>
              <p:ext uri="{D42A27DB-BD31-4B8C-83A1-F6EECF244321}">
                <p14:modId xmlns:p14="http://schemas.microsoft.com/office/powerpoint/2010/main" val="4083266515"/>
              </p:ext>
            </p:extLst>
          </p:nvPr>
        </p:nvGraphicFramePr>
        <p:xfrm>
          <a:off x="110066" y="910738"/>
          <a:ext cx="5587999" cy="48134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lc="http://schemas.openxmlformats.org/drawingml/2006/lockedCanvas" xmlns:a16="http://schemas.microsoft.com/office/drawing/2014/main" xmlns:xdr="http://schemas.openxmlformats.org/drawingml/2006/spreadsheetDrawing" xmlns="" id="{B40BFE53-7922-4411-A402-8D7420EA4269}"/>
              </a:ext>
            </a:extLst>
          </p:cNvPr>
          <p:cNvGraphicFramePr>
            <a:graphicFrameLocks/>
          </p:cNvGraphicFramePr>
          <p:nvPr>
            <p:extLst>
              <p:ext uri="{D42A27DB-BD31-4B8C-83A1-F6EECF244321}">
                <p14:modId xmlns:p14="http://schemas.microsoft.com/office/powerpoint/2010/main" val="3320832204"/>
              </p:ext>
            </p:extLst>
          </p:nvPr>
        </p:nvGraphicFramePr>
        <p:xfrm>
          <a:off x="5121553" y="3206991"/>
          <a:ext cx="3929313" cy="24511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425652085"/>
              </p:ext>
            </p:extLst>
          </p:nvPr>
        </p:nvGraphicFramePr>
        <p:xfrm>
          <a:off x="6600595" y="1361573"/>
          <a:ext cx="2011680" cy="1163982"/>
        </p:xfrm>
        <a:graphic>
          <a:graphicData uri="http://schemas.openxmlformats.org/drawingml/2006/table">
            <a:tbl>
              <a:tblPr>
                <a:tableStyleId>{5C22544A-7EE6-4342-B048-85BDC9FD1C3A}</a:tableStyleId>
              </a:tblPr>
              <a:tblGrid>
                <a:gridCol w="2011680"/>
              </a:tblGrid>
              <a:tr h="788697">
                <a:tc>
                  <a:txBody>
                    <a:bodyPr/>
                    <a:lstStyle/>
                    <a:p>
                      <a:pPr algn="ctr" fontAlgn="ctr"/>
                      <a:r>
                        <a:rPr lang="en-US" sz="4000" u="none" strike="noStrike" dirty="0">
                          <a:solidFill>
                            <a:schemeClr val="bg1"/>
                          </a:solidFill>
                          <a:effectLst/>
                          <a:latin typeface="Franklin Gothic Book" panose="020B0503020102020204" pitchFamily="34" charset="0"/>
                        </a:rPr>
                        <a:t>99.85%</a:t>
                      </a:r>
                      <a:endParaRPr lang="en-US" sz="4000" b="1" i="0" u="none" strike="noStrike" dirty="0">
                        <a:solidFill>
                          <a:schemeClr val="bg1"/>
                        </a:solidFill>
                        <a:effectLst/>
                        <a:latin typeface="Franklin Gothic Book" panose="020B0503020102020204" pitchFamily="34" charset="0"/>
                      </a:endParaRPr>
                    </a:p>
                  </a:txBody>
                  <a:tcPr marL="9525" marR="9525" marT="9525" marB="0" anchor="ctr">
                    <a:solidFill>
                      <a:srgbClr val="FFC000"/>
                    </a:solidFill>
                  </a:tcPr>
                </a:tc>
              </a:tr>
              <a:tr h="354303">
                <a:tc>
                  <a:txBody>
                    <a:bodyPr/>
                    <a:lstStyle/>
                    <a:p>
                      <a:pPr algn="ctr" fontAlgn="ctr"/>
                      <a:r>
                        <a:rPr lang="en-US" sz="1200" b="1" u="none" strike="noStrike" dirty="0">
                          <a:solidFill>
                            <a:schemeClr val="bg1"/>
                          </a:solidFill>
                          <a:effectLst/>
                          <a:latin typeface="Franklin Gothic Book" panose="020B0503020102020204" pitchFamily="34" charset="0"/>
                        </a:rPr>
                        <a:t>MONTHLY AVAILABILITY                                   99.9% = TARGET</a:t>
                      </a:r>
                      <a:endParaRPr lang="en-US" sz="1200" b="1" i="0" u="none" strike="noStrike" dirty="0">
                        <a:solidFill>
                          <a:schemeClr val="bg1"/>
                        </a:solidFill>
                        <a:effectLst/>
                        <a:latin typeface="Franklin Gothic Book" panose="020B0503020102020204" pitchFamily="34" charset="0"/>
                      </a:endParaRPr>
                    </a:p>
                  </a:txBody>
                  <a:tcPr marL="9525" marR="9525" marT="9525" marB="0" anchor="ctr">
                    <a:solidFill>
                      <a:schemeClr val="accent5">
                        <a:lumMod val="60000"/>
                        <a:lumOff val="40000"/>
                      </a:schemeClr>
                    </a:solidFill>
                  </a:tcPr>
                </a:tc>
              </a:tr>
            </a:tbl>
          </a:graphicData>
        </a:graphic>
      </p:graphicFrame>
    </p:spTree>
    <p:extLst>
      <p:ext uri="{BB962C8B-B14F-4D97-AF65-F5344CB8AC3E}">
        <p14:creationId xmlns:p14="http://schemas.microsoft.com/office/powerpoint/2010/main" val="2462512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61242" y="1959872"/>
            <a:ext cx="2194560" cy="3931920"/>
          </a:xfrm>
          <a:prstGeom prst="rect">
            <a:avLst/>
          </a:prstGeom>
          <a:noFill/>
          <a:ln>
            <a:solidFill>
              <a:srgbClr val="27999D"/>
            </a:solidFill>
          </a:ln>
        </p:spPr>
        <p:txBody>
          <a:bodyPr wrap="none" rtlCol="0">
            <a:spAutoFit/>
          </a:bodyPr>
          <a:lstStyle/>
          <a:p>
            <a:pPr algn="ctr"/>
            <a:r>
              <a:rPr lang="en-US" sz="1500" dirty="0" smtClean="0">
                <a:solidFill>
                  <a:srgbClr val="004445"/>
                </a:solidFill>
                <a:latin typeface="Franklin Gothic Book" panose="020B0503020102020204" pitchFamily="34" charset="0"/>
              </a:rPr>
              <a:t>Oakman Blvd. GSI Project</a:t>
            </a:r>
            <a:endParaRPr lang="en-US" sz="1500" dirty="0">
              <a:solidFill>
                <a:srgbClr val="004445"/>
              </a:solidFill>
              <a:latin typeface="Franklin Gothic Book" panose="020B0503020102020204" pitchFamily="34" charset="0"/>
            </a:endParaRPr>
          </a:p>
        </p:txBody>
      </p:sp>
      <p:sp>
        <p:nvSpPr>
          <p:cNvPr id="9" name="Slide Number Placeholder 1"/>
          <p:cNvSpPr>
            <a:spLocks noGrp="1"/>
          </p:cNvSpPr>
          <p:nvPr>
            <p:ph type="sldNum" sz="quarter" idx="12"/>
          </p:nvPr>
        </p:nvSpPr>
        <p:spPr>
          <a:xfrm>
            <a:off x="1855304" y="6625395"/>
            <a:ext cx="2743200" cy="365125"/>
          </a:xfrm>
        </p:spPr>
        <p:txBody>
          <a:bodyPr/>
          <a:lstStyle/>
          <a:p>
            <a:r>
              <a:rPr lang="en-US" dirty="0" smtClean="0"/>
              <a:t>3</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DIRECTOR’S MESSAGE TO THE BOARD</a:t>
            </a:r>
            <a:endParaRPr lang="en-US" sz="3000" b="1" dirty="0">
              <a:solidFill>
                <a:srgbClr val="138F7E"/>
              </a:solidFill>
              <a:latin typeface="Franklin Gothic Book" panose="020B0503020102020204" pitchFamily="34" charset="0"/>
            </a:endParaRPr>
          </a:p>
        </p:txBody>
      </p:sp>
      <p:sp>
        <p:nvSpPr>
          <p:cNvPr id="7" name="TextBox 6"/>
          <p:cNvSpPr txBox="1"/>
          <p:nvPr/>
        </p:nvSpPr>
        <p:spPr>
          <a:xfrm>
            <a:off x="1" y="1306375"/>
            <a:ext cx="8821270" cy="5724644"/>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As the weather begins to break, the Detroit Water and Sewerage Department (DWSD) is </a:t>
            </a:r>
            <a:r>
              <a:rPr lang="en-US" sz="1400" b="1" dirty="0" smtClean="0">
                <a:latin typeface="Franklin Gothic Book" panose="020B0503020102020204" pitchFamily="34" charset="0"/>
              </a:rPr>
              <a:t>embarking on its most aggressive construction season in decades</a:t>
            </a:r>
            <a:r>
              <a:rPr lang="en-US" sz="1400" dirty="0" smtClean="0">
                <a:latin typeface="Franklin Gothic Book" panose="020B0503020102020204" pitchFamily="34" charset="0"/>
              </a:rPr>
              <a:t> – rehabilitating more than 50 miles of water main and sewer piping and installing several Green Stormwater Infrastructure (GSI) projects this year.</a:t>
            </a:r>
          </a:p>
          <a:p>
            <a:pPr marL="742950" lvl="1" indent="-285750">
              <a:buClr>
                <a:srgbClr val="279989"/>
              </a:buClr>
              <a:buFont typeface="Wingdings" panose="05000000000000000000" pitchFamily="2" charset="2"/>
              <a:buChar char="§"/>
            </a:pPr>
            <a:r>
              <a:rPr lang="en-US" sz="1300" dirty="0" smtClean="0">
                <a:latin typeface="Franklin Gothic Book" panose="020B0503020102020204" pitchFamily="34" charset="0"/>
              </a:rPr>
              <a:t>In addition to the first Capital Improvement Program Management Office construction</a:t>
            </a:r>
            <a:br>
              <a:rPr lang="en-US" sz="1300" dirty="0" smtClean="0">
                <a:latin typeface="Franklin Gothic Book" panose="020B0503020102020204" pitchFamily="34" charset="0"/>
              </a:rPr>
            </a:br>
            <a:r>
              <a:rPr lang="en-US" sz="1300" dirty="0" smtClean="0">
                <a:latin typeface="Franklin Gothic Book" panose="020B0503020102020204" pitchFamily="34" charset="0"/>
              </a:rPr>
              <a:t>projects to begin this spring in Cornerstone Village and North Rosedale Park, DWSD</a:t>
            </a:r>
            <a:br>
              <a:rPr lang="en-US" sz="1300" dirty="0" smtClean="0">
                <a:latin typeface="Franklin Gothic Book" panose="020B0503020102020204" pitchFamily="34" charset="0"/>
              </a:rPr>
            </a:br>
            <a:r>
              <a:rPr lang="en-US" sz="1300" dirty="0" smtClean="0">
                <a:latin typeface="Franklin Gothic Book" panose="020B0503020102020204" pitchFamily="34" charset="0"/>
              </a:rPr>
              <a:t>contractors will be on portions of these streets replacing water mains:  Algonac,</a:t>
            </a:r>
            <a:br>
              <a:rPr lang="en-US" sz="1300" dirty="0" smtClean="0">
                <a:latin typeface="Franklin Gothic Book" panose="020B0503020102020204" pitchFamily="34" charset="0"/>
              </a:rPr>
            </a:br>
            <a:r>
              <a:rPr lang="en-US" sz="1300" dirty="0" smtClean="0">
                <a:latin typeface="Franklin Gothic Book" panose="020B0503020102020204" pitchFamily="34" charset="0"/>
              </a:rPr>
              <a:t>Beaverland, East Outer Drive, Grand River, Lahser, Mark Twain, Marlowe, Notingham,</a:t>
            </a:r>
            <a:br>
              <a:rPr lang="en-US" sz="1300" dirty="0" smtClean="0">
                <a:latin typeface="Franklin Gothic Book" panose="020B0503020102020204" pitchFamily="34" charset="0"/>
              </a:rPr>
            </a:br>
            <a:r>
              <a:rPr lang="en-US" sz="1300" dirty="0" smtClean="0">
                <a:latin typeface="Franklin Gothic Book" panose="020B0503020102020204" pitchFamily="34" charset="0"/>
              </a:rPr>
              <a:t>Oakman, Robson, Stansbury, Tireman, West Outer Drive, Whitehill, to name a few. </a:t>
            </a:r>
          </a:p>
          <a:p>
            <a:pPr marL="742950" lvl="1" indent="-285750">
              <a:buClr>
                <a:srgbClr val="279989"/>
              </a:buClr>
              <a:buFont typeface="Wingdings" panose="05000000000000000000" pitchFamily="2" charset="2"/>
              <a:buChar char="§"/>
            </a:pPr>
            <a:r>
              <a:rPr lang="en-US" sz="1300" dirty="0" smtClean="0">
                <a:latin typeface="Franklin Gothic Book" panose="020B0503020102020204" pitchFamily="34" charset="0"/>
              </a:rPr>
              <a:t>DWSD and its contractor IWPC is also continuing sewer relining in Jefferson Chalmers</a:t>
            </a:r>
            <a:br>
              <a:rPr lang="en-US" sz="1300" dirty="0" smtClean="0">
                <a:latin typeface="Franklin Gothic Book" panose="020B0503020102020204" pitchFamily="34" charset="0"/>
              </a:rPr>
            </a:br>
            <a:r>
              <a:rPr lang="en-US" sz="1300" dirty="0" smtClean="0">
                <a:latin typeface="Franklin Gothic Book" panose="020B0503020102020204" pitchFamily="34" charset="0"/>
              </a:rPr>
              <a:t>as part of the $20 million project which began last year.</a:t>
            </a:r>
          </a:p>
          <a:p>
            <a:pPr marL="742950" lvl="1" indent="-285750">
              <a:buClr>
                <a:srgbClr val="279989"/>
              </a:buClr>
              <a:buFont typeface="Wingdings" panose="05000000000000000000" pitchFamily="2" charset="2"/>
              <a:buChar char="§"/>
            </a:pPr>
            <a:r>
              <a:rPr lang="en-US" sz="1300" dirty="0" smtClean="0">
                <a:latin typeface="Franklin Gothic Book" panose="020B0503020102020204" pitchFamily="34" charset="0"/>
              </a:rPr>
              <a:t>The most significant GSI project will be the bioretention gardens to be constructed</a:t>
            </a:r>
            <a:br>
              <a:rPr lang="en-US" sz="1300" dirty="0" smtClean="0">
                <a:latin typeface="Franklin Gothic Book" panose="020B0503020102020204" pitchFamily="34" charset="0"/>
              </a:rPr>
            </a:br>
            <a:r>
              <a:rPr lang="en-US" sz="1300" dirty="0" smtClean="0">
                <a:latin typeface="Franklin Gothic Book" panose="020B0503020102020204" pitchFamily="34" charset="0"/>
              </a:rPr>
              <a:t>in the medians on Oakman Blvd between Tireman and Birwood to improve stormwater</a:t>
            </a:r>
            <a:br>
              <a:rPr lang="en-US" sz="1300" dirty="0" smtClean="0">
                <a:latin typeface="Franklin Gothic Book" panose="020B0503020102020204" pitchFamily="34" charset="0"/>
              </a:rPr>
            </a:br>
            <a:r>
              <a:rPr lang="en-US" sz="1300" dirty="0" smtClean="0">
                <a:latin typeface="Franklin Gothic Book" panose="020B0503020102020204" pitchFamily="34" charset="0"/>
              </a:rPr>
              <a:t>management and reduce flooding in that neighborhood. </a:t>
            </a:r>
          </a:p>
          <a:p>
            <a:pPr lvl="1">
              <a:buClr>
                <a:srgbClr val="279989"/>
              </a:buClr>
            </a:pPr>
            <a:endParaRPr lang="en-US" sz="8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The Customer Assurance Specialist Team (CAST) has increased the number of</a:t>
            </a:r>
            <a:br>
              <a:rPr lang="en-US" sz="1400" dirty="0" smtClean="0">
                <a:latin typeface="Franklin Gothic Book" panose="020B0503020102020204" pitchFamily="34" charset="0"/>
              </a:rPr>
            </a:br>
            <a:r>
              <a:rPr lang="en-US" sz="1400" dirty="0" smtClean="0">
                <a:latin typeface="Franklin Gothic Book" panose="020B0503020102020204" pitchFamily="34" charset="0"/>
              </a:rPr>
              <a:t>assigned customer service representatives to eight in order to attend more outreach</a:t>
            </a:r>
            <a:br>
              <a:rPr lang="en-US" sz="1400" dirty="0" smtClean="0">
                <a:latin typeface="Franklin Gothic Book" panose="020B0503020102020204" pitchFamily="34" charset="0"/>
              </a:rPr>
            </a:br>
            <a:r>
              <a:rPr lang="en-US" sz="1400" dirty="0" smtClean="0">
                <a:latin typeface="Franklin Gothic Book" panose="020B0503020102020204" pitchFamily="34" charset="0"/>
              </a:rPr>
              <a:t>events</a:t>
            </a:r>
            <a:r>
              <a:rPr lang="en-US" sz="1400" dirty="0">
                <a:latin typeface="Franklin Gothic Book" panose="020B0503020102020204" pitchFamily="34" charset="0"/>
              </a:rPr>
              <a:t> </a:t>
            </a:r>
            <a:r>
              <a:rPr lang="en-US" sz="1400" dirty="0" smtClean="0">
                <a:latin typeface="Franklin Gothic Book" panose="020B0503020102020204" pitchFamily="34" charset="0"/>
              </a:rPr>
              <a:t>in the neighborhoods than years past (CAST began in late 2017); the team is</a:t>
            </a:r>
            <a:br>
              <a:rPr lang="en-US" sz="1400" dirty="0" smtClean="0">
                <a:latin typeface="Franklin Gothic Book" panose="020B0503020102020204" pitchFamily="34" charset="0"/>
              </a:rPr>
            </a:br>
            <a:r>
              <a:rPr lang="en-US" sz="1400" dirty="0" smtClean="0">
                <a:latin typeface="Franklin Gothic Book" panose="020B0503020102020204" pitchFamily="34" charset="0"/>
              </a:rPr>
              <a:t>partnering with DTE Energy, Wayne Metropolitan Community Action Agency, THAW</a:t>
            </a:r>
            <a:br>
              <a:rPr lang="en-US" sz="1400" dirty="0" smtClean="0">
                <a:latin typeface="Franklin Gothic Book" panose="020B0503020102020204" pitchFamily="34" charset="0"/>
              </a:rPr>
            </a:br>
            <a:r>
              <a:rPr lang="en-US" sz="1400" dirty="0" smtClean="0">
                <a:latin typeface="Franklin Gothic Book" panose="020B0503020102020204" pitchFamily="34" charset="0"/>
              </a:rPr>
              <a:t>and the Wayne County Treasurer on Wednesday, April 10 at 10 a.m. - 5 p.m. for a</a:t>
            </a:r>
            <a:br>
              <a:rPr lang="en-US" sz="1400" dirty="0" smtClean="0">
                <a:latin typeface="Franklin Gothic Book" panose="020B0503020102020204" pitchFamily="34" charset="0"/>
              </a:rPr>
            </a:br>
            <a:r>
              <a:rPr lang="en-US" sz="1400" dirty="0" smtClean="0">
                <a:latin typeface="Franklin Gothic Book" panose="020B0503020102020204" pitchFamily="34" charset="0"/>
              </a:rPr>
              <a:t>Customer Assistance Day at Eastern Market Shed 3, which is expected</a:t>
            </a:r>
            <a:r>
              <a:rPr lang="en-US" sz="1400" dirty="0">
                <a:latin typeface="Franklin Gothic Book" panose="020B0503020102020204" pitchFamily="34" charset="0"/>
              </a:rPr>
              <a:t> </a:t>
            </a:r>
            <a:r>
              <a:rPr lang="en-US" sz="1400" dirty="0" smtClean="0">
                <a:latin typeface="Franklin Gothic Book" panose="020B0503020102020204" pitchFamily="34" charset="0"/>
              </a:rPr>
              <a:t>to draw more</a:t>
            </a:r>
            <a:br>
              <a:rPr lang="en-US" sz="1400" dirty="0" smtClean="0">
                <a:latin typeface="Franklin Gothic Book" panose="020B0503020102020204" pitchFamily="34" charset="0"/>
              </a:rPr>
            </a:br>
            <a:r>
              <a:rPr lang="en-US" sz="1400" dirty="0" smtClean="0">
                <a:latin typeface="Franklin Gothic Book" panose="020B0503020102020204" pitchFamily="34" charset="0"/>
              </a:rPr>
              <a:t>than 1,000 Detroit residents.</a:t>
            </a:r>
          </a:p>
          <a:p>
            <a:pPr marL="742950" lvl="1" indent="-285750">
              <a:buClr>
                <a:srgbClr val="279989"/>
              </a:buClr>
              <a:buFont typeface="Wingdings" panose="05000000000000000000" pitchFamily="2" charset="2"/>
              <a:buChar char="§"/>
            </a:pPr>
            <a:r>
              <a:rPr lang="en-US" sz="1300" dirty="0" smtClean="0">
                <a:latin typeface="Franklin Gothic Book" panose="020B0503020102020204" pitchFamily="34" charset="0"/>
              </a:rPr>
              <a:t>Wayne Metro will pre-register households in advance of the event and qualifying</a:t>
            </a:r>
            <a:br>
              <a:rPr lang="en-US" sz="1300" dirty="0" smtClean="0">
                <a:latin typeface="Franklin Gothic Book" panose="020B0503020102020204" pitchFamily="34" charset="0"/>
              </a:rPr>
            </a:br>
            <a:r>
              <a:rPr lang="en-US" sz="1300" dirty="0" smtClean="0">
                <a:latin typeface="Franklin Gothic Book" panose="020B0503020102020204" pitchFamily="34" charset="0"/>
              </a:rPr>
              <a:t>residents will have a scheduled onsite interview for </a:t>
            </a:r>
            <a:r>
              <a:rPr lang="en-US" sz="1300" dirty="0">
                <a:latin typeface="Franklin Gothic Book" panose="020B0503020102020204" pitchFamily="34" charset="0"/>
              </a:rPr>
              <a:t>WRAP, the Water </a:t>
            </a:r>
            <a:r>
              <a:rPr lang="en-US" sz="1300" dirty="0" smtClean="0">
                <a:latin typeface="Franklin Gothic Book" panose="020B0503020102020204" pitchFamily="34" charset="0"/>
              </a:rPr>
              <a:t>Residential</a:t>
            </a:r>
            <a:br>
              <a:rPr lang="en-US" sz="1300" dirty="0" smtClean="0">
                <a:latin typeface="Franklin Gothic Book" panose="020B0503020102020204" pitchFamily="34" charset="0"/>
              </a:rPr>
            </a:br>
            <a:r>
              <a:rPr lang="en-US" sz="1300" dirty="0" smtClean="0">
                <a:latin typeface="Franklin Gothic Book" panose="020B0503020102020204" pitchFamily="34" charset="0"/>
              </a:rPr>
              <a:t>Assistance Program, on April 10 at Eastern Market.</a:t>
            </a:r>
          </a:p>
          <a:p>
            <a:pPr marL="742950" lvl="1" indent="-285750">
              <a:buClr>
                <a:srgbClr val="279989"/>
              </a:buClr>
              <a:buFont typeface="Wingdings" panose="05000000000000000000" pitchFamily="2" charset="2"/>
              <a:buChar char="§"/>
            </a:pPr>
            <a:r>
              <a:rPr lang="en-US" sz="1300" dirty="0" smtClean="0">
                <a:latin typeface="Franklin Gothic Book" panose="020B0503020102020204" pitchFamily="34" charset="0"/>
              </a:rPr>
              <a:t>DWSD CAST will assist customers who don’t meet the WRAP income guidelines or have other account needs.</a:t>
            </a:r>
          </a:p>
          <a:p>
            <a:pPr>
              <a:buClr>
                <a:srgbClr val="279989"/>
              </a:buClr>
            </a:pPr>
            <a:endParaRPr lang="en-US" sz="8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endParaRPr lang="en-US" sz="1400" dirty="0" smtClean="0">
              <a:latin typeface="Franklin Gothic Book" panose="020B0503020102020204" pitchFamily="34" charset="0"/>
            </a:endParaRPr>
          </a:p>
        </p:txBody>
      </p:sp>
      <p:pic>
        <p:nvPicPr>
          <p:cNvPr id="5" name="Picture 4"/>
          <p:cNvPicPr>
            <a:picLocks noChangeAspect="1"/>
          </p:cNvPicPr>
          <p:nvPr/>
        </p:nvPicPr>
        <p:blipFill rotWithShape="1">
          <a:blip r:embed="rId2"/>
          <a:srcRect l="80647" t="24843" r="7979" b="3909"/>
          <a:stretch/>
        </p:blipFill>
        <p:spPr>
          <a:xfrm>
            <a:off x="6940895" y="2230609"/>
            <a:ext cx="2060869" cy="3631039"/>
          </a:xfrm>
          <a:prstGeom prst="rect">
            <a:avLst/>
          </a:prstGeom>
        </p:spPr>
      </p:pic>
    </p:spTree>
    <p:extLst>
      <p:ext uri="{BB962C8B-B14F-4D97-AF65-F5344CB8AC3E}">
        <p14:creationId xmlns:p14="http://schemas.microsoft.com/office/powerpoint/2010/main" val="1832895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Customer Care</a:t>
            </a:r>
            <a:endParaRPr lang="en-US" b="1" dirty="0">
              <a:solidFill>
                <a:schemeClr val="bg1"/>
              </a:solidFill>
              <a:latin typeface="Franklin Gothic Book" panose="020B05030201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5</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Account Status</a:t>
            </a:r>
            <a:endParaRPr lang="en-US" sz="2500" b="1" dirty="0">
              <a:solidFill>
                <a:srgbClr val="138F7E"/>
              </a:solidFill>
              <a:latin typeface="Franklin Gothic Book" panose="020B0503020102020204" pitchFamily="34" charset="0"/>
            </a:endParaRPr>
          </a:p>
        </p:txBody>
      </p:sp>
      <p:graphicFrame>
        <p:nvGraphicFramePr>
          <p:cNvPr id="16" name="Chart 15"/>
          <p:cNvGraphicFramePr/>
          <p:nvPr>
            <p:extLst>
              <p:ext uri="{D42A27DB-BD31-4B8C-83A1-F6EECF244321}">
                <p14:modId xmlns:p14="http://schemas.microsoft.com/office/powerpoint/2010/main" val="194304728"/>
              </p:ext>
            </p:extLst>
          </p:nvPr>
        </p:nvGraphicFramePr>
        <p:xfrm>
          <a:off x="1061867" y="1255695"/>
          <a:ext cx="4424532" cy="25107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882926809"/>
              </p:ext>
            </p:extLst>
          </p:nvPr>
        </p:nvGraphicFramePr>
        <p:xfrm>
          <a:off x="5483836" y="1956312"/>
          <a:ext cx="3899647" cy="286422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2528048" y="962306"/>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All Customers</a:t>
            </a:r>
          </a:p>
        </p:txBody>
      </p:sp>
      <p:sp>
        <p:nvSpPr>
          <p:cNvPr id="20" name="TextBox 19"/>
          <p:cNvSpPr txBox="1"/>
          <p:nvPr/>
        </p:nvSpPr>
        <p:spPr>
          <a:xfrm>
            <a:off x="5719108" y="1548621"/>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Residential Only</a:t>
            </a:r>
          </a:p>
        </p:txBody>
      </p:sp>
      <p:graphicFrame>
        <p:nvGraphicFramePr>
          <p:cNvPr id="21" name="Chart 20"/>
          <p:cNvGraphicFramePr/>
          <p:nvPr>
            <p:extLst>
              <p:ext uri="{D42A27DB-BD31-4B8C-83A1-F6EECF244321}">
                <p14:modId xmlns:p14="http://schemas.microsoft.com/office/powerpoint/2010/main" val="4022510808"/>
              </p:ext>
            </p:extLst>
          </p:nvPr>
        </p:nvGraphicFramePr>
        <p:xfrm>
          <a:off x="5592283" y="4417818"/>
          <a:ext cx="3899647" cy="2864224"/>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5787060" y="4080015"/>
            <a:ext cx="2743199" cy="400110"/>
          </a:xfrm>
          <a:prstGeom prst="rect">
            <a:avLst/>
          </a:prstGeom>
          <a:noFill/>
        </p:spPr>
        <p:txBody>
          <a:bodyPr wrap="square" rtlCol="0">
            <a:spAutoFit/>
          </a:bodyPr>
          <a:lstStyle/>
          <a:p>
            <a:r>
              <a:rPr lang="en-US" sz="2000" dirty="0" smtClean="0">
                <a:ln w="0"/>
                <a:solidFill>
                  <a:srgbClr val="27999D"/>
                </a:solidFill>
                <a:latin typeface="Franklin Gothic Demi Cond" panose="020B0706030402020204" pitchFamily="34" charset="0"/>
              </a:rPr>
              <a:t>Non-</a:t>
            </a:r>
            <a:r>
              <a:rPr lang="en-US" sz="2000" dirty="0">
                <a:ln w="0"/>
                <a:solidFill>
                  <a:srgbClr val="27999D"/>
                </a:solidFill>
                <a:latin typeface="Franklin Gothic Demi Cond" panose="020B0706030402020204" pitchFamily="34" charset="0"/>
              </a:rPr>
              <a:t>R</a:t>
            </a:r>
            <a:r>
              <a:rPr lang="en-US" sz="2000" dirty="0" smtClean="0">
                <a:ln w="0"/>
                <a:solidFill>
                  <a:srgbClr val="27999D"/>
                </a:solidFill>
                <a:effectLst/>
                <a:latin typeface="Franklin Gothic Demi Cond" panose="020B0706030402020204" pitchFamily="34" charset="0"/>
              </a:rPr>
              <a:t>esidential Only</a:t>
            </a:r>
          </a:p>
        </p:txBody>
      </p:sp>
      <p:sp>
        <p:nvSpPr>
          <p:cNvPr id="14" name="TextBox 13"/>
          <p:cNvSpPr txBox="1"/>
          <p:nvPr/>
        </p:nvSpPr>
        <p:spPr>
          <a:xfrm rot="16200000">
            <a:off x="6414569" y="3847135"/>
            <a:ext cx="4874027" cy="276999"/>
          </a:xfrm>
          <a:prstGeom prst="rect">
            <a:avLst/>
          </a:prstGeom>
          <a:noFill/>
        </p:spPr>
        <p:txBody>
          <a:bodyPr wrap="none" rtlCol="0">
            <a:spAutoFit/>
          </a:bodyPr>
          <a:lstStyle/>
          <a:p>
            <a:pPr algn="ctr"/>
            <a:r>
              <a:rPr lang="en-US" sz="1200" dirty="0" smtClean="0">
                <a:solidFill>
                  <a:schemeClr val="accent1">
                    <a:lumMod val="75000"/>
                  </a:schemeClr>
                </a:solidFill>
                <a:latin typeface="Wingdings" panose="05000000000000000000" pitchFamily="2" charset="2"/>
              </a:rPr>
              <a:t>n</a:t>
            </a:r>
            <a:r>
              <a:rPr lang="en-US" sz="1200" dirty="0" smtClean="0"/>
              <a:t> </a:t>
            </a:r>
            <a:r>
              <a:rPr lang="en-US" sz="1200" dirty="0" smtClean="0">
                <a:solidFill>
                  <a:schemeClr val="tx1">
                    <a:lumMod val="75000"/>
                    <a:lumOff val="25000"/>
                  </a:schemeClr>
                </a:solidFill>
                <a:latin typeface="Franklin Gothic Book" panose="020B0503020102020204" pitchFamily="34" charset="0"/>
              </a:rPr>
              <a:t>Active customer accounts in good standing       </a:t>
            </a:r>
            <a:r>
              <a:rPr lang="en-US" sz="1200" dirty="0" smtClean="0">
                <a:solidFill>
                  <a:schemeClr val="accent2"/>
                </a:solidFill>
                <a:latin typeface="Wingdings" panose="05000000000000000000" pitchFamily="2" charset="2"/>
              </a:rPr>
              <a:t>n</a:t>
            </a:r>
            <a:r>
              <a:rPr lang="en-US" sz="1200" dirty="0" smtClean="0"/>
              <a:t> </a:t>
            </a:r>
            <a:r>
              <a:rPr lang="en-US" sz="1200" dirty="0" smtClean="0">
                <a:solidFill>
                  <a:schemeClr val="tx1">
                    <a:lumMod val="75000"/>
                    <a:lumOff val="25000"/>
                  </a:schemeClr>
                </a:solidFill>
                <a:latin typeface="Franklin Gothic Book" panose="020B0503020102020204" pitchFamily="34" charset="0"/>
              </a:rPr>
              <a:t>Delinquent accounts</a:t>
            </a:r>
            <a:endParaRPr lang="en-US" sz="1200" dirty="0">
              <a:solidFill>
                <a:schemeClr val="tx1">
                  <a:lumMod val="75000"/>
                  <a:lumOff val="25000"/>
                </a:schemeClr>
              </a:solidFill>
              <a:latin typeface="Franklin Gothic Book" panose="020B0503020102020204" pitchFamily="34" charset="0"/>
            </a:endParaRPr>
          </a:p>
        </p:txBody>
      </p:sp>
      <p:sp>
        <p:nvSpPr>
          <p:cNvPr id="13" name="TextBox 12"/>
          <p:cNvSpPr txBox="1"/>
          <p:nvPr/>
        </p:nvSpPr>
        <p:spPr>
          <a:xfrm>
            <a:off x="119562" y="5173487"/>
            <a:ext cx="5790171" cy="1384995"/>
          </a:xfrm>
          <a:prstGeom prst="rect">
            <a:avLst/>
          </a:prstGeom>
          <a:noFill/>
          <a:ln>
            <a:solidFill>
              <a:srgbClr val="279989"/>
            </a:solidFill>
          </a:ln>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During the winter months there is a historic pattern of an increase in delinquent accounts for two primary reasons:  DWSD does not interrupt service for nonpayment on residential accounts during freezing temperatures and households (and businesses) have significantly higher utility costs in the winter due to increase use of furnaces and other heating appliances which causes a budgeting issue for many families.</a:t>
            </a:r>
          </a:p>
        </p:txBody>
      </p:sp>
    </p:spTree>
    <p:extLst>
      <p:ext uri="{BB962C8B-B14F-4D97-AF65-F5344CB8AC3E}">
        <p14:creationId xmlns:p14="http://schemas.microsoft.com/office/powerpoint/2010/main" val="263276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6</a:t>
            </a:r>
            <a:endParaRPr lang="en-US" dirty="0"/>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Number of Transactions</a:t>
            </a:r>
            <a:endParaRPr lang="en-US" sz="11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graphicFrame>
        <p:nvGraphicFramePr>
          <p:cNvPr id="6" name="Chart 5"/>
          <p:cNvGraphicFramePr/>
          <p:nvPr>
            <p:extLst>
              <p:ext uri="{D42A27DB-BD31-4B8C-83A1-F6EECF244321}">
                <p14:modId xmlns:p14="http://schemas.microsoft.com/office/powerpoint/2010/main" val="3676241890"/>
              </p:ext>
            </p:extLst>
          </p:nvPr>
        </p:nvGraphicFramePr>
        <p:xfrm>
          <a:off x="247681" y="709629"/>
          <a:ext cx="4835936" cy="3223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848571150"/>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xmlns=""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Transactions</a:t>
            </a:r>
            <a:endParaRPr lang="en-US" sz="2500" b="1" dirty="0">
              <a:solidFill>
                <a:srgbClr val="138F7E"/>
              </a:solidFill>
              <a:latin typeface="Franklin Gothic Book" panose="020B0503020102020204" pitchFamily="34" charset="0"/>
            </a:endParaRPr>
          </a:p>
        </p:txBody>
      </p:sp>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Millions of Dollars</a:t>
            </a:r>
            <a:endParaRPr lang="en-US" sz="1100" dirty="0">
              <a:solidFill>
                <a:schemeClr val="tx1">
                  <a:lumMod val="75000"/>
                  <a:lumOff val="25000"/>
                </a:schemeClr>
              </a:solidFill>
              <a:latin typeface="Franklin Gothic Book" panose="020B0503020102020204" pitchFamily="34" charset="0"/>
            </a:endParaRPr>
          </a:p>
        </p:txBody>
      </p:sp>
      <p:sp>
        <p:nvSpPr>
          <p:cNvPr id="10" name="TextBox 9"/>
          <p:cNvSpPr txBox="1"/>
          <p:nvPr/>
        </p:nvSpPr>
        <p:spPr>
          <a:xfrm>
            <a:off x="119563" y="5173487"/>
            <a:ext cx="2890674" cy="738664"/>
          </a:xfrm>
          <a:prstGeom prst="rect">
            <a:avLst/>
          </a:prstGeom>
          <a:noFill/>
          <a:ln>
            <a:solidFill>
              <a:srgbClr val="279989"/>
            </a:solidFill>
          </a:ln>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is presenting this payment transaction data in a three-month series to show trends..</a:t>
            </a:r>
          </a:p>
        </p:txBody>
      </p:sp>
    </p:spTree>
    <p:extLst>
      <p:ext uri="{BB962C8B-B14F-4D97-AF65-F5344CB8AC3E}">
        <p14:creationId xmlns:p14="http://schemas.microsoft.com/office/powerpoint/2010/main" val="3921116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xmlns=""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xmlns=""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Field Services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8</a:t>
            </a:r>
            <a:endParaRPr lang="en-US" dirty="0"/>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Fire Hydrant Maintenance</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165188" y="4693577"/>
            <a:ext cx="7069564" cy="307777"/>
          </a:xfrm>
          <a:prstGeom prst="rect">
            <a:avLst/>
          </a:prstGeom>
          <a:noFill/>
        </p:spPr>
        <p:txBody>
          <a:bodyPr wrap="none" rtlCol="0">
            <a:spAutoFit/>
          </a:bodyPr>
          <a:lstStyle/>
          <a:p>
            <a:r>
              <a:rPr lang="en-US" sz="1400" dirty="0" smtClean="0">
                <a:solidFill>
                  <a:schemeClr val="accent1">
                    <a:lumMod val="75000"/>
                  </a:schemeClr>
                </a:solidFill>
                <a:latin typeface="Wingdings" panose="05000000000000000000" pitchFamily="2" charset="2"/>
              </a:rPr>
              <a:t>n</a:t>
            </a:r>
            <a:r>
              <a:rPr lang="en-US" sz="1400" b="1" dirty="0" smtClean="0">
                <a:latin typeface="Franklin Gothic Book" panose="020B0503020102020204" pitchFamily="34" charset="0"/>
              </a:rPr>
              <a:t> </a:t>
            </a:r>
            <a:r>
              <a:rPr lang="en-US" sz="1400" dirty="0" smtClean="0">
                <a:latin typeface="Franklin Gothic Book" panose="020B0503020102020204" pitchFamily="34" charset="0"/>
              </a:rPr>
              <a:t>Operating Fire Hydrants    </a:t>
            </a:r>
            <a:r>
              <a:rPr lang="en-US" sz="1400" dirty="0" smtClean="0">
                <a:solidFill>
                  <a:schemeClr val="accent2">
                    <a:lumMod val="60000"/>
                    <a:lumOff val="40000"/>
                  </a:schemeClr>
                </a:solidFill>
                <a:latin typeface="Wingdings" panose="05000000000000000000" pitchFamily="2" charset="2"/>
              </a:rPr>
              <a:t>n</a:t>
            </a:r>
            <a:r>
              <a:rPr lang="en-US" sz="1400" b="1" dirty="0" smtClean="0">
                <a:latin typeface="Franklin Gothic Book" panose="020B0503020102020204" pitchFamily="34" charset="0"/>
              </a:rPr>
              <a:t> </a:t>
            </a:r>
            <a:r>
              <a:rPr lang="en-US" sz="1400" dirty="0" smtClean="0">
                <a:latin typeface="Franklin Gothic Book" panose="020B0503020102020204" pitchFamily="34" charset="0"/>
              </a:rPr>
              <a:t>Operating Hydrants </a:t>
            </a:r>
            <a:r>
              <a:rPr lang="en-US" sz="1400" dirty="0">
                <a:latin typeface="Franklin Gothic Book" panose="020B0503020102020204" pitchFamily="34" charset="0"/>
              </a:rPr>
              <a:t>with Issues </a:t>
            </a:r>
            <a:r>
              <a:rPr lang="en-US" sz="1400" dirty="0" smtClean="0">
                <a:latin typeface="Franklin Gothic Book" panose="020B0503020102020204" pitchFamily="34" charset="0"/>
              </a:rPr>
              <a:t>   </a:t>
            </a:r>
            <a:r>
              <a:rPr lang="en-US" sz="1400" dirty="0" smtClean="0">
                <a:solidFill>
                  <a:srgbClr val="C00000"/>
                </a:solidFill>
                <a:latin typeface="Wingdings" panose="05000000000000000000" pitchFamily="2" charset="2"/>
              </a:rPr>
              <a:t>n</a:t>
            </a:r>
            <a:r>
              <a:rPr lang="en-US" sz="1400" dirty="0" smtClean="0"/>
              <a:t> </a:t>
            </a:r>
            <a:r>
              <a:rPr lang="en-US" sz="1400" dirty="0" smtClean="0">
                <a:latin typeface="Franklin Gothic Book" panose="020B0503020102020204" pitchFamily="34" charset="0"/>
              </a:rPr>
              <a:t>Non-Operating Hydrants</a:t>
            </a:r>
            <a:endParaRPr lang="en-US" sz="1400" dirty="0">
              <a:latin typeface="Franklin Gothic Book" panose="020B0503020102020204" pitchFamily="34" charset="0"/>
            </a:endParaRPr>
          </a:p>
        </p:txBody>
      </p:sp>
      <p:sp>
        <p:nvSpPr>
          <p:cNvPr id="14" name="TextBox 13"/>
          <p:cNvSpPr txBox="1"/>
          <p:nvPr/>
        </p:nvSpPr>
        <p:spPr>
          <a:xfrm>
            <a:off x="0" y="5658401"/>
            <a:ext cx="7203800"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During the winter months, the Detroit Fire Department uses a mobile collector app to inspect the hydrants. As a result there is typically a change in hydrant maintenance status during the winter months. For instance, during the summer approximately 1% of the hydrants need some level of repair, while during this winter the figure is 1.9%.</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64299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1131289399"/>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800" y="4744001"/>
            <a:ext cx="1828800" cy="1828800"/>
          </a:xfrm>
          <a:prstGeom prst="rect">
            <a:avLst/>
          </a:prstGeom>
        </p:spPr>
      </p:pic>
    </p:spTree>
    <p:extLst>
      <p:ext uri="{BB962C8B-B14F-4D97-AF65-F5344CB8AC3E}">
        <p14:creationId xmlns:p14="http://schemas.microsoft.com/office/powerpoint/2010/main" val="28505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a16="http://schemas.microsoft.com/office/drawing/2014/main" xmlns=""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Running Water</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4027970572"/>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7315200" cy="738664"/>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Running water reports include water flowing on a street, issues at vacant properties, and calls by residents who see gushing/flowing water that is out of the ordinary. This can increase during the fall/winter months due to clogged basins from leaves and dramatic temperature changes.</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r>
              <a:rPr lang="en-US" sz="1600" dirty="0" smtClean="0">
                <a:solidFill>
                  <a:schemeClr val="tx1">
                    <a:lumMod val="75000"/>
                    <a:lumOff val="25000"/>
                  </a:schemeClr>
                </a:solidFill>
                <a:latin typeface="Franklin Gothic Book" panose="020B0503020102020204" pitchFamily="34" charset="0"/>
              </a:rPr>
              <a:t>within Two Days</a:t>
            </a:r>
            <a:endParaRPr lang="en-US" sz="16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432507"/>
            <a:ext cx="1828800" cy="2192888"/>
          </a:xfrm>
          <a:prstGeom prst="rect">
            <a:avLst/>
          </a:prstGeom>
        </p:spPr>
      </p:pic>
    </p:spTree>
    <p:extLst>
      <p:ext uri="{BB962C8B-B14F-4D97-AF65-F5344CB8AC3E}">
        <p14:creationId xmlns:p14="http://schemas.microsoft.com/office/powerpoint/2010/main" val="670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43361</TotalTime>
  <Words>1399</Words>
  <Application>Microsoft Office PowerPoint</Application>
  <PresentationFormat>On-screen Show (4:3)</PresentationFormat>
  <Paragraphs>281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Narrow</vt:lpstr>
      <vt:lpstr>Calibri</vt:lpstr>
      <vt:lpstr>Calibri Light</vt:lpstr>
      <vt:lpstr>Franklin Gothic Book</vt:lpstr>
      <vt:lpstr>Franklin Gothic Demi Cond</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2057</cp:revision>
  <cp:lastPrinted>2018-09-18T17:43:01Z</cp:lastPrinted>
  <dcterms:created xsi:type="dcterms:W3CDTF">2016-04-19T17:03:52Z</dcterms:created>
  <dcterms:modified xsi:type="dcterms:W3CDTF">2019-04-08T13:18:14Z</dcterms:modified>
</cp:coreProperties>
</file>