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6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50" r:id="rId42"/>
    <p:sldId id="351" r:id="rId43"/>
    <p:sldId id="352" r:id="rId44"/>
    <p:sldId id="353" r:id="rId45"/>
    <p:sldId id="354" r:id="rId46"/>
    <p:sldId id="355" r:id="rId47"/>
    <p:sldId id="356" r:id="rId48"/>
    <p:sldId id="357" r:id="rId49"/>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CDC2"/>
    <a:srgbClr val="003B49"/>
    <a:srgbClr val="595959"/>
    <a:srgbClr val="279989"/>
    <a:srgbClr val="2799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1" d="100"/>
          <a:sy n="71" d="100"/>
        </p:scale>
        <p:origin x="1176" y="54"/>
      </p:cViewPr>
      <p:guideLst>
        <p:guide orient="horz" pos="2136"/>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glwa-isilon.glwater.org\data\DWSD\DWSD\Document%20Repository\Public%20Finance\Revenue%20&amp;%20Usage%20&amp;%20Cash%20Summary%20(2017.08.31).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glwa-isilon.glwater.org\data\DWSD\DWSD\Document%20Repository\Public%20Finance\Revenue%20&amp;%20Usage%20&amp;%20Cash%20Summary%20(2017.08.3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water\Public%20Affairs\Metrics\System%20Availability%20CY%202016-2017%20-%20November%2013.xlsx" TargetMode="External"/><Relationship Id="rId2" Type="http://schemas.microsoft.com/office/2011/relationships/chartColorStyle" Target="colors36.xml"/><Relationship Id="rId1" Type="http://schemas.microsoft.com/office/2011/relationships/chartStyle" Target="style36.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6"/>
              </a:solidFill>
              <a:ln w="25400">
                <a:solidFill>
                  <a:schemeClr val="lt1"/>
                </a:solidFill>
              </a:ln>
              <a:effectLst/>
              <a:sp3d contourW="25400">
                <a:contourClr>
                  <a:schemeClr val="lt1"/>
                </a:contourClr>
              </a:sp3d>
            </c:spPr>
          </c:dPt>
          <c:dPt>
            <c:idx val="1"/>
            <c:bubble3D val="0"/>
            <c:spPr>
              <a:solidFill>
                <a:schemeClr val="accent5">
                  <a:lumMod val="75000"/>
                </a:schemeClr>
              </a:solidFill>
              <a:ln w="25400">
                <a:solidFill>
                  <a:schemeClr val="lt1"/>
                </a:solidFill>
              </a:ln>
              <a:effectLst/>
              <a:sp3d contourW="25400">
                <a:contourClr>
                  <a:schemeClr val="lt1"/>
                </a:contourClr>
              </a:sp3d>
            </c:spPr>
          </c:dPt>
          <c:dPt>
            <c:idx val="2"/>
            <c:bubble3D val="0"/>
            <c:spPr>
              <a:solidFill>
                <a:schemeClr val="accent2">
                  <a:lumMod val="50000"/>
                </a:schemeClr>
              </a:solidFill>
              <a:ln w="25400">
                <a:solidFill>
                  <a:schemeClr val="lt1"/>
                </a:solidFill>
              </a:ln>
              <a:effectLst/>
              <a:sp3d contourW="25400">
                <a:contourClr>
                  <a:schemeClr val="lt1"/>
                </a:contourClr>
              </a:sp3d>
            </c:spPr>
          </c:dPt>
          <c:dPt>
            <c:idx val="3"/>
            <c:bubble3D val="0"/>
            <c:spPr>
              <a:solidFill>
                <a:schemeClr val="accent2"/>
              </a:solidFill>
              <a:ln w="25400">
                <a:solidFill>
                  <a:schemeClr val="lt1"/>
                </a:solidFill>
              </a:ln>
              <a:effectLst/>
              <a:sp3d contourW="25400">
                <a:contourClr>
                  <a:schemeClr val="lt1"/>
                </a:contourClr>
              </a:sp3d>
            </c:spPr>
          </c:dPt>
          <c:dPt>
            <c:idx val="4"/>
            <c:bubble3D val="0"/>
            <c:spPr>
              <a:solidFill>
                <a:schemeClr val="accent5">
                  <a:lumMod val="40000"/>
                  <a:lumOff val="60000"/>
                </a:schemeClr>
              </a:solidFill>
              <a:ln w="25400">
                <a:solidFill>
                  <a:schemeClr val="lt1"/>
                </a:solidFill>
              </a:ln>
              <a:effectLst/>
              <a:sp3d contourW="25400">
                <a:contourClr>
                  <a:schemeClr val="lt1"/>
                </a:contourClr>
              </a:sp3d>
            </c:spPr>
          </c:dPt>
          <c:dLbls>
            <c:dLbl>
              <c:idx val="0"/>
              <c:layout>
                <c:manualLayout>
                  <c:x val="-0.17867946194225723"/>
                  <c:y val="-0.10127632874015748"/>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1"/>
              <c:layout>
                <c:manualLayout>
                  <c:x val="-5.6733431758530191E-2"/>
                  <c:y val="9.5125492125984257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extLst>
                <c:ext xmlns:c15="http://schemas.microsoft.com/office/drawing/2012/chart" uri="{CE6537A1-D6FC-4f65-9D91-7224C49458BB}">
                  <c15:layout/>
                </c:ext>
              </c:extLst>
            </c:dLbl>
            <c:dLbl>
              <c:idx val="2"/>
              <c:layout>
                <c:manualLayout>
                  <c:x val="-0.13098933727034121"/>
                  <c:y val="7.1843996062992133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extLst>
                <c:ext xmlns:c15="http://schemas.microsoft.com/office/drawing/2012/chart" uri="{CE6537A1-D6FC-4f65-9D91-7224C49458BB}">
                  <c15:layout/>
                </c:ext>
              </c:extLst>
            </c:dLbl>
            <c:dLbl>
              <c:idx val="3"/>
              <c:layout>
                <c:manualLayout>
                  <c:x val="-0.17579002624671916"/>
                  <c:y val="1.328125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ext>
              </c:extLst>
            </c:dLbl>
            <c:dLbl>
              <c:idx val="4"/>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Current</c:v>
                </c:pt>
                <c:pt idx="1">
                  <c:v>Active in Payment Plan</c:v>
                </c:pt>
                <c:pt idx="2">
                  <c:v>Over 60 Days &amp; Less Than $150 Past Due</c:v>
                </c:pt>
                <c:pt idx="3">
                  <c:v>Service Interruption At-Risk</c:v>
                </c:pt>
                <c:pt idx="4">
                  <c:v>Drainage Charge Only</c:v>
                </c:pt>
              </c:strCache>
            </c:strRef>
          </c:cat>
          <c:val>
            <c:numRef>
              <c:f>Sheet1!$B$2:$B$6</c:f>
              <c:numCache>
                <c:formatCode>#,##0</c:formatCode>
                <c:ptCount val="5"/>
                <c:pt idx="0">
                  <c:v>108360</c:v>
                </c:pt>
                <c:pt idx="1">
                  <c:v>20583</c:v>
                </c:pt>
                <c:pt idx="2">
                  <c:v>16380</c:v>
                </c:pt>
                <c:pt idx="3">
                  <c:v>6214</c:v>
                </c:pt>
                <c:pt idx="4">
                  <c:v>12301</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1.8749999999999999E-2"/>
                  <c:y val="-7.499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0"/>
                  <c:y val="-6.562500000000005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1.2499999999999848E-2"/>
                  <c:y val="-5.000000000000005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3.9583333333333331E-2"/>
                  <c:y val="6.5625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3.7500000000000151E-2"/>
                  <c:y val="-6.5625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4.583333333333333E-2"/>
                  <c:y val="-0.10625"/>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3.1250000000000153E-2"/>
                  <c:y val="-8.125000000000005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3.5416666666666818E-2"/>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4.1666666666666666E-3"/>
                  <c:y val="-4.687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1.2500000000000153E-2"/>
                  <c:y val="-6.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1.0416666666666666E-2"/>
                  <c:y val="-6.5625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1.8749999999999999E-2"/>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694</c:v>
                </c:pt>
                <c:pt idx="1">
                  <c:v>691</c:v>
                </c:pt>
                <c:pt idx="2">
                  <c:v>624</c:v>
                </c:pt>
                <c:pt idx="3">
                  <c:v>490</c:v>
                </c:pt>
                <c:pt idx="4">
                  <c:v>510</c:v>
                </c:pt>
                <c:pt idx="5">
                  <c:v>527</c:v>
                </c:pt>
                <c:pt idx="6">
                  <c:v>526</c:v>
                </c:pt>
                <c:pt idx="7">
                  <c:v>539</c:v>
                </c:pt>
                <c:pt idx="8">
                  <c:v>578</c:v>
                </c:pt>
                <c:pt idx="9">
                  <c:v>486</c:v>
                </c:pt>
                <c:pt idx="10">
                  <c:v>430</c:v>
                </c:pt>
                <c:pt idx="11">
                  <c:v>438</c:v>
                </c:pt>
                <c:pt idx="12">
                  <c:v>467</c:v>
                </c:pt>
              </c:numCache>
            </c:numRef>
          </c:val>
          <c:smooth val="0"/>
        </c:ser>
        <c:dLbls>
          <c:showLegendKey val="0"/>
          <c:showVal val="0"/>
          <c:showCatName val="0"/>
          <c:showSerName val="0"/>
          <c:showPercent val="0"/>
          <c:showBubbleSize val="0"/>
        </c:dLbls>
        <c:marker val="1"/>
        <c:smooth val="0"/>
        <c:axId val="719706688"/>
        <c:axId val="719707080"/>
      </c:lineChart>
      <c:catAx>
        <c:axId val="719706688"/>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707080"/>
        <c:crosses val="autoZero"/>
        <c:auto val="0"/>
        <c:lblAlgn val="ctr"/>
        <c:lblOffset val="100"/>
        <c:noMultiLvlLbl val="1"/>
      </c:catAx>
      <c:valAx>
        <c:axId val="7197070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70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1.6666666666666666E-2"/>
                  <c:y val="2.8125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3.3333333333333333E-2"/>
                  <c:y val="6.875000000000006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1.0416666666666666E-2"/>
                  <c:y val="-7.499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3.3333333333333333E-2"/>
                  <c:y val="-9.687500000000005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2.7083333333333334E-2"/>
                  <c:y val="-8.750000000000006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2.0833333333333332E-2"/>
                  <c:y val="-7.81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3.3333333333333333E-2"/>
                  <c:y val="-7.500000000000005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8.3333333333333332E-3"/>
                  <c:y val="-9.6875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2.0833333333333333E-3"/>
                  <c:y val="-5.625000000000005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1.2500000000000001E-2"/>
                  <c:y val="6.5625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4.1666666666666666E-3"/>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2.0833333333333333E-3"/>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2.0833333333333333E-3"/>
                  <c:y val="-4.374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1094</c:v>
                </c:pt>
                <c:pt idx="1">
                  <c:v>646</c:v>
                </c:pt>
                <c:pt idx="2">
                  <c:v>852</c:v>
                </c:pt>
                <c:pt idx="3">
                  <c:v>649</c:v>
                </c:pt>
                <c:pt idx="4">
                  <c:v>702</c:v>
                </c:pt>
                <c:pt idx="5">
                  <c:v>598</c:v>
                </c:pt>
                <c:pt idx="6">
                  <c:v>547</c:v>
                </c:pt>
                <c:pt idx="7">
                  <c:v>562</c:v>
                </c:pt>
                <c:pt idx="8">
                  <c:v>556</c:v>
                </c:pt>
                <c:pt idx="9">
                  <c:v>498</c:v>
                </c:pt>
                <c:pt idx="10">
                  <c:v>638</c:v>
                </c:pt>
                <c:pt idx="11">
                  <c:v>653</c:v>
                </c:pt>
                <c:pt idx="12">
                  <c:v>640</c:v>
                </c:pt>
              </c:numCache>
            </c:numRef>
          </c:val>
          <c:smooth val="0"/>
        </c:ser>
        <c:dLbls>
          <c:showLegendKey val="0"/>
          <c:showVal val="0"/>
          <c:showCatName val="0"/>
          <c:showSerName val="0"/>
          <c:showPercent val="0"/>
          <c:showBubbleSize val="0"/>
        </c:dLbls>
        <c:marker val="1"/>
        <c:smooth val="0"/>
        <c:axId val="719593344"/>
        <c:axId val="719593736"/>
      </c:lineChart>
      <c:catAx>
        <c:axId val="719593344"/>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593736"/>
        <c:crosses val="autoZero"/>
        <c:auto val="0"/>
        <c:lblAlgn val="ctr"/>
        <c:lblOffset val="100"/>
        <c:noMultiLvlLbl val="1"/>
      </c:catAx>
      <c:valAx>
        <c:axId val="719593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59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5.4166666666666745E-2"/>
                  <c:y val="7.499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0"/>
                  <c:y val="-5.625000000000001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4.3749999999999997E-2"/>
                  <c:y val="0.10625"/>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0"/>
                  <c:y val="-5.00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7.4999999999999997E-2"/>
                  <c:y val="9.37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1.5277601289623992E-16"/>
                  <c:y val="-8.125000000000003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0"/>
                  <c:y val="-7.500000000000005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4.1666666666666666E-3"/>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8.3333333333333332E-3"/>
                  <c:y val="-5.9374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2.0833333333333333E-3"/>
                  <c:y val="-5.9374999999999942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0"/>
                  <c:y val="-0.11562500000000001"/>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0"/>
                  <c:y val="1.562499999999988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2.0833333333333333E-3"/>
                  <c:y val="-5.312499999999999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965</c:v>
                </c:pt>
                <c:pt idx="1">
                  <c:v>1138</c:v>
                </c:pt>
                <c:pt idx="2">
                  <c:v>1063</c:v>
                </c:pt>
                <c:pt idx="3">
                  <c:v>1317</c:v>
                </c:pt>
                <c:pt idx="4">
                  <c:v>1204</c:v>
                </c:pt>
                <c:pt idx="5">
                  <c:v>1062</c:v>
                </c:pt>
                <c:pt idx="6">
                  <c:v>619</c:v>
                </c:pt>
                <c:pt idx="7">
                  <c:v>472</c:v>
                </c:pt>
                <c:pt idx="8">
                  <c:v>432</c:v>
                </c:pt>
                <c:pt idx="9">
                  <c:v>494</c:v>
                </c:pt>
                <c:pt idx="10">
                  <c:v>505</c:v>
                </c:pt>
                <c:pt idx="11">
                  <c:v>141</c:v>
                </c:pt>
                <c:pt idx="12">
                  <c:v>303</c:v>
                </c:pt>
              </c:numCache>
            </c:numRef>
          </c:val>
          <c:smooth val="0"/>
        </c:ser>
        <c:dLbls>
          <c:showLegendKey val="0"/>
          <c:showVal val="0"/>
          <c:showCatName val="0"/>
          <c:showSerName val="0"/>
          <c:showPercent val="0"/>
          <c:showBubbleSize val="0"/>
        </c:dLbls>
        <c:marker val="1"/>
        <c:smooth val="0"/>
        <c:axId val="719594520"/>
        <c:axId val="714288896"/>
      </c:lineChart>
      <c:catAx>
        <c:axId val="719594520"/>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288896"/>
        <c:crosses val="autoZero"/>
        <c:auto val="0"/>
        <c:lblAlgn val="ctr"/>
        <c:lblOffset val="100"/>
        <c:noMultiLvlLbl val="1"/>
      </c:catAx>
      <c:valAx>
        <c:axId val="714288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594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At-Risk for Shut-Off</c:v>
                </c:pt>
              </c:strCache>
            </c:strRef>
          </c:tx>
          <c:spPr>
            <a:solidFill>
              <a:srgbClr val="FFC000"/>
            </a:solidFill>
            <a:ln>
              <a:noFill/>
            </a:ln>
            <a:effectLst/>
          </c:spPr>
          <c:invertIfNegative val="0"/>
          <c:dLbls>
            <c:dLbl>
              <c:idx val="0"/>
              <c:layout>
                <c:manualLayout>
                  <c:x val="-2.0833333333334096E-3"/>
                  <c:y val="-0.11874999999999999"/>
                </c:manualLayout>
              </c:layout>
              <c:tx>
                <c:rich>
                  <a:bodyPr/>
                  <a:lstStyle/>
                  <a:p>
                    <a:r>
                      <a:rPr lang="en-US" dirty="0" smtClean="0"/>
                      <a:t>At-Risk</a:t>
                    </a:r>
                    <a:br>
                      <a:rPr lang="en-US" dirty="0" smtClean="0"/>
                    </a:br>
                    <a:fld id="{1351B233-876B-4CF3-9A1D-D19262F2CBC4}" type="VALUE">
                      <a:rPr lang="en-US" baseline="0" smtClean="0"/>
                      <a:pPr/>
                      <a:t>[VALUE]</a:t>
                    </a:fld>
                    <a:endParaRPr lang="en-US" dirty="0" smtClean="0"/>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1"/>
              <c:layout>
                <c:manualLayout>
                  <c:x val="2.0833333333333256E-2"/>
                  <c:y val="-9.6875000000000003E-2"/>
                </c:manualLayout>
              </c:layout>
              <c:tx>
                <c:rich>
                  <a:bodyPr/>
                  <a:lstStyle/>
                  <a:p>
                    <a:r>
                      <a:rPr lang="en-US" dirty="0" smtClean="0"/>
                      <a:t>At-Risk</a:t>
                    </a:r>
                    <a:br>
                      <a:rPr lang="en-US" dirty="0" smtClean="0"/>
                    </a:br>
                    <a:fld id="{C0BB501B-50D4-46EF-A03E-E78794C967A0}" type="VALUE">
                      <a:rPr lang="en-US" baseline="0" smtClean="0"/>
                      <a:pPr/>
                      <a:t>[VALUE]</a:t>
                    </a:fld>
                    <a:endParaRPr lang="en-US" dirty="0" smtClean="0"/>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2"/>
              <c:layout>
                <c:manualLayout>
                  <c:x val="-3.125E-2"/>
                  <c:y val="4.3749999999999997E-2"/>
                </c:manualLayout>
              </c:layout>
              <c:tx>
                <c:rich>
                  <a:bodyPr/>
                  <a:lstStyle/>
                  <a:p>
                    <a:r>
                      <a:rPr lang="en-US" dirty="0" smtClean="0"/>
                      <a:t>At-Risk</a:t>
                    </a:r>
                  </a:p>
                  <a:p>
                    <a:fld id="{60682088-8D6A-4840-B6E0-A10C250AEA79}"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3"/>
              <c:layout>
                <c:manualLayout>
                  <c:x val="1.2499999999999848E-2"/>
                  <c:y val="-5.3124999999999999E-2"/>
                </c:manualLayout>
              </c:layout>
              <c:tx>
                <c:rich>
                  <a:bodyPr/>
                  <a:lstStyle/>
                  <a:p>
                    <a:r>
                      <a:rPr lang="en-US" dirty="0" smtClean="0"/>
                      <a:t>At-Risk</a:t>
                    </a:r>
                  </a:p>
                  <a:p>
                    <a:fld id="{D11A0A62-3F23-45F2-A8AF-E0AB12FBBF3A}"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4"/>
              <c:layout/>
              <c:tx>
                <c:rich>
                  <a:bodyPr/>
                  <a:lstStyle/>
                  <a:p>
                    <a:r>
                      <a:rPr lang="en-US" dirty="0" smtClean="0"/>
                      <a:t>At-Risk</a:t>
                    </a:r>
                  </a:p>
                  <a:p>
                    <a:fld id="{A7CA9230-CBFA-4DD7-B0DB-CA479FE39048}"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5"/>
              <c:layout/>
              <c:tx>
                <c:rich>
                  <a:bodyPr/>
                  <a:lstStyle/>
                  <a:p>
                    <a:r>
                      <a:rPr lang="en-US" dirty="0" smtClean="0"/>
                      <a:t>At-Risk</a:t>
                    </a:r>
                  </a:p>
                  <a:p>
                    <a:fld id="{544637D5-3102-4033-9439-CF18DBC5F5E2}"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Sheet1!$A$2:$A$7</c:f>
              <c:numCache>
                <c:formatCode>d\-mmm</c:formatCode>
                <c:ptCount val="6"/>
                <c:pt idx="0">
                  <c:v>42887</c:v>
                </c:pt>
                <c:pt idx="1">
                  <c:v>42917</c:v>
                </c:pt>
                <c:pt idx="2">
                  <c:v>42957</c:v>
                </c:pt>
                <c:pt idx="3">
                  <c:v>42984</c:v>
                </c:pt>
                <c:pt idx="4">
                  <c:v>43020</c:v>
                </c:pt>
                <c:pt idx="5">
                  <c:v>43044</c:v>
                </c:pt>
              </c:numCache>
            </c:numRef>
          </c:cat>
          <c:val>
            <c:numRef>
              <c:f>Sheet1!$B$2:$B$7</c:f>
              <c:numCache>
                <c:formatCode>#,##0</c:formatCode>
                <c:ptCount val="6"/>
                <c:pt idx="0">
                  <c:v>472</c:v>
                </c:pt>
                <c:pt idx="1">
                  <c:v>432</c:v>
                </c:pt>
                <c:pt idx="2">
                  <c:v>494</c:v>
                </c:pt>
                <c:pt idx="3">
                  <c:v>505</c:v>
                </c:pt>
                <c:pt idx="4">
                  <c:v>141</c:v>
                </c:pt>
                <c:pt idx="5">
                  <c:v>303</c:v>
                </c:pt>
              </c:numCache>
            </c:numRef>
          </c:val>
        </c:ser>
        <c:ser>
          <c:idx val="1"/>
          <c:order val="1"/>
          <c:tx>
            <c:strRef>
              <c:f>Sheet1!$C$1</c:f>
              <c:strCache>
                <c:ptCount val="1"/>
                <c:pt idx="0">
                  <c:v>Do Not Shut</c:v>
                </c:pt>
              </c:strCache>
            </c:strRef>
          </c:tx>
          <c:spPr>
            <a:solidFill>
              <a:srgbClr val="C00000"/>
            </a:solidFill>
            <a:ln>
              <a:noFill/>
            </a:ln>
            <a:effectLst/>
          </c:spPr>
          <c:invertIfNegative val="0"/>
          <c:dLbls>
            <c:dLbl>
              <c:idx val="0"/>
              <c:layout>
                <c:manualLayout>
                  <c:x val="-2.0833333333333332E-2"/>
                  <c:y val="7.1874999999999994E-2"/>
                </c:manualLayout>
              </c:layout>
              <c:tx>
                <c:rich>
                  <a:bodyPr/>
                  <a:lstStyle/>
                  <a:p>
                    <a:fld id="{4C7CD65F-7D74-46F3-94A3-1AA6BD857C1F}" type="SERIESNAME">
                      <a:rPr lang="en-US" smtClean="0"/>
                      <a:pPr/>
                      <a:t>[SERIES NAME]</a:t>
                    </a:fld>
                    <a:r>
                      <a:rPr lang="en-US" dirty="0" smtClean="0"/>
                      <a:t/>
                    </a:r>
                    <a:br>
                      <a:rPr lang="en-US" dirty="0" smtClean="0"/>
                    </a:br>
                    <a:fld id="{B1B0D463-0B2F-4BBC-9B8B-BE481857AB92}" type="VALUE">
                      <a:rPr lang="en-US" baseline="0" smtClean="0"/>
                      <a:pPr/>
                      <a:t>[VALUE]</a:t>
                    </a:fld>
                    <a:endParaRPr lang="en-US" dirty="0" smtClean="0"/>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1"/>
              <c:layout>
                <c:manualLayout>
                  <c:x val="-2.0833333333333333E-3"/>
                  <c:y val="8.4375000000000006E-2"/>
                </c:manualLayout>
              </c:layout>
              <c:tx>
                <c:rich>
                  <a:bodyPr/>
                  <a:lstStyle/>
                  <a:p>
                    <a:fld id="{160038DF-0938-40CF-951E-30D2D4BE0292}" type="SERIESNAME">
                      <a:rPr lang="en-US" smtClean="0"/>
                      <a:pPr/>
                      <a:t>[SERIES NAME]</a:t>
                    </a:fld>
                    <a:r>
                      <a:rPr lang="en-US" dirty="0" smtClean="0"/>
                      <a:t/>
                    </a:r>
                    <a:br>
                      <a:rPr lang="en-US" dirty="0" smtClean="0"/>
                    </a:br>
                    <a:fld id="{CA6AE62D-C3F0-477B-95BE-3BA139130151}" type="VALUE">
                      <a:rPr lang="en-US" baseline="0" smtClean="0"/>
                      <a:pPr/>
                      <a:t>[VALUE]</a:t>
                    </a:fld>
                    <a:endParaRPr lang="en-US" dirty="0" smtClean="0"/>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2"/>
              <c:layout>
                <c:manualLayout>
                  <c:x val="-3.5416666666666666E-2"/>
                  <c:y val="-0.2"/>
                </c:manualLayout>
              </c:layout>
              <c:tx>
                <c:rich>
                  <a:bodyPr/>
                  <a:lstStyle/>
                  <a:p>
                    <a:fld id="{37646169-7147-4518-834A-4EF342C2FDAE}" type="SERIESNAME">
                      <a:rPr lang="en-US" smtClean="0"/>
                      <a:pPr/>
                      <a:t>[SERIES NAME]</a:t>
                    </a:fld>
                    <a:endParaRPr lang="en-US" dirty="0" smtClean="0"/>
                  </a:p>
                  <a:p>
                    <a:fld id="{A8C5E4DB-0F35-4B10-AC6B-8F8B800193E3}"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3"/>
              <c:layout>
                <c:manualLayout>
                  <c:x val="0"/>
                  <c:y val="4.3749999999999886E-2"/>
                </c:manualLayout>
              </c:layout>
              <c:tx>
                <c:rich>
                  <a:bodyPr/>
                  <a:lstStyle/>
                  <a:p>
                    <a:fld id="{9929A0C5-D2B3-41F5-9D8E-CCD33A3D85D4}" type="SERIESNAME">
                      <a:rPr lang="en-US" smtClean="0"/>
                      <a:pPr/>
                      <a:t>[SERIES NAME]</a:t>
                    </a:fld>
                    <a:endParaRPr lang="en-US" dirty="0" smtClean="0"/>
                  </a:p>
                  <a:p>
                    <a:fld id="{02DD3111-16F3-4EF1-BC38-B9C8D12DB3CF}"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4C95A8BB-BCAA-4D58-8711-AD601C465AF6}" type="SERIESNAME">
                      <a:rPr lang="en-US" smtClean="0"/>
                      <a:pPr/>
                      <a:t>[SERIES NAME]</a:t>
                    </a:fld>
                    <a:endParaRPr lang="en-US" dirty="0" smtClean="0"/>
                  </a:p>
                  <a:p>
                    <a:fld id="{2E88C5EF-1896-41DF-8CD2-01E7FA831769}"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5"/>
              <c:layout/>
              <c:tx>
                <c:rich>
                  <a:bodyPr/>
                  <a:lstStyle/>
                  <a:p>
                    <a:fld id="{EEC5DB82-ED17-44E0-B902-27ACBC785A6A}" type="SERIESNAME">
                      <a:rPr lang="en-US" smtClean="0"/>
                      <a:pPr/>
                      <a:t>[SERIES NAME]</a:t>
                    </a:fld>
                    <a:endParaRPr lang="en-US" dirty="0" smtClean="0"/>
                  </a:p>
                  <a:p>
                    <a:fld id="{0D38F355-F440-4C83-9B78-065BF0E9F36E}"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Sheet1!$A$2:$A$7</c:f>
              <c:numCache>
                <c:formatCode>d\-mmm</c:formatCode>
                <c:ptCount val="6"/>
                <c:pt idx="0">
                  <c:v>42887</c:v>
                </c:pt>
                <c:pt idx="1">
                  <c:v>42917</c:v>
                </c:pt>
                <c:pt idx="2">
                  <c:v>42957</c:v>
                </c:pt>
                <c:pt idx="3">
                  <c:v>42984</c:v>
                </c:pt>
                <c:pt idx="4">
                  <c:v>43020</c:v>
                </c:pt>
                <c:pt idx="5">
                  <c:v>43044</c:v>
                </c:pt>
              </c:numCache>
            </c:numRef>
          </c:cat>
          <c:val>
            <c:numRef>
              <c:f>Sheet1!$C$2:$C$7</c:f>
              <c:numCache>
                <c:formatCode>#,##0</c:formatCode>
                <c:ptCount val="6"/>
                <c:pt idx="0">
                  <c:v>372</c:v>
                </c:pt>
                <c:pt idx="1">
                  <c:v>376</c:v>
                </c:pt>
                <c:pt idx="2">
                  <c:v>437</c:v>
                </c:pt>
                <c:pt idx="3">
                  <c:v>399</c:v>
                </c:pt>
                <c:pt idx="4">
                  <c:v>410</c:v>
                </c:pt>
                <c:pt idx="5">
                  <c:v>474</c:v>
                </c:pt>
              </c:numCache>
            </c:numRef>
          </c:val>
        </c:ser>
        <c:dLbls>
          <c:showLegendKey val="0"/>
          <c:showVal val="0"/>
          <c:showCatName val="0"/>
          <c:showSerName val="0"/>
          <c:showPercent val="0"/>
          <c:showBubbleSize val="0"/>
        </c:dLbls>
        <c:gapWidth val="219"/>
        <c:overlap val="-27"/>
        <c:axId val="714290072"/>
        <c:axId val="714290464"/>
      </c:barChart>
      <c:catAx>
        <c:axId val="714290072"/>
        <c:scaling>
          <c:orientation val="minMax"/>
        </c:scaling>
        <c:delete val="0"/>
        <c:axPos val="b"/>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290464"/>
        <c:crosses val="autoZero"/>
        <c:auto val="0"/>
        <c:lblAlgn val="ctr"/>
        <c:lblOffset val="100"/>
        <c:noMultiLvlLbl val="0"/>
      </c:catAx>
      <c:valAx>
        <c:axId val="714290464"/>
        <c:scaling>
          <c:orientation val="minMax"/>
          <c:max val="14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290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Week 46 - 2016</c:v>
                </c:pt>
              </c:strCache>
            </c:strRef>
          </c:tx>
          <c:spPr>
            <a:solidFill>
              <a:schemeClr val="tx2">
                <a:lumMod val="60000"/>
                <a:lumOff val="40000"/>
              </a:schemeClr>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Sheet1!$A$2:$A$4</c:f>
              <c:strCache>
                <c:ptCount val="3"/>
                <c:pt idx="0">
                  <c:v>Work Orders Created</c:v>
                </c:pt>
                <c:pt idx="1">
                  <c:v>Completed Repairs</c:v>
                </c:pt>
                <c:pt idx="2">
                  <c:v>Backlog of Inoperable Hydrants</c:v>
                </c:pt>
              </c:strCache>
            </c:strRef>
          </c:cat>
          <c:val>
            <c:numRef>
              <c:f>Sheet1!$B$2:$B$4</c:f>
              <c:numCache>
                <c:formatCode>General</c:formatCode>
                <c:ptCount val="3"/>
                <c:pt idx="0">
                  <c:v>206</c:v>
                </c:pt>
                <c:pt idx="1">
                  <c:v>102</c:v>
                </c:pt>
                <c:pt idx="2">
                  <c:v>856</c:v>
                </c:pt>
              </c:numCache>
            </c:numRef>
          </c:val>
        </c:ser>
        <c:ser>
          <c:idx val="1"/>
          <c:order val="1"/>
          <c:tx>
            <c:strRef>
              <c:f>Sheet1!$C$1</c:f>
              <c:strCache>
                <c:ptCount val="1"/>
                <c:pt idx="0">
                  <c:v>Week 46 - 2017 (November 13)</c:v>
                </c:pt>
              </c:strCache>
            </c:strRef>
          </c:tx>
          <c:spPr>
            <a:solidFill>
              <a:schemeClr val="accent5"/>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Sheet1!$A$2:$A$4</c:f>
              <c:strCache>
                <c:ptCount val="3"/>
                <c:pt idx="0">
                  <c:v>Work Orders Created</c:v>
                </c:pt>
                <c:pt idx="1">
                  <c:v>Completed Repairs</c:v>
                </c:pt>
                <c:pt idx="2">
                  <c:v>Backlog of Inoperable Hydrants</c:v>
                </c:pt>
              </c:strCache>
            </c:strRef>
          </c:cat>
          <c:val>
            <c:numRef>
              <c:f>Sheet1!$C$2:$C$4</c:f>
              <c:numCache>
                <c:formatCode>General</c:formatCode>
                <c:ptCount val="3"/>
                <c:pt idx="0">
                  <c:v>365</c:v>
                </c:pt>
                <c:pt idx="1">
                  <c:v>144</c:v>
                </c:pt>
                <c:pt idx="2">
                  <c:v>1753</c:v>
                </c:pt>
              </c:numCache>
            </c:numRef>
          </c:val>
        </c:ser>
        <c:dLbls>
          <c:showLegendKey val="0"/>
          <c:showVal val="0"/>
          <c:showCatName val="0"/>
          <c:showSerName val="0"/>
          <c:showPercent val="0"/>
          <c:showBubbleSize val="0"/>
        </c:dLbls>
        <c:gapWidth val="219"/>
        <c:overlap val="-27"/>
        <c:axId val="714143856"/>
        <c:axId val="714144248"/>
      </c:barChart>
      <c:catAx>
        <c:axId val="71414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144248"/>
        <c:crosses val="autoZero"/>
        <c:auto val="1"/>
        <c:lblAlgn val="ctr"/>
        <c:lblOffset val="100"/>
        <c:noMultiLvlLbl val="0"/>
      </c:catAx>
      <c:valAx>
        <c:axId val="714144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1438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20127952755906"/>
          <c:y val="3.6828001968503936E-2"/>
          <c:w val="0.87704872047244098"/>
          <c:h val="0.79100172244094491"/>
        </c:manualLayout>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1.4336917562723999E-2"/>
                  <c:y val="3.742203435902599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1.2544802867383381E-2"/>
                  <c:y val="4.677754294878264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3.2258064516129031E-2"/>
                  <c:y val="-6.8607062991547882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2.5089605734767026E-2"/>
                  <c:y val="-5.301454867528699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3.9426523297491037E-2"/>
                  <c:y val="4.989604581203482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2.3297491039426656E-2"/>
                  <c:y val="6.237005726504352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1.7921146953405018E-3"/>
                  <c:y val="-5.925155440179140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3.5842293906810034E-2"/>
                  <c:y val="5.613305153853916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7.1684587813620072E-3"/>
                  <c:y val="5.925155440179134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3.4050179211469536E-2"/>
                  <c:y val="-4.989604581203483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1.0752688172043012E-2"/>
                  <c:y val="-3.1185028632521763E-3"/>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2.5089605734767026E-2"/>
                  <c:y val="-6.2370057265043527E-3"/>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1.2544802867383645E-2"/>
                  <c:y val="7.172556585480005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3"/>
              <c:layout>
                <c:manualLayout>
                  <c:x val="1.4336917562724014E-2"/>
                  <c:y val="2.182952004276523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4"/>
              <c:layout>
                <c:manualLayout>
                  <c:x val="-1.7921146953406332E-3"/>
                  <c:y val="-5.301454867528700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Week 32</c:v>
                </c:pt>
                <c:pt idx="1">
                  <c:v>Week 33</c:v>
                </c:pt>
                <c:pt idx="2">
                  <c:v>Week 34</c:v>
                </c:pt>
                <c:pt idx="3">
                  <c:v>Week 35</c:v>
                </c:pt>
                <c:pt idx="4">
                  <c:v>Week 36</c:v>
                </c:pt>
                <c:pt idx="5">
                  <c:v>Week 37</c:v>
                </c:pt>
                <c:pt idx="6">
                  <c:v>Week 38</c:v>
                </c:pt>
                <c:pt idx="7">
                  <c:v>Week 39</c:v>
                </c:pt>
                <c:pt idx="8">
                  <c:v>Week 40</c:v>
                </c:pt>
                <c:pt idx="9">
                  <c:v>Week 41</c:v>
                </c:pt>
                <c:pt idx="10">
                  <c:v>Week 42</c:v>
                </c:pt>
                <c:pt idx="11">
                  <c:v>Week 43</c:v>
                </c:pt>
                <c:pt idx="12">
                  <c:v>Week 44</c:v>
                </c:pt>
                <c:pt idx="13">
                  <c:v>Week 45</c:v>
                </c:pt>
                <c:pt idx="14">
                  <c:v>Week 46</c:v>
                </c:pt>
              </c:strCache>
            </c:strRef>
          </c:cat>
          <c:val>
            <c:numRef>
              <c:f>Sheet1!$B$2:$B$16</c:f>
              <c:numCache>
                <c:formatCode>#,##0</c:formatCode>
                <c:ptCount val="15"/>
                <c:pt idx="0">
                  <c:v>116</c:v>
                </c:pt>
                <c:pt idx="1">
                  <c:v>116</c:v>
                </c:pt>
                <c:pt idx="2">
                  <c:v>123</c:v>
                </c:pt>
                <c:pt idx="3">
                  <c:v>121</c:v>
                </c:pt>
                <c:pt idx="4">
                  <c:v>115</c:v>
                </c:pt>
                <c:pt idx="5">
                  <c:v>115</c:v>
                </c:pt>
                <c:pt idx="6">
                  <c:v>131</c:v>
                </c:pt>
                <c:pt idx="7">
                  <c:v>112</c:v>
                </c:pt>
                <c:pt idx="8">
                  <c:v>113</c:v>
                </c:pt>
                <c:pt idx="9">
                  <c:v>275</c:v>
                </c:pt>
                <c:pt idx="10">
                  <c:v>443</c:v>
                </c:pt>
                <c:pt idx="11">
                  <c:v>1062</c:v>
                </c:pt>
                <c:pt idx="12">
                  <c:v>1536</c:v>
                </c:pt>
                <c:pt idx="13">
                  <c:v>1532</c:v>
                </c:pt>
                <c:pt idx="14">
                  <c:v>1753</c:v>
                </c:pt>
              </c:numCache>
            </c:numRef>
          </c:val>
          <c:smooth val="0"/>
        </c:ser>
        <c:dLbls>
          <c:showLegendKey val="0"/>
          <c:showVal val="0"/>
          <c:showCatName val="0"/>
          <c:showSerName val="0"/>
          <c:showPercent val="0"/>
          <c:showBubbleSize val="0"/>
        </c:dLbls>
        <c:marker val="1"/>
        <c:smooth val="0"/>
        <c:axId val="714145032"/>
        <c:axId val="714145424"/>
      </c:lineChart>
      <c:catAx>
        <c:axId val="7141450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145424"/>
        <c:crosses val="autoZero"/>
        <c:auto val="1"/>
        <c:lblAlgn val="ctr"/>
        <c:lblOffset val="100"/>
        <c:tickLblSkip val="2"/>
        <c:noMultiLvlLbl val="1"/>
      </c:catAx>
      <c:valAx>
        <c:axId val="714145424"/>
        <c:scaling>
          <c:orientation val="minMax"/>
          <c:max val="2000"/>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145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Week 46 - 2016</c:v>
                </c:pt>
              </c:strCache>
            </c:strRef>
          </c:tx>
          <c:spPr>
            <a:solidFill>
              <a:schemeClr val="tx2">
                <a:lumMod val="75000"/>
              </a:schemeClr>
            </a:solidFill>
            <a:ln>
              <a:noFill/>
            </a:ln>
            <a:effectLst/>
          </c:spPr>
          <c:invertIfNegative val="0"/>
          <c:dPt>
            <c:idx val="0"/>
            <c:invertIfNegative val="0"/>
            <c:bubble3D val="0"/>
            <c:spPr>
              <a:solidFill>
                <a:schemeClr val="tx2">
                  <a:lumMod val="60000"/>
                  <a:lumOff val="40000"/>
                </a:schemeClr>
              </a:solidFill>
              <a:ln>
                <a:noFill/>
              </a:ln>
              <a:effectLst/>
            </c:spPr>
          </c:dPt>
          <c:dPt>
            <c:idx val="1"/>
            <c:invertIfNegative val="0"/>
            <c:bubble3D val="0"/>
            <c:spPr>
              <a:solidFill>
                <a:schemeClr val="tx2">
                  <a:lumMod val="60000"/>
                  <a:lumOff val="40000"/>
                </a:schemeClr>
              </a:solidFill>
              <a:ln>
                <a:noFill/>
              </a:ln>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Sheet1!$A$2:$A$3</c:f>
              <c:strCache>
                <c:ptCount val="2"/>
                <c:pt idx="0">
                  <c:v>Work Orders Created</c:v>
                </c:pt>
                <c:pt idx="1">
                  <c:v>Completed in Less Than 2 Days</c:v>
                </c:pt>
              </c:strCache>
            </c:strRef>
          </c:cat>
          <c:val>
            <c:numRef>
              <c:f>Sheet1!$B$2:$B$3</c:f>
              <c:numCache>
                <c:formatCode>General</c:formatCode>
                <c:ptCount val="2"/>
                <c:pt idx="0">
                  <c:v>44</c:v>
                </c:pt>
                <c:pt idx="1">
                  <c:v>44</c:v>
                </c:pt>
              </c:numCache>
            </c:numRef>
          </c:val>
        </c:ser>
        <c:ser>
          <c:idx val="1"/>
          <c:order val="1"/>
          <c:tx>
            <c:strRef>
              <c:f>Sheet1!$C$1</c:f>
              <c:strCache>
                <c:ptCount val="1"/>
                <c:pt idx="0">
                  <c:v>Week 46 - 2017 (November 13)</c:v>
                </c:pt>
              </c:strCache>
            </c:strRef>
          </c:tx>
          <c:spPr>
            <a:solidFill>
              <a:schemeClr val="accent5"/>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Sheet1!$A$2:$A$3</c:f>
              <c:strCache>
                <c:ptCount val="2"/>
                <c:pt idx="0">
                  <c:v>Work Orders Created</c:v>
                </c:pt>
                <c:pt idx="1">
                  <c:v>Completed in Less Than 2 Days</c:v>
                </c:pt>
              </c:strCache>
            </c:strRef>
          </c:cat>
          <c:val>
            <c:numRef>
              <c:f>Sheet1!$C$2:$C$3</c:f>
              <c:numCache>
                <c:formatCode>General</c:formatCode>
                <c:ptCount val="2"/>
                <c:pt idx="0">
                  <c:v>56</c:v>
                </c:pt>
                <c:pt idx="1">
                  <c:v>55</c:v>
                </c:pt>
              </c:numCache>
            </c:numRef>
          </c:val>
        </c:ser>
        <c:dLbls>
          <c:showLegendKey val="0"/>
          <c:showVal val="0"/>
          <c:showCatName val="0"/>
          <c:showSerName val="0"/>
          <c:showPercent val="0"/>
          <c:showBubbleSize val="0"/>
        </c:dLbls>
        <c:gapWidth val="219"/>
        <c:overlap val="-27"/>
        <c:axId val="714146208"/>
        <c:axId val="714146600"/>
      </c:barChart>
      <c:catAx>
        <c:axId val="71414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146600"/>
        <c:crosses val="autoZero"/>
        <c:auto val="1"/>
        <c:lblAlgn val="ctr"/>
        <c:lblOffset val="100"/>
        <c:noMultiLvlLbl val="0"/>
      </c:catAx>
      <c:valAx>
        <c:axId val="714146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1462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20127952755906"/>
          <c:y val="3.6828001968503936E-2"/>
          <c:w val="0.87704872047244098"/>
          <c:h val="0.79100172244094491"/>
        </c:manualLayout>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1"/>
              <c:layout>
                <c:manualLayout>
                  <c:x val="1.2082856044662676E-2"/>
                  <c:y val="4.554656233435572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0"/>
                  <c:y val="-3.64372498674846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1.5535100628852301E-2"/>
                  <c:y val="4.858299982331280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3.4522445841892457E-3"/>
                  <c:y val="-6.0728749779141011E-3"/>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1.0356733752568117E-2"/>
                  <c:y val="4.8582999823312822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1.8987345213041674E-2"/>
                  <c:y val="3.947368735644164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8.6306114604735567E-3"/>
                  <c:y val="5.46558748012268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0"/>
                  <c:y val="-1.161784019396858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3.4522445841893845E-2"/>
                  <c:y val="7.591093722392627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8.6306114604733034E-3"/>
                  <c:y val="6.376518726809805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7.7675503144260999E-2"/>
                  <c:y val="-1.161784019396858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3"/>
              <c:layout>
                <c:manualLayout>
                  <c:x val="-1.7261222920948126E-3"/>
                  <c:y val="-1.161784019396858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4"/>
              <c:layout>
                <c:manualLayout>
                  <c:x val="-3.4522445841894986E-3"/>
                  <c:y val="5.769231229018396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Week 32</c:v>
                </c:pt>
                <c:pt idx="1">
                  <c:v>Week 33</c:v>
                </c:pt>
                <c:pt idx="2">
                  <c:v>Week 34</c:v>
                </c:pt>
                <c:pt idx="3">
                  <c:v>Week 35</c:v>
                </c:pt>
                <c:pt idx="4">
                  <c:v>Week 36</c:v>
                </c:pt>
                <c:pt idx="5">
                  <c:v>Week 37</c:v>
                </c:pt>
                <c:pt idx="6">
                  <c:v>Week 38</c:v>
                </c:pt>
                <c:pt idx="7">
                  <c:v>Week 39</c:v>
                </c:pt>
                <c:pt idx="8">
                  <c:v>Week 40</c:v>
                </c:pt>
                <c:pt idx="9">
                  <c:v>Week 41</c:v>
                </c:pt>
                <c:pt idx="10">
                  <c:v>Week 42</c:v>
                </c:pt>
                <c:pt idx="11">
                  <c:v>Week 43</c:v>
                </c:pt>
                <c:pt idx="12">
                  <c:v>Week 44</c:v>
                </c:pt>
                <c:pt idx="13">
                  <c:v>Week 45</c:v>
                </c:pt>
                <c:pt idx="14">
                  <c:v>Week 46</c:v>
                </c:pt>
              </c:strCache>
            </c:strRef>
          </c:cat>
          <c:val>
            <c:numRef>
              <c:f>Sheet1!$B$2:$B$16</c:f>
              <c:numCache>
                <c:formatCode>0%</c:formatCode>
                <c:ptCount val="15"/>
                <c:pt idx="0">
                  <c:v>0.41</c:v>
                </c:pt>
                <c:pt idx="1">
                  <c:v>0.9</c:v>
                </c:pt>
                <c:pt idx="2">
                  <c:v>0.96</c:v>
                </c:pt>
                <c:pt idx="3">
                  <c:v>0.91</c:v>
                </c:pt>
                <c:pt idx="4">
                  <c:v>0.98</c:v>
                </c:pt>
                <c:pt idx="5">
                  <c:v>0.93</c:v>
                </c:pt>
                <c:pt idx="6">
                  <c:v>1</c:v>
                </c:pt>
                <c:pt idx="7">
                  <c:v>0.94</c:v>
                </c:pt>
                <c:pt idx="8">
                  <c:v>0.96</c:v>
                </c:pt>
                <c:pt idx="9">
                  <c:v>1</c:v>
                </c:pt>
                <c:pt idx="10">
                  <c:v>0.97</c:v>
                </c:pt>
                <c:pt idx="11">
                  <c:v>0.93</c:v>
                </c:pt>
                <c:pt idx="12">
                  <c:v>1</c:v>
                </c:pt>
                <c:pt idx="13">
                  <c:v>1</c:v>
                </c:pt>
                <c:pt idx="14">
                  <c:v>0.98</c:v>
                </c:pt>
              </c:numCache>
            </c:numRef>
          </c:val>
          <c:smooth val="0"/>
        </c:ser>
        <c:dLbls>
          <c:showLegendKey val="0"/>
          <c:showVal val="0"/>
          <c:showCatName val="0"/>
          <c:showSerName val="0"/>
          <c:showPercent val="0"/>
          <c:showBubbleSize val="0"/>
        </c:dLbls>
        <c:marker val="1"/>
        <c:smooth val="0"/>
        <c:axId val="714573296"/>
        <c:axId val="714573688"/>
      </c:lineChart>
      <c:catAx>
        <c:axId val="7145732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73688"/>
        <c:crosses val="autoZero"/>
        <c:auto val="1"/>
        <c:lblAlgn val="ctr"/>
        <c:lblOffset val="100"/>
        <c:tickLblSkip val="2"/>
        <c:noMultiLvlLbl val="1"/>
      </c:catAx>
      <c:valAx>
        <c:axId val="71457368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73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Week 46 - 2016</c:v>
                </c:pt>
              </c:strCache>
            </c:strRef>
          </c:tx>
          <c:spPr>
            <a:solidFill>
              <a:schemeClr val="tx2">
                <a:lumMod val="60000"/>
                <a:lumOff val="40000"/>
              </a:schemeClr>
            </a:solidFill>
            <a:ln>
              <a:noFill/>
            </a:ln>
            <a:effectLst/>
          </c:spPr>
          <c:invertIfNegative val="0"/>
          <c:dLbls>
            <c:dLbl>
              <c:idx val="0"/>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1"/>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Work Orders Created</c:v>
                </c:pt>
                <c:pt idx="1">
                  <c:v>Completed in Less Than 4 Days</c:v>
                </c:pt>
              </c:strCache>
            </c:strRef>
          </c:cat>
          <c:val>
            <c:numRef>
              <c:f>Sheet1!$B$2:$B$3</c:f>
              <c:numCache>
                <c:formatCode>General</c:formatCode>
                <c:ptCount val="2"/>
                <c:pt idx="0">
                  <c:v>28</c:v>
                </c:pt>
                <c:pt idx="1">
                  <c:v>26</c:v>
                </c:pt>
              </c:numCache>
            </c:numRef>
          </c:val>
        </c:ser>
        <c:ser>
          <c:idx val="1"/>
          <c:order val="1"/>
          <c:tx>
            <c:strRef>
              <c:f>Sheet1!$C$1</c:f>
              <c:strCache>
                <c:ptCount val="1"/>
                <c:pt idx="0">
                  <c:v>Week 46 - 2017 (November 13)</c:v>
                </c:pt>
              </c:strCache>
            </c:strRef>
          </c:tx>
          <c:spPr>
            <a:solidFill>
              <a:schemeClr val="accent5"/>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Sheet1!$A$2:$A$3</c:f>
              <c:strCache>
                <c:ptCount val="2"/>
                <c:pt idx="0">
                  <c:v>Work Orders Created</c:v>
                </c:pt>
                <c:pt idx="1">
                  <c:v>Completed in Less Than 4 Days</c:v>
                </c:pt>
              </c:strCache>
            </c:strRef>
          </c:cat>
          <c:val>
            <c:numRef>
              <c:f>Sheet1!$C$2:$C$3</c:f>
              <c:numCache>
                <c:formatCode>General</c:formatCode>
                <c:ptCount val="2"/>
                <c:pt idx="0">
                  <c:v>15</c:v>
                </c:pt>
                <c:pt idx="1">
                  <c:v>14</c:v>
                </c:pt>
              </c:numCache>
            </c:numRef>
          </c:val>
        </c:ser>
        <c:dLbls>
          <c:showLegendKey val="0"/>
          <c:showVal val="0"/>
          <c:showCatName val="0"/>
          <c:showSerName val="0"/>
          <c:showPercent val="0"/>
          <c:showBubbleSize val="0"/>
        </c:dLbls>
        <c:gapWidth val="219"/>
        <c:overlap val="-27"/>
        <c:axId val="714574472"/>
        <c:axId val="714574864"/>
      </c:barChart>
      <c:catAx>
        <c:axId val="714574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74864"/>
        <c:crosses val="autoZero"/>
        <c:auto val="1"/>
        <c:lblAlgn val="ctr"/>
        <c:lblOffset val="100"/>
        <c:noMultiLvlLbl val="0"/>
      </c:catAx>
      <c:valAx>
        <c:axId val="714574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74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20127952755906"/>
          <c:y val="3.6828001968503936E-2"/>
          <c:w val="0.87704872047244098"/>
          <c:h val="0.79100172244094491"/>
        </c:manualLayout>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5.208333333333333E-3"/>
                  <c:y val="3.437500000000003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2.2569444444444444E-2"/>
                  <c:y val="-5.312499999999999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1.7361111111112385E-3"/>
                  <c:y val="-5.312499999999999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5.208333333333333E-3"/>
                  <c:y val="4.374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1.9097222222222349E-2"/>
                  <c:y val="-5.04328248031496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0"/>
                  <c:y val="-4.062500000000000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1.2152777777777778E-2"/>
                  <c:y val="-2.500000000000000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5.0347222222222224E-2"/>
                  <c:y val="5.9374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1.7361111111112385E-3"/>
                  <c:y val="4.687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1.2731334408019992E-16"/>
                  <c:y val="-5.625000000000000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2.2569444444444444E-2"/>
                  <c:y val="4.999999999999998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1.0416666666666666E-2"/>
                  <c:y val="4.374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3"/>
              <c:layout>
                <c:manualLayout>
                  <c:x val="6.9444444444443174E-3"/>
                  <c:y val="-3.4375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4"/>
              <c:layout>
                <c:manualLayout>
                  <c:x val="0"/>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Week 32</c:v>
                </c:pt>
                <c:pt idx="1">
                  <c:v>Week 33</c:v>
                </c:pt>
                <c:pt idx="2">
                  <c:v>Week 34</c:v>
                </c:pt>
                <c:pt idx="3">
                  <c:v>Week 35</c:v>
                </c:pt>
                <c:pt idx="4">
                  <c:v>Week 36</c:v>
                </c:pt>
                <c:pt idx="5">
                  <c:v>Week 37</c:v>
                </c:pt>
                <c:pt idx="6">
                  <c:v>Week 38</c:v>
                </c:pt>
                <c:pt idx="7">
                  <c:v>Week 39</c:v>
                </c:pt>
                <c:pt idx="8">
                  <c:v>Week 40</c:v>
                </c:pt>
                <c:pt idx="9">
                  <c:v>Week 41</c:v>
                </c:pt>
                <c:pt idx="10">
                  <c:v>Week 42</c:v>
                </c:pt>
                <c:pt idx="11">
                  <c:v>Week 43</c:v>
                </c:pt>
                <c:pt idx="12">
                  <c:v>Week 44</c:v>
                </c:pt>
                <c:pt idx="13">
                  <c:v>Week 45</c:v>
                </c:pt>
                <c:pt idx="14">
                  <c:v>Week 46</c:v>
                </c:pt>
              </c:strCache>
            </c:strRef>
          </c:cat>
          <c:val>
            <c:numRef>
              <c:f>Sheet1!$B$2:$B$16</c:f>
              <c:numCache>
                <c:formatCode>0%</c:formatCode>
                <c:ptCount val="15"/>
                <c:pt idx="0">
                  <c:v>0.76</c:v>
                </c:pt>
                <c:pt idx="1">
                  <c:v>0.9</c:v>
                </c:pt>
                <c:pt idx="2">
                  <c:v>0.9</c:v>
                </c:pt>
                <c:pt idx="3">
                  <c:v>0.85</c:v>
                </c:pt>
                <c:pt idx="4">
                  <c:v>0.95</c:v>
                </c:pt>
                <c:pt idx="5">
                  <c:v>0.96</c:v>
                </c:pt>
                <c:pt idx="6">
                  <c:v>0.95</c:v>
                </c:pt>
                <c:pt idx="7">
                  <c:v>0.88</c:v>
                </c:pt>
                <c:pt idx="8">
                  <c:v>0.9</c:v>
                </c:pt>
                <c:pt idx="9">
                  <c:v>0.94</c:v>
                </c:pt>
                <c:pt idx="10">
                  <c:v>0.95</c:v>
                </c:pt>
                <c:pt idx="11">
                  <c:v>1</c:v>
                </c:pt>
                <c:pt idx="12">
                  <c:v>0.85</c:v>
                </c:pt>
                <c:pt idx="13">
                  <c:v>0.95</c:v>
                </c:pt>
                <c:pt idx="14">
                  <c:v>0.93</c:v>
                </c:pt>
              </c:numCache>
            </c:numRef>
          </c:val>
          <c:smooth val="0"/>
        </c:ser>
        <c:dLbls>
          <c:showLegendKey val="0"/>
          <c:showVal val="0"/>
          <c:showCatName val="0"/>
          <c:showSerName val="0"/>
          <c:showPercent val="0"/>
          <c:showBubbleSize val="0"/>
        </c:dLbls>
        <c:marker val="1"/>
        <c:smooth val="0"/>
        <c:axId val="714567536"/>
        <c:axId val="714567928"/>
      </c:lineChart>
      <c:catAx>
        <c:axId val="71456753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67928"/>
        <c:crosses val="autoZero"/>
        <c:auto val="1"/>
        <c:lblAlgn val="ctr"/>
        <c:lblOffset val="100"/>
        <c:tickLblSkip val="2"/>
        <c:noMultiLvlLbl val="0"/>
      </c:catAx>
      <c:valAx>
        <c:axId val="71456792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67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6"/>
              </a:solidFill>
              <a:ln w="25400">
                <a:solidFill>
                  <a:schemeClr val="lt1"/>
                </a:solidFill>
              </a:ln>
              <a:effectLst/>
              <a:sp3d contourW="25400">
                <a:contourClr>
                  <a:schemeClr val="lt1"/>
                </a:contourClr>
              </a:sp3d>
            </c:spPr>
          </c:dPt>
          <c:dPt>
            <c:idx val="1"/>
            <c:bubble3D val="0"/>
            <c:spPr>
              <a:solidFill>
                <a:schemeClr val="accent5">
                  <a:lumMod val="75000"/>
                </a:schemeClr>
              </a:solidFill>
              <a:ln w="25400">
                <a:solidFill>
                  <a:schemeClr val="lt1"/>
                </a:solidFill>
              </a:ln>
              <a:effectLst/>
              <a:sp3d contourW="25400">
                <a:contourClr>
                  <a:schemeClr val="lt1"/>
                </a:contourClr>
              </a:sp3d>
            </c:spPr>
          </c:dPt>
          <c:dPt>
            <c:idx val="2"/>
            <c:bubble3D val="0"/>
            <c:spPr>
              <a:solidFill>
                <a:schemeClr val="accent2">
                  <a:lumMod val="50000"/>
                </a:schemeClr>
              </a:solidFill>
              <a:ln w="25400">
                <a:solidFill>
                  <a:schemeClr val="lt1"/>
                </a:solidFill>
              </a:ln>
              <a:effectLst/>
              <a:sp3d contourW="25400">
                <a:contourClr>
                  <a:schemeClr val="lt1"/>
                </a:contourClr>
              </a:sp3d>
            </c:spPr>
          </c:dPt>
          <c:dPt>
            <c:idx val="3"/>
            <c:bubble3D val="0"/>
            <c:spPr>
              <a:solidFill>
                <a:schemeClr val="accent2"/>
              </a:solidFill>
              <a:ln w="25400">
                <a:solidFill>
                  <a:schemeClr val="lt1"/>
                </a:solidFill>
              </a:ln>
              <a:effectLst/>
              <a:sp3d contourW="25400">
                <a:contourClr>
                  <a:schemeClr val="lt1"/>
                </a:contourClr>
              </a:sp3d>
            </c:spPr>
          </c:dPt>
          <c:dLbls>
            <c:dLbl>
              <c:idx val="0"/>
              <c:layout>
                <c:manualLayout>
                  <c:x val="-0.19742946194225722"/>
                  <c:y val="-0.15127632874015748"/>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1"/>
              <c:layout>
                <c:manualLayout>
                  <c:x val="-6.9233431758530195E-2"/>
                  <c:y val="6.0750492125984254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extLst>
                <c:ext xmlns:c15="http://schemas.microsoft.com/office/drawing/2012/chart" uri="{CE6537A1-D6FC-4f65-9D91-7224C49458BB}">
                  <c15:layout/>
                </c:ext>
              </c:extLst>
            </c:dLbl>
            <c:dLbl>
              <c:idx val="2"/>
              <c:layout>
                <c:manualLayout>
                  <c:x val="-0.16640600393700788"/>
                  <c:y val="7.8093996062992124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extLst>
                <c:ext xmlns:c15="http://schemas.microsoft.com/office/drawing/2012/chart" uri="{CE6537A1-D6FC-4f65-9D91-7224C49458BB}">
                  <c15:layout/>
                </c:ext>
              </c:extLst>
            </c:dLbl>
            <c:dLbl>
              <c:idx val="3"/>
              <c:layout>
                <c:manualLayout>
                  <c:x val="-0.17579002624671916"/>
                  <c:y val="1.328125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Current</c:v>
                </c:pt>
                <c:pt idx="1">
                  <c:v>Active in Payment Plan</c:v>
                </c:pt>
                <c:pt idx="2">
                  <c:v>Over 60 Days &amp; Less Than $150 Past Due</c:v>
                </c:pt>
                <c:pt idx="3">
                  <c:v>Service Interruption At-Risk</c:v>
                </c:pt>
              </c:strCache>
            </c:strRef>
          </c:cat>
          <c:val>
            <c:numRef>
              <c:f>Sheet1!$B$2:$B$5</c:f>
              <c:numCache>
                <c:formatCode>#,##0</c:formatCode>
                <c:ptCount val="4"/>
                <c:pt idx="0">
                  <c:v>93990</c:v>
                </c:pt>
                <c:pt idx="1">
                  <c:v>20116</c:v>
                </c:pt>
                <c:pt idx="2">
                  <c:v>15740</c:v>
                </c:pt>
                <c:pt idx="3">
                  <c:v>5911</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 - October 2017</c:v>
                </c:pt>
              </c:strCache>
            </c:strRef>
          </c:tx>
          <c:spPr>
            <a:solidFill>
              <a:schemeClr val="tx2">
                <a:lumMod val="60000"/>
                <a:lumOff val="40000"/>
              </a:schemeClr>
            </a:solidFill>
            <a:ln>
              <a:noFill/>
            </a:ln>
            <a:effectLst/>
          </c:spPr>
          <c:invertIfNegative val="0"/>
          <c:dPt>
            <c:idx val="0"/>
            <c:invertIfNegative val="0"/>
            <c:bubble3D val="0"/>
            <c:spPr>
              <a:solidFill>
                <a:schemeClr val="accent1">
                  <a:lumMod val="60000"/>
                  <a:lumOff val="40000"/>
                </a:schemeClr>
              </a:solidFill>
              <a:ln>
                <a:noFill/>
              </a:ln>
              <a:effectLst/>
            </c:spPr>
          </c:dPt>
          <c:dPt>
            <c:idx val="1"/>
            <c:invertIfNegative val="0"/>
            <c:bubble3D val="0"/>
            <c:spPr>
              <a:solidFill>
                <a:schemeClr val="accent1">
                  <a:lumMod val="75000"/>
                </a:schemeClr>
              </a:solidFill>
              <a:ln>
                <a:noFill/>
              </a:ln>
              <a:effectLst/>
            </c:spPr>
          </c:dPt>
          <c:dLbls>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Sheet1!$A$2:$A$4</c:f>
              <c:strCache>
                <c:ptCount val="3"/>
                <c:pt idx="0">
                  <c:v>Active Work Orders</c:v>
                </c:pt>
                <c:pt idx="1">
                  <c:v>Total Number Inspected &amp; Cleaned</c:v>
                </c:pt>
                <c:pt idx="2">
                  <c:v>Catch Basins with Data Inputted into New App</c:v>
                </c:pt>
              </c:strCache>
            </c:strRef>
          </c:cat>
          <c:val>
            <c:numRef>
              <c:f>Sheet1!$B$2:$B$4</c:f>
              <c:numCache>
                <c:formatCode>#,##0</c:formatCode>
                <c:ptCount val="3"/>
                <c:pt idx="0">
                  <c:v>1108</c:v>
                </c:pt>
                <c:pt idx="1">
                  <c:v>6291</c:v>
                </c:pt>
                <c:pt idx="2">
                  <c:v>3970</c:v>
                </c:pt>
              </c:numCache>
            </c:numRef>
          </c:val>
        </c:ser>
        <c:dLbls>
          <c:showLegendKey val="0"/>
          <c:showVal val="0"/>
          <c:showCatName val="0"/>
          <c:showSerName val="0"/>
          <c:showPercent val="0"/>
          <c:showBubbleSize val="0"/>
        </c:dLbls>
        <c:gapWidth val="219"/>
        <c:overlap val="-27"/>
        <c:axId val="714568712"/>
        <c:axId val="714569104"/>
      </c:barChart>
      <c:catAx>
        <c:axId val="714568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69104"/>
        <c:crosses val="autoZero"/>
        <c:auto val="1"/>
        <c:lblAlgn val="ctr"/>
        <c:lblOffset val="100"/>
        <c:noMultiLvlLbl val="0"/>
      </c:catAx>
      <c:valAx>
        <c:axId val="714569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687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Collection Rate</c:v>
                </c:pt>
              </c:strCache>
            </c:strRef>
          </c:tx>
          <c:spPr>
            <a:solidFill>
              <a:schemeClr val="accent6">
                <a:lumMod val="75000"/>
              </a:schemeClr>
            </a:solidFill>
            <a:ln>
              <a:noFill/>
            </a:ln>
            <a:effectLst/>
          </c:spPr>
          <c:dLbls>
            <c:dLbl>
              <c:idx val="0"/>
              <c:layout>
                <c:manualLayout>
                  <c:x val="7.7083333333333337E-2"/>
                  <c:y val="-7.1874999999999994E-2"/>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Franklin Gothic Book" panose="020B0503020102020204" pitchFamily="34" charset="0"/>
                        <a:ea typeface="+mn-ea"/>
                        <a:cs typeface="+mn-cs"/>
                      </a:defRPr>
                    </a:pPr>
                    <a:fld id="{9FDB15B4-24A0-45EA-95D3-1E2EAFACAD35}" type="VALUE">
                      <a:rPr lang="en-US">
                        <a:solidFill>
                          <a:schemeClr val="bg1"/>
                        </a:solidFill>
                      </a:rPr>
                      <a:pPr>
                        <a:defRPr b="1">
                          <a:solidFill>
                            <a:schemeClr val="bg1"/>
                          </a:solidFill>
                          <a:latin typeface="Franklin Gothic Book" panose="020B05030201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3.5416666666666666E-2"/>
                  <c:y val="-0.140625"/>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8749999999999999E-2"/>
                  <c:y val="-0.3718750000000000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1666666666666666E-3"/>
                  <c:y val="-0.409374999999999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0833333333333333E-3"/>
                  <c:y val="-0.331249999999999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0.393749999999999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0.31250000000000006"/>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0.3531250000000000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2500000000000003E-3"/>
                  <c:y val="-0.3968750000000000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
                  <c:y val="-0.4125000000000000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4.166666666666514E-3"/>
                  <c:y val="-0.35937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5277601289623992E-16"/>
                  <c:y val="-0.346874999999999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1666666666666666E-3"/>
                  <c:y val="-0.28125000000000006"/>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42643</c:v>
                </c:pt>
                <c:pt idx="1">
                  <c:v>43039</c:v>
                </c:pt>
                <c:pt idx="2">
                  <c:v>43069</c:v>
                </c:pt>
                <c:pt idx="3">
                  <c:v>43100</c:v>
                </c:pt>
                <c:pt idx="4">
                  <c:v>42766</c:v>
                </c:pt>
                <c:pt idx="5">
                  <c:v>42794</c:v>
                </c:pt>
                <c:pt idx="6">
                  <c:v>42825</c:v>
                </c:pt>
                <c:pt idx="7">
                  <c:v>42855</c:v>
                </c:pt>
                <c:pt idx="8">
                  <c:v>42886</c:v>
                </c:pt>
                <c:pt idx="9">
                  <c:v>42916</c:v>
                </c:pt>
                <c:pt idx="10">
                  <c:v>42947</c:v>
                </c:pt>
                <c:pt idx="11">
                  <c:v>42978</c:v>
                </c:pt>
                <c:pt idx="12">
                  <c:v>43008</c:v>
                </c:pt>
              </c:numCache>
            </c:numRef>
          </c:cat>
          <c:val>
            <c:numRef>
              <c:f>Sheet1!$B$2:$B$14</c:f>
              <c:numCache>
                <c:formatCode>0.00%</c:formatCode>
                <c:ptCount val="13"/>
                <c:pt idx="0">
                  <c:v>0.8388500000000001</c:v>
                </c:pt>
                <c:pt idx="1">
                  <c:v>0.87039999999999995</c:v>
                </c:pt>
                <c:pt idx="2">
                  <c:v>0.90110000000000001</c:v>
                </c:pt>
                <c:pt idx="3">
                  <c:v>0.91239999999999999</c:v>
                </c:pt>
                <c:pt idx="4">
                  <c:v>0.87360000000000004</c:v>
                </c:pt>
                <c:pt idx="5">
                  <c:v>0.89290000000000003</c:v>
                </c:pt>
                <c:pt idx="6">
                  <c:v>0.85619999999999996</c:v>
                </c:pt>
                <c:pt idx="7">
                  <c:v>0.87309999999999999</c:v>
                </c:pt>
                <c:pt idx="8">
                  <c:v>0.88619999999999999</c:v>
                </c:pt>
                <c:pt idx="9">
                  <c:v>0.91</c:v>
                </c:pt>
                <c:pt idx="10">
                  <c:v>0.90900000000000003</c:v>
                </c:pt>
                <c:pt idx="11">
                  <c:v>0.88650000000000007</c:v>
                </c:pt>
                <c:pt idx="12">
                  <c:v>0.88749999999999996</c:v>
                </c:pt>
              </c:numCache>
            </c:numRef>
          </c:val>
        </c:ser>
        <c:dLbls>
          <c:showLegendKey val="0"/>
          <c:showVal val="0"/>
          <c:showCatName val="0"/>
          <c:showSerName val="0"/>
          <c:showPercent val="0"/>
          <c:showBubbleSize val="0"/>
        </c:dLbls>
        <c:axId val="714569888"/>
        <c:axId val="714570280"/>
      </c:areaChart>
      <c:catAx>
        <c:axId val="714569888"/>
        <c:scaling>
          <c:orientation val="minMax"/>
        </c:scaling>
        <c:delete val="0"/>
        <c:axPos val="b"/>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70280"/>
        <c:crosses val="autoZero"/>
        <c:auto val="0"/>
        <c:lblAlgn val="ctr"/>
        <c:lblOffset val="100"/>
        <c:noMultiLvlLbl val="1"/>
      </c:catAx>
      <c:valAx>
        <c:axId val="714570280"/>
        <c:scaling>
          <c:orientation val="minMax"/>
          <c:max val="0.95000000000000007"/>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69888"/>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30-Jun-17</c:v>
                </c:pt>
              </c:strCache>
            </c:strRef>
          </c:tx>
          <c:spPr>
            <a:solidFill>
              <a:schemeClr val="accent1">
                <a:lumMod val="75000"/>
              </a:schemeClr>
            </a:solidFill>
            <a:ln>
              <a:noFill/>
            </a:ln>
            <a:effectLst/>
          </c:spPr>
          <c:invertIfNegative val="0"/>
          <c:dLbls>
            <c:dLbl>
              <c:idx val="0"/>
              <c:layout>
                <c:manualLayout>
                  <c:x val="-2.4368039758722461E-2"/>
                  <c:y val="6.4433980924148834E-1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8744645968248045E-2"/>
                  <c:y val="-4.7798629353010685E-2"/>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Sheet1!$A$2:$A$3</c:f>
              <c:strCache>
                <c:ptCount val="2"/>
                <c:pt idx="0">
                  <c:v>Water</c:v>
                </c:pt>
                <c:pt idx="1">
                  <c:v>Sewer</c:v>
                </c:pt>
              </c:strCache>
            </c:strRef>
          </c:cat>
          <c:val>
            <c:numRef>
              <c:f>Sheet1!$B$2:$B$3</c:f>
              <c:numCache>
                <c:formatCode>#,##0</c:formatCode>
                <c:ptCount val="2"/>
                <c:pt idx="0">
                  <c:v>87324908</c:v>
                </c:pt>
                <c:pt idx="1">
                  <c:v>35599594</c:v>
                </c:pt>
              </c:numCache>
            </c:numRef>
          </c:val>
        </c:ser>
        <c:ser>
          <c:idx val="1"/>
          <c:order val="1"/>
          <c:tx>
            <c:strRef>
              <c:f>Sheet1!$C$1</c:f>
              <c:strCache>
                <c:ptCount val="1"/>
                <c:pt idx="0">
                  <c:v>30-Sep-17</c:v>
                </c:pt>
              </c:strCache>
            </c:strRef>
          </c:tx>
          <c:spPr>
            <a:solidFill>
              <a:srgbClr val="C00000"/>
            </a:solidFill>
            <a:ln>
              <a:noFill/>
            </a:ln>
            <a:effectLst/>
          </c:spPr>
          <c:invertIfNegative val="0"/>
          <c:dLbls>
            <c:dLbl>
              <c:idx val="1"/>
              <c:layout>
                <c:manualLayout>
                  <c:x val="5.6233937904742763E-3"/>
                  <c:y val="-2.5773592369659534E-17"/>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Sheet1!$A$2:$A$3</c:f>
              <c:strCache>
                <c:ptCount val="2"/>
                <c:pt idx="0">
                  <c:v>Water</c:v>
                </c:pt>
                <c:pt idx="1">
                  <c:v>Sewer</c:v>
                </c:pt>
              </c:strCache>
            </c:strRef>
          </c:cat>
          <c:val>
            <c:numRef>
              <c:f>Sheet1!$C$2:$C$3</c:f>
              <c:numCache>
                <c:formatCode>#,##0</c:formatCode>
                <c:ptCount val="2"/>
                <c:pt idx="0">
                  <c:v>84407852</c:v>
                </c:pt>
                <c:pt idx="1">
                  <c:v>44416537</c:v>
                </c:pt>
              </c:numCache>
            </c:numRef>
          </c:val>
        </c:ser>
        <c:dLbls>
          <c:showLegendKey val="0"/>
          <c:showVal val="0"/>
          <c:showCatName val="0"/>
          <c:showSerName val="0"/>
          <c:showPercent val="0"/>
          <c:showBubbleSize val="0"/>
        </c:dLbls>
        <c:gapWidth val="219"/>
        <c:overlap val="-27"/>
        <c:axId val="714570672"/>
        <c:axId val="715042488"/>
      </c:barChart>
      <c:catAx>
        <c:axId val="71457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2488"/>
        <c:crosses val="autoZero"/>
        <c:auto val="1"/>
        <c:lblAlgn val="ctr"/>
        <c:lblOffset val="100"/>
        <c:noMultiLvlLbl val="0"/>
      </c:catAx>
      <c:valAx>
        <c:axId val="7150424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4570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6.8747415095840286E-2"/>
          <c:y val="0.14585110454943132"/>
          <c:w val="0.90516503618865829"/>
          <c:h val="0.65140556649168857"/>
        </c:manualLayout>
      </c:layout>
      <c:barChart>
        <c:barDir val="col"/>
        <c:grouping val="clustered"/>
        <c:varyColors val="0"/>
        <c:ser>
          <c:idx val="0"/>
          <c:order val="0"/>
          <c:tx>
            <c:strRef>
              <c:f>'Monthly Graphs'!$C$46</c:f>
              <c:strCache>
                <c:ptCount val="1"/>
                <c:pt idx="0">
                  <c:v>2015</c:v>
                </c:pt>
              </c:strCache>
            </c:strRef>
          </c:tx>
          <c:spPr>
            <a:solidFill>
              <a:schemeClr val="accent1">
                <a:shade val="65000"/>
              </a:schemeClr>
            </a:solidFill>
            <a:ln>
              <a:noFill/>
            </a:ln>
            <a:effectLst/>
          </c:spPr>
          <c:invertIfNegative val="0"/>
          <c:dLbls>
            <c:dLbl>
              <c:idx val="0"/>
              <c:layout>
                <c:manualLayout>
                  <c:x val="-3.787878787878788E-3"/>
                  <c:y val="1.3888888888888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787878787878811E-3"/>
                  <c:y val="1.04166666666666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2626262626262163E-3"/>
                  <c:y val="1.04166666666666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5252525252525255E-3"/>
                  <c:y val="6.94444444444444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5252525252525714E-3"/>
                  <c:y val="1.04166666666666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5252525252525255E-3"/>
                  <c:y val="1.04166666666666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2626262626262627E-3"/>
                  <c:y val="6.94444444444444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0505050505050509E-3"/>
                  <c:y val="6.94444444444444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7878787878788804E-3"/>
                  <c:y val="1.3888888888888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2626262626263553E-3"/>
                  <c:y val="1.3888888888888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9.2591522967418133E-17"/>
                  <c:y val="1.3888888888888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5252525252525255E-3"/>
                  <c:y val="1.0416666666666604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'Monthly Graphs'!$B$47:$B$58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'Monthly Graphs'!$C$47:$C$58</c:f>
              <c:numCache>
                <c:formatCode>_(* #,##0_);_(* \(#,##0\);_(* "-"??_);_(@_)</c:formatCode>
                <c:ptCount val="12"/>
                <c:pt idx="0">
                  <c:v>8220903.7799999993</c:v>
                </c:pt>
                <c:pt idx="1">
                  <c:v>8098933.0900000008</c:v>
                </c:pt>
                <c:pt idx="2">
                  <c:v>7993144.2199999988</c:v>
                </c:pt>
                <c:pt idx="3">
                  <c:v>8263335.0099999998</c:v>
                </c:pt>
                <c:pt idx="4">
                  <c:v>8128941.4099999992</c:v>
                </c:pt>
                <c:pt idx="5">
                  <c:v>9772442.6899999976</c:v>
                </c:pt>
                <c:pt idx="6">
                  <c:v>9005779.589999998</c:v>
                </c:pt>
                <c:pt idx="7" formatCode="General">
                  <c:v>9921977.1199999992</c:v>
                </c:pt>
                <c:pt idx="8" formatCode="General">
                  <c:v>10058080.57</c:v>
                </c:pt>
                <c:pt idx="9" formatCode="General">
                  <c:v>9139598.1099999994</c:v>
                </c:pt>
                <c:pt idx="10" formatCode="General">
                  <c:v>9237496.6699999981</c:v>
                </c:pt>
                <c:pt idx="11" formatCode="General">
                  <c:v>8123643.8599999985</c:v>
                </c:pt>
              </c:numCache>
            </c:numRef>
          </c:val>
        </c:ser>
        <c:ser>
          <c:idx val="1"/>
          <c:order val="1"/>
          <c:tx>
            <c:strRef>
              <c:f>'Monthly Graphs'!$D$46</c:f>
              <c:strCache>
                <c:ptCount val="1"/>
                <c:pt idx="0">
                  <c:v>2016</c:v>
                </c:pt>
              </c:strCache>
            </c:strRef>
          </c:tx>
          <c:spPr>
            <a:solidFill>
              <a:schemeClr val="accent1"/>
            </a:solidFill>
            <a:ln>
              <a:noFill/>
            </a:ln>
            <a:effectLst/>
          </c:spPr>
          <c:invertIfNegative val="0"/>
          <c:dLbls>
            <c:dLbl>
              <c:idx val="0"/>
              <c:layout>
                <c:manualLayout>
                  <c:x val="-1.2626262626262627E-3"/>
                  <c:y val="1.041666666666660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041666666666666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252525252525255E-3"/>
                  <c:y val="6.944444444444412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88888888888882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2631233595800524E-4"/>
                  <c:y val="1.041660233647264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2626262626263553E-3"/>
                  <c:y val="3.47222222222222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2626262626263553E-3"/>
                  <c:y val="1.041666666666666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5252525252525255E-3"/>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9.2591522967418133E-17"/>
                  <c:y val="1.041666666666666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4.1666666666665651E-3"/>
                  <c:y val="7.148628480263496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5152012248467923E-3"/>
                  <c:y val="6.944573104832484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9040901137355793E-3"/>
                  <c:y val="1.041660233647264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'Monthly Graphs'!$B$47:$B$58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'Monthly Graphs'!$D$47:$D$58</c:f>
              <c:numCache>
                <c:formatCode>_(* #,##0_);_(* \(#,##0\);_(* "-"??_);_(@_)</c:formatCode>
                <c:ptCount val="12"/>
                <c:pt idx="0">
                  <c:v>8170010.1900000023</c:v>
                </c:pt>
                <c:pt idx="1">
                  <c:v>7690505.3799958993</c:v>
                </c:pt>
                <c:pt idx="2">
                  <c:v>8655777.8099999987</c:v>
                </c:pt>
                <c:pt idx="3">
                  <c:v>8042207.2800021339</c:v>
                </c:pt>
                <c:pt idx="4">
                  <c:v>7884525.3700030642</c:v>
                </c:pt>
                <c:pt idx="5">
                  <c:v>10086479.510003002</c:v>
                </c:pt>
                <c:pt idx="6">
                  <c:v>10379036.889995476</c:v>
                </c:pt>
                <c:pt idx="7" formatCode="General">
                  <c:v>9813514.7600010149</c:v>
                </c:pt>
                <c:pt idx="8" formatCode="General">
                  <c:v>9721452.889999209</c:v>
                </c:pt>
                <c:pt idx="9" formatCode="General">
                  <c:v>8896308.1899990439</c:v>
                </c:pt>
                <c:pt idx="10" formatCode="General">
                  <c:v>8172829.069994811</c:v>
                </c:pt>
                <c:pt idx="11" formatCode="General">
                  <c:v>7905997.430037952</c:v>
                </c:pt>
              </c:numCache>
            </c:numRef>
          </c:val>
        </c:ser>
        <c:ser>
          <c:idx val="2"/>
          <c:order val="2"/>
          <c:tx>
            <c:strRef>
              <c:f>'Monthly Graphs'!$E$46</c:f>
              <c:strCache>
                <c:ptCount val="1"/>
                <c:pt idx="0">
                  <c:v>2017</c:v>
                </c:pt>
              </c:strCache>
            </c:strRef>
          </c:tx>
          <c:spPr>
            <a:solidFill>
              <a:schemeClr val="accent1">
                <a:tint val="65000"/>
              </a:schemeClr>
            </a:solidFill>
            <a:ln>
              <a:noFill/>
            </a:ln>
            <a:effectLst/>
          </c:spPr>
          <c:invertIfNegative val="0"/>
          <c:dLbls>
            <c:dLbl>
              <c:idx val="0"/>
              <c:layout>
                <c:manualLayout>
                  <c:x val="0"/>
                  <c:y val="1.3888888888888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3147880741854533E-17"/>
                  <c:y val="-6.3656672040099962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3.472222222222158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6295761483709066E-17"/>
                  <c:y val="1.04166666666666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1666666666666154E-3"/>
                  <c:y val="1.3888888888888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2591522967418133E-17"/>
                  <c:y val="6.94444444444444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9040901137357832E-3"/>
                  <c:y val="1.388888888888885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2591522967418133E-17"/>
                  <c:y val="1.04166666666666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5252525252525255E-3"/>
                  <c:y val="6.944444444444412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'Monthly Graphs'!$B$47:$B$58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'Monthly Graphs'!$E$47:$E$58</c:f>
              <c:numCache>
                <c:formatCode>_(* #,##0_);_(* \(#,##0\);_(* "-"??_);_(@_)</c:formatCode>
                <c:ptCount val="12"/>
                <c:pt idx="0">
                  <c:v>8217598.6200001827</c:v>
                </c:pt>
                <c:pt idx="1">
                  <c:v>7986888.039993641</c:v>
                </c:pt>
                <c:pt idx="2">
                  <c:v>7633874.6699987724</c:v>
                </c:pt>
                <c:pt idx="3">
                  <c:v>8249216.8999974066</c:v>
                </c:pt>
                <c:pt idx="4">
                  <c:v>8070809.8399944669</c:v>
                </c:pt>
                <c:pt idx="5">
                  <c:v>8692745.2899963297</c:v>
                </c:pt>
                <c:pt idx="6">
                  <c:v>9161436.209996393</c:v>
                </c:pt>
                <c:pt idx="7" formatCode="General">
                  <c:v>9060075.2699832767</c:v>
                </c:pt>
                <c:pt idx="8" formatCode="General">
                  <c:v>8904084.7699826695</c:v>
                </c:pt>
                <c:pt idx="9" formatCode="General">
                  <c:v>0</c:v>
                </c:pt>
                <c:pt idx="10" formatCode="General">
                  <c:v>0</c:v>
                </c:pt>
                <c:pt idx="11" formatCode="General">
                  <c:v>0</c:v>
                </c:pt>
              </c:numCache>
            </c:numRef>
          </c:val>
        </c:ser>
        <c:dLbls>
          <c:showLegendKey val="0"/>
          <c:showVal val="0"/>
          <c:showCatName val="0"/>
          <c:showSerName val="0"/>
          <c:showPercent val="0"/>
          <c:showBubbleSize val="0"/>
        </c:dLbls>
        <c:gapWidth val="100"/>
        <c:overlap val="-10"/>
        <c:axId val="715043272"/>
        <c:axId val="715043664"/>
      </c:barChart>
      <c:catAx>
        <c:axId val="715043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043664"/>
        <c:crosses val="autoZero"/>
        <c:auto val="0"/>
        <c:lblAlgn val="ctr"/>
        <c:lblOffset val="100"/>
        <c:tickMarkSkip val="1"/>
        <c:noMultiLvlLbl val="0"/>
      </c:catAx>
      <c:valAx>
        <c:axId val="715043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Revenue</a:t>
                </a:r>
                <a:r>
                  <a:rPr lang="en-US" baseline="0" dirty="0"/>
                  <a:t> (in Millions)</a:t>
                </a:r>
                <a:endParaRPr lang="en-US"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043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7.1272667621092814E-2"/>
          <c:y val="0.16321232123212323"/>
          <c:w val="0.90263978366340569"/>
          <c:h val="0.63404450681288604"/>
        </c:manualLayout>
      </c:layout>
      <c:barChart>
        <c:barDir val="col"/>
        <c:grouping val="clustered"/>
        <c:varyColors val="0"/>
        <c:ser>
          <c:idx val="0"/>
          <c:order val="0"/>
          <c:tx>
            <c:strRef>
              <c:f>'Monthly Graphs'!$C$65</c:f>
              <c:strCache>
                <c:ptCount val="1"/>
                <c:pt idx="0">
                  <c:v>2015</c:v>
                </c:pt>
              </c:strCache>
            </c:strRef>
          </c:tx>
          <c:spPr>
            <a:solidFill>
              <a:schemeClr val="accent6">
                <a:shade val="65000"/>
              </a:schemeClr>
            </a:solidFill>
            <a:ln>
              <a:noFill/>
            </a:ln>
            <a:effectLst/>
          </c:spPr>
          <c:invertIfNegative val="0"/>
          <c:dLbls>
            <c:dLbl>
              <c:idx val="0"/>
              <c:layout>
                <c:manualLayout>
                  <c:x val="-2.5252028155571464E-3"/>
                  <c:y val="1.3888888888888888E-2"/>
                </c:manualLayout>
              </c:layout>
              <c:numFmt formatCode="&quot;$&quot;#.0,," sourceLinked="0"/>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3.7430505845860169E-2"/>
                      <c:h val="5.203138670166229E-2"/>
                    </c:manualLayout>
                  </c15:layout>
                </c:ext>
              </c:extLst>
            </c:dLbl>
            <c:dLbl>
              <c:idx val="1"/>
              <c:layout>
                <c:manualLayout>
                  <c:x val="-3.787878787878788E-3"/>
                  <c:y val="1.736111111111111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252525252525255E-3"/>
                  <c:y val="1.736111111111111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5252525252525255E-3"/>
                  <c:y val="1.736111111111104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5757575757575291E-3"/>
                  <c:y val="3.47222222222222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2626262626262627E-3"/>
                  <c:y val="1.388888888888885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6.3131313131314058E-3"/>
                  <c:y val="1.041666666666666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0505050505050509E-3"/>
                  <c:y val="3.47222222222222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787878787878788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4.1666666666667681E-3"/>
                  <c:y val="9.803921568627421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3989501312336975E-3"/>
                  <c:y val="9.803921568627391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91415135608049E-3"/>
                  <c:y val="1.000823426483454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'Monthly Graphs'!$B$66:$B$77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'Monthly Graphs'!$C$66:$C$77</c:f>
              <c:numCache>
                <c:formatCode>_(* #,##0_);_(* \(#,##0\);_(* "-"??_);_(@_)</c:formatCode>
                <c:ptCount val="12"/>
                <c:pt idx="0">
                  <c:v>21936807.460000005</c:v>
                </c:pt>
                <c:pt idx="1">
                  <c:v>21579167.799999997</c:v>
                </c:pt>
                <c:pt idx="2">
                  <c:v>21642605.549999997</c:v>
                </c:pt>
                <c:pt idx="3">
                  <c:v>21826067.690000001</c:v>
                </c:pt>
                <c:pt idx="4">
                  <c:v>21754673.870000001</c:v>
                </c:pt>
                <c:pt idx="5">
                  <c:v>22256208.260008965</c:v>
                </c:pt>
                <c:pt idx="6">
                  <c:v>22706416.690000001</c:v>
                </c:pt>
                <c:pt idx="7" formatCode="General">
                  <c:v>26066539.809999999</c:v>
                </c:pt>
                <c:pt idx="8" formatCode="General">
                  <c:v>25994206.169999998</c:v>
                </c:pt>
                <c:pt idx="9" formatCode="General">
                  <c:v>23468429.539999995</c:v>
                </c:pt>
                <c:pt idx="10" formatCode="General">
                  <c:v>22958198.659999996</c:v>
                </c:pt>
                <c:pt idx="11" formatCode="General">
                  <c:v>21922607.460000001</c:v>
                </c:pt>
              </c:numCache>
            </c:numRef>
          </c:val>
        </c:ser>
        <c:ser>
          <c:idx val="1"/>
          <c:order val="1"/>
          <c:tx>
            <c:strRef>
              <c:f>'Monthly Graphs'!$D$65</c:f>
              <c:strCache>
                <c:ptCount val="1"/>
                <c:pt idx="0">
                  <c:v>2016</c:v>
                </c:pt>
              </c:strCache>
            </c:strRef>
          </c:tx>
          <c:spPr>
            <a:solidFill>
              <a:schemeClr val="accent6"/>
            </a:solidFill>
            <a:ln>
              <a:noFill/>
            </a:ln>
            <a:effectLst/>
          </c:spPr>
          <c:invertIfNegative val="0"/>
          <c:dLbls>
            <c:dLbl>
              <c:idx val="0"/>
              <c:layout>
                <c:manualLayout>
                  <c:x val="-2.5252525252525367E-3"/>
                  <c:y val="-6.944444444444444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398950131233596E-3"/>
                  <c:y val="2.246667695949770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252525252525255E-3"/>
                  <c:y val="1.736111111111108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7878390201225355E-3"/>
                  <c:y val="3.26797385620915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6295761483709066E-17"/>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4091207349081364E-3"/>
                  <c:y val="6.740260408625362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7878390201225866E-3"/>
                  <c:y val="9.803921568627450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2625765529308837E-3"/>
                  <c:y val="6.944581146106737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3.7430505845860169E-2"/>
                      <c:h val="4.8559164479440059E-2"/>
                    </c:manualLayout>
                  </c15:layout>
                </c:ext>
              </c:extLst>
            </c:dLbl>
            <c:dLbl>
              <c:idx val="9"/>
              <c:layout>
                <c:manualLayout>
                  <c:x val="2.146434820647419E-3"/>
                  <c:y val="6.331635016211178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3888888888888889E-3"/>
                  <c:y val="6.535947712418270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0370135052831988E-16"/>
                  <c:y val="1.307189542483657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'Monthly Graphs'!$B$66:$B$77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'Monthly Graphs'!$D$66:$D$77</c:f>
              <c:numCache>
                <c:formatCode>_(* #,##0_);_(* \(#,##0\);_(* "-"??_);_(@_)</c:formatCode>
                <c:ptCount val="12"/>
                <c:pt idx="0">
                  <c:v>22826792.720000006</c:v>
                </c:pt>
                <c:pt idx="1">
                  <c:v>21991639.679995354</c:v>
                </c:pt>
                <c:pt idx="2">
                  <c:v>23584463.160000004</c:v>
                </c:pt>
                <c:pt idx="3">
                  <c:v>22334556.480000008</c:v>
                </c:pt>
                <c:pt idx="4">
                  <c:v>21346236.430210289</c:v>
                </c:pt>
                <c:pt idx="5">
                  <c:v>23594987.959995359</c:v>
                </c:pt>
                <c:pt idx="6">
                  <c:v>25255047.699953653</c:v>
                </c:pt>
                <c:pt idx="7" formatCode="General">
                  <c:v>25128140.659875907</c:v>
                </c:pt>
                <c:pt idx="8" formatCode="General">
                  <c:v>25243111.469873291</c:v>
                </c:pt>
                <c:pt idx="9" formatCode="General">
                  <c:v>23664441.229857858</c:v>
                </c:pt>
                <c:pt idx="10" formatCode="General">
                  <c:v>24093578.079856675</c:v>
                </c:pt>
                <c:pt idx="11" formatCode="General">
                  <c:v>23446505.189857133</c:v>
                </c:pt>
              </c:numCache>
            </c:numRef>
          </c:val>
        </c:ser>
        <c:ser>
          <c:idx val="2"/>
          <c:order val="2"/>
          <c:tx>
            <c:strRef>
              <c:f>'Monthly Graphs'!$E$65</c:f>
              <c:strCache>
                <c:ptCount val="1"/>
                <c:pt idx="0">
                  <c:v>2017</c:v>
                </c:pt>
              </c:strCache>
            </c:strRef>
          </c:tx>
          <c:spPr>
            <a:solidFill>
              <a:schemeClr val="accent6">
                <a:tint val="65000"/>
              </a:schemeClr>
            </a:solidFill>
            <a:ln>
              <a:noFill/>
            </a:ln>
            <a:effectLst/>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888888888888889E-3"/>
                  <c:y val="6.535947712418270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2626262626263089E-3"/>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2626262626262163E-3"/>
                  <c:y val="1.041666666666663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787878787878788E-3"/>
                  <c:y val="3.47222222222219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777777777777676E-3"/>
                  <c:y val="3.267973856209120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787878787878788E-3"/>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5252525252525255E-3"/>
                  <c:y val="1.041666666666666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'Monthly Graphs'!$B$66:$B$77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'Monthly Graphs'!$E$66:$E$77</c:f>
              <c:numCache>
                <c:formatCode>_(* #,##0_);_(* \(#,##0\);_(* "-"??_);_(@_)</c:formatCode>
                <c:ptCount val="12"/>
                <c:pt idx="0">
                  <c:v>24455279.859870538</c:v>
                </c:pt>
                <c:pt idx="1">
                  <c:v>24320171.759856343</c:v>
                </c:pt>
                <c:pt idx="2">
                  <c:v>24014307.929850984</c:v>
                </c:pt>
                <c:pt idx="3">
                  <c:v>25491193.209868353</c:v>
                </c:pt>
                <c:pt idx="4">
                  <c:v>24587218.839864444</c:v>
                </c:pt>
                <c:pt idx="5">
                  <c:v>25476237.159870971</c:v>
                </c:pt>
                <c:pt idx="6">
                  <c:v>25000666.289873462</c:v>
                </c:pt>
                <c:pt idx="7" formatCode="General">
                  <c:v>24994675.569890071</c:v>
                </c:pt>
                <c:pt idx="8" formatCode="General">
                  <c:v>24760249.629890114</c:v>
                </c:pt>
                <c:pt idx="9" formatCode="General">
                  <c:v>0</c:v>
                </c:pt>
                <c:pt idx="10" formatCode="General">
                  <c:v>0</c:v>
                </c:pt>
                <c:pt idx="11" formatCode="General">
                  <c:v>0</c:v>
                </c:pt>
              </c:numCache>
            </c:numRef>
          </c:val>
        </c:ser>
        <c:dLbls>
          <c:showLegendKey val="0"/>
          <c:showVal val="0"/>
          <c:showCatName val="0"/>
          <c:showSerName val="0"/>
          <c:showPercent val="0"/>
          <c:showBubbleSize val="0"/>
        </c:dLbls>
        <c:gapWidth val="100"/>
        <c:overlap val="-10"/>
        <c:axId val="715044448"/>
        <c:axId val="715044840"/>
      </c:barChart>
      <c:catAx>
        <c:axId val="715044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044840"/>
        <c:crosses val="autoZero"/>
        <c:auto val="0"/>
        <c:lblAlgn val="ctr"/>
        <c:lblOffset val="100"/>
        <c:tickMarkSkip val="1"/>
        <c:noMultiLvlLbl val="0"/>
      </c:catAx>
      <c:valAx>
        <c:axId val="715044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Revenue</a:t>
                </a:r>
                <a:r>
                  <a:rPr lang="en-US" baseline="0" dirty="0"/>
                  <a:t> (in Millions)</a:t>
                </a:r>
                <a:endParaRPr lang="en-US"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044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tx2">
                <a:lumMod val="60000"/>
                <a:lumOff val="40000"/>
              </a:schemeClr>
            </a:solidFill>
            <a:ln>
              <a:noFill/>
            </a:ln>
            <a:effectLst/>
          </c:spPr>
          <c:invertIfNegative val="0"/>
          <c:dPt>
            <c:idx val="0"/>
            <c:invertIfNegative val="0"/>
            <c:bubble3D val="0"/>
            <c:spPr>
              <a:solidFill>
                <a:srgbClr val="4472C4"/>
              </a:solidFill>
              <a:ln>
                <a:noFill/>
              </a:ln>
              <a:effectLst/>
            </c:spPr>
          </c:dPt>
          <c:dPt>
            <c:idx val="1"/>
            <c:invertIfNegative val="0"/>
            <c:bubble3D val="0"/>
            <c:spPr>
              <a:solidFill>
                <a:schemeClr val="accent1"/>
              </a:solidFill>
              <a:ln>
                <a:noFill/>
              </a:ln>
              <a:effectLst/>
            </c:spPr>
          </c:dPt>
          <c:dLbls>
            <c:dLbl>
              <c:idx val="0"/>
              <c:layout/>
              <c:tx>
                <c:rich>
                  <a:bodyPr/>
                  <a:lstStyle/>
                  <a:p>
                    <a:fld id="{6EF46CF3-94C9-4714-8453-359B19FBF0ED}"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80F9604C-0CAF-41AA-80E8-5207A41DADC0}"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DDB059BE-C687-49F2-BAF7-9055E7D13364}"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YTD Responses</c:v>
                </c:pt>
                <c:pt idx="1">
                  <c:v>FOIA Requests in October 2017</c:v>
                </c:pt>
                <c:pt idx="2">
                  <c:v>FOIA Requests by Media in October 2017</c:v>
                </c:pt>
              </c:strCache>
            </c:strRef>
          </c:cat>
          <c:val>
            <c:numRef>
              <c:f>Sheet1!$B$2:$B$4</c:f>
              <c:numCache>
                <c:formatCode>General</c:formatCode>
                <c:ptCount val="3"/>
                <c:pt idx="0">
                  <c:v>83</c:v>
                </c:pt>
                <c:pt idx="1">
                  <c:v>7</c:v>
                </c:pt>
                <c:pt idx="2">
                  <c:v>1</c:v>
                </c:pt>
              </c:numCache>
            </c:numRef>
          </c:val>
        </c:ser>
        <c:dLbls>
          <c:showLegendKey val="0"/>
          <c:showVal val="0"/>
          <c:showCatName val="0"/>
          <c:showSerName val="0"/>
          <c:showPercent val="0"/>
          <c:showBubbleSize val="0"/>
        </c:dLbls>
        <c:gapWidth val="219"/>
        <c:overlap val="-27"/>
        <c:axId val="715045624"/>
        <c:axId val="715046016"/>
      </c:barChart>
      <c:catAx>
        <c:axId val="715045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6016"/>
        <c:crosses val="autoZero"/>
        <c:auto val="1"/>
        <c:lblAlgn val="ctr"/>
        <c:lblOffset val="100"/>
        <c:noMultiLvlLbl val="0"/>
      </c:catAx>
      <c:valAx>
        <c:axId val="71504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5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Oct-17</c:v>
                </c:pt>
              </c:strCache>
            </c:strRef>
          </c:tx>
          <c:spPr>
            <a:solidFill>
              <a:schemeClr val="tx2">
                <a:lumMod val="60000"/>
                <a:lumOff val="40000"/>
              </a:schemeClr>
            </a:solidFill>
            <a:ln>
              <a:noFill/>
            </a:ln>
            <a:effectLst/>
          </c:spPr>
          <c:invertIfNegative val="0"/>
          <c:dPt>
            <c:idx val="0"/>
            <c:invertIfNegative val="0"/>
            <c:bubble3D val="0"/>
            <c:spPr>
              <a:solidFill>
                <a:srgbClr val="4472C4"/>
              </a:solidFill>
              <a:ln>
                <a:noFill/>
              </a:ln>
              <a:effectLst/>
            </c:spPr>
          </c:dPt>
          <c:dLbls>
            <c:dLbl>
              <c:idx val="0"/>
              <c:layout/>
              <c:tx>
                <c:rich>
                  <a:bodyPr/>
                  <a:lstStyle/>
                  <a:p>
                    <a:r>
                      <a:rPr lang="en-US" baseline="0" dirty="0" smtClean="0"/>
                      <a:t>October 2017 </a:t>
                    </a:r>
                    <a:fld id="{7C66EEFB-C823-4605-AD10-9A27914F0D91}" type="VALUE">
                      <a:rPr lang="en-US" b="1" baseline="0"/>
                      <a:pPr/>
                      <a:t>[VALUE]</a:t>
                    </a:fld>
                    <a:endParaRPr lang="en-US" baseline="0" dirty="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c:f>
              <c:strCache>
                <c:ptCount val="1"/>
                <c:pt idx="0">
                  <c:v>Delinquent Debt</c:v>
                </c:pt>
              </c:strCache>
            </c:strRef>
          </c:cat>
          <c:val>
            <c:numRef>
              <c:f>Sheet1!$B$2</c:f>
              <c:numCache>
                <c:formatCode>"$"#,##0.00</c:formatCode>
                <c:ptCount val="1"/>
                <c:pt idx="0">
                  <c:v>286582.86</c:v>
                </c:pt>
              </c:numCache>
            </c:numRef>
          </c:val>
        </c:ser>
        <c:dLbls>
          <c:showLegendKey val="0"/>
          <c:showVal val="0"/>
          <c:showCatName val="0"/>
          <c:showSerName val="0"/>
          <c:showPercent val="0"/>
          <c:showBubbleSize val="0"/>
        </c:dLbls>
        <c:gapWidth val="219"/>
        <c:overlap val="-27"/>
        <c:axId val="715046800"/>
        <c:axId val="715047192"/>
      </c:barChart>
      <c:catAx>
        <c:axId val="715046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7192"/>
        <c:crosses val="autoZero"/>
        <c:auto val="1"/>
        <c:lblAlgn val="ctr"/>
        <c:lblOffset val="100"/>
        <c:noMultiLvlLbl val="0"/>
      </c:catAx>
      <c:valAx>
        <c:axId val="71504719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6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Cases: Oct 2017</c:v>
                </c:pt>
              </c:strCache>
            </c:strRef>
          </c:tx>
          <c:spPr>
            <a:solidFill>
              <a:schemeClr val="accent1">
                <a:lumMod val="75000"/>
              </a:schemeClr>
            </a:solidFill>
            <a:ln>
              <a:noFill/>
            </a:ln>
            <a:effectLst/>
          </c:spPr>
          <c:invertIfNegative val="0"/>
          <c:dPt>
            <c:idx val="0"/>
            <c:invertIfNegative val="0"/>
            <c:bubble3D val="0"/>
            <c:spPr>
              <a:solidFill>
                <a:schemeClr val="accent1">
                  <a:lumMod val="50000"/>
                </a:schemeClr>
              </a:solidFill>
              <a:ln>
                <a:noFill/>
              </a:ln>
              <a:effectLst/>
            </c:spPr>
          </c:dPt>
          <c:dPt>
            <c:idx val="2"/>
            <c:invertIfNegative val="0"/>
            <c:bubble3D val="0"/>
            <c:spPr>
              <a:solidFill>
                <a:schemeClr val="accent1">
                  <a:lumMod val="60000"/>
                  <a:lumOff val="40000"/>
                </a:schemeClr>
              </a:solidFill>
              <a:ln>
                <a:noFill/>
              </a:ln>
              <a:effectLst/>
            </c:spPr>
          </c:dPt>
          <c:dLbls>
            <c:dLbl>
              <c:idx val="0"/>
              <c:layout/>
              <c:tx>
                <c:rich>
                  <a:bodyPr/>
                  <a:lstStyle/>
                  <a:p>
                    <a:fld id="{7E0BC902-928A-49A2-B939-5684AA677F35}" type="SERIESNAME">
                      <a:rPr lang="en-US" b="0" smtClean="0"/>
                      <a:pPr/>
                      <a:t>[SERIES NAME]</a:t>
                    </a:fld>
                    <a:endParaRPr lang="en-US" b="0" dirty="0" smtClean="0"/>
                  </a:p>
                  <a:p>
                    <a:fld id="{3067C8D1-7040-416A-9310-F8AF37DDA1AF}"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23B2F2D5-FFA3-4202-B34F-996D313B957E}" type="SERIESNAME">
                      <a:rPr lang="en-US" b="0" smtClean="0"/>
                      <a:pPr/>
                      <a:t>[SERIES NAME]</a:t>
                    </a:fld>
                    <a:endParaRPr lang="en-US" b="0" dirty="0" smtClean="0"/>
                  </a:p>
                  <a:p>
                    <a:fld id="{950C0E06-9828-4A05-9952-B952BB00275C}"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D4828919-D921-44DE-BA37-47EC1B7F93AC}" type="SERIESNAME">
                      <a:rPr lang="en-US" b="0" smtClean="0"/>
                      <a:pPr/>
                      <a:t>[SERIES NAME]</a:t>
                    </a:fld>
                    <a:endParaRPr lang="en-US" b="0" dirty="0" smtClean="0"/>
                  </a:p>
                  <a:p>
                    <a:fld id="{D15CEC7E-B102-4E9F-B1A4-CEE961599805}"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Total Cases</c:v>
                </c:pt>
                <c:pt idx="1">
                  <c:v>Litigated In-House</c:v>
                </c:pt>
                <c:pt idx="2">
                  <c:v>Litigated by Outside Counsel</c:v>
                </c:pt>
              </c:strCache>
            </c:strRef>
          </c:cat>
          <c:val>
            <c:numRef>
              <c:f>Sheet1!$B$2:$B$4</c:f>
              <c:numCache>
                <c:formatCode>General</c:formatCode>
                <c:ptCount val="3"/>
                <c:pt idx="0">
                  <c:v>19</c:v>
                </c:pt>
                <c:pt idx="1">
                  <c:v>14</c:v>
                </c:pt>
                <c:pt idx="2">
                  <c:v>5</c:v>
                </c:pt>
              </c:numCache>
            </c:numRef>
          </c:val>
        </c:ser>
        <c:ser>
          <c:idx val="1"/>
          <c:order val="1"/>
          <c:tx>
            <c:strRef>
              <c:f>Sheet1!$C$1</c:f>
              <c:strCache>
                <c:ptCount val="1"/>
                <c:pt idx="0">
                  <c:v>Settled</c:v>
                </c:pt>
              </c:strCache>
            </c:strRef>
          </c:tx>
          <c:spPr>
            <a:solidFill>
              <a:schemeClr val="accent2"/>
            </a:solidFill>
            <a:ln>
              <a:noFill/>
            </a:ln>
            <a:effectLst/>
          </c:spPr>
          <c:invertIfNegative val="0"/>
          <c:dLbls>
            <c:dLbl>
              <c:idx val="0"/>
              <c:layout/>
              <c:tx>
                <c:rich>
                  <a:bodyPr/>
                  <a:lstStyle/>
                  <a:p>
                    <a:r>
                      <a:rPr lang="en-US" dirty="0" smtClean="0"/>
                      <a:t>Settlements</a:t>
                    </a:r>
                  </a:p>
                  <a:p>
                    <a:fld id="{4B251F54-2161-464E-BBC5-EAC6EE983AAB}" type="VALUE">
                      <a:rPr lang="en-US" b="1"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r>
                      <a:rPr lang="en-US" dirty="0" smtClean="0"/>
                      <a:t>Settlements</a:t>
                    </a:r>
                  </a:p>
                  <a:p>
                    <a:fld id="{A9F734BD-20CE-484B-A32F-145D8870992D}" type="VALUE">
                      <a:rPr lang="en-US" b="1"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r>
                      <a:rPr lang="en-US" dirty="0" smtClean="0"/>
                      <a:t>Settlements</a:t>
                    </a:r>
                  </a:p>
                  <a:p>
                    <a:fld id="{D73C1A4E-6D51-4DB3-B0AB-6C0AA2428322}" type="VALUE">
                      <a:rPr lang="en-US" b="1"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Total Cases</c:v>
                </c:pt>
                <c:pt idx="1">
                  <c:v>Litigated In-House</c:v>
                </c:pt>
                <c:pt idx="2">
                  <c:v>Litigated by Outside Counsel</c:v>
                </c:pt>
              </c:strCache>
            </c:strRef>
          </c:cat>
          <c:val>
            <c:numRef>
              <c:f>Sheet1!$C$2:$C$4</c:f>
              <c:numCache>
                <c:formatCode>General</c:formatCode>
                <c:ptCount val="3"/>
                <c:pt idx="0">
                  <c:v>6</c:v>
                </c:pt>
                <c:pt idx="1">
                  <c:v>3</c:v>
                </c:pt>
                <c:pt idx="2">
                  <c:v>3</c:v>
                </c:pt>
              </c:numCache>
            </c:numRef>
          </c:val>
        </c:ser>
        <c:dLbls>
          <c:showLegendKey val="0"/>
          <c:showVal val="0"/>
          <c:showCatName val="0"/>
          <c:showSerName val="0"/>
          <c:showPercent val="0"/>
          <c:showBubbleSize val="0"/>
        </c:dLbls>
        <c:gapWidth val="219"/>
        <c:overlap val="-27"/>
        <c:axId val="715047976"/>
        <c:axId val="715048368"/>
      </c:barChart>
      <c:catAx>
        <c:axId val="715047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8368"/>
        <c:crosses val="autoZero"/>
        <c:auto val="1"/>
        <c:lblAlgn val="ctr"/>
        <c:lblOffset val="100"/>
        <c:noMultiLvlLbl val="0"/>
      </c:catAx>
      <c:valAx>
        <c:axId val="715048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7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Oct-17</c:v>
                </c:pt>
              </c:strCache>
            </c:strRef>
          </c:tx>
          <c:spPr>
            <a:solidFill>
              <a:schemeClr val="accent1">
                <a:lumMod val="75000"/>
              </a:schemeClr>
            </a:solidFill>
            <a:ln>
              <a:noFill/>
            </a:ln>
            <a:effectLst/>
          </c:spPr>
          <c:invertIfNegative val="0"/>
          <c:dPt>
            <c:idx val="1"/>
            <c:invertIfNegative val="0"/>
            <c:bubble3D val="0"/>
            <c:spPr>
              <a:solidFill>
                <a:schemeClr val="accent1">
                  <a:lumMod val="60000"/>
                  <a:lumOff val="40000"/>
                </a:schemeClr>
              </a:solidFill>
              <a:ln>
                <a:noFill/>
              </a:ln>
              <a:effectLst/>
            </c:spPr>
          </c:dPt>
          <c:dPt>
            <c:idx val="3"/>
            <c:invertIfNegative val="0"/>
            <c:bubble3D val="0"/>
            <c:spPr>
              <a:solidFill>
                <a:schemeClr val="accent1">
                  <a:lumMod val="20000"/>
                  <a:lumOff val="80000"/>
                </a:schemeClr>
              </a:solidFill>
              <a:ln>
                <a:noFill/>
              </a:ln>
              <a:effectLst/>
            </c:spPr>
          </c:dPt>
          <c:dLbls>
            <c:dLbl>
              <c:idx val="0"/>
              <c:layout/>
              <c:tx>
                <c:rich>
                  <a:bodyPr/>
                  <a:lstStyle/>
                  <a:p>
                    <a:fld id="{23B2F2D5-FFA3-4202-B34F-996D313B957E}" type="SERIESNAME">
                      <a:rPr lang="en-US" b="0" smtClean="0"/>
                      <a:pPr/>
                      <a:t>[SERIES NAME]</a:t>
                    </a:fld>
                    <a:endParaRPr lang="en-US" b="0" dirty="0" smtClean="0"/>
                  </a:p>
                  <a:p>
                    <a:fld id="{950C0E06-9828-4A05-9952-B952BB00275C}"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D4828919-D921-44DE-BA37-47EC1B7F93AC}" type="SERIESNAME">
                      <a:rPr lang="en-US" b="0" smtClean="0"/>
                      <a:pPr/>
                      <a:t>[SERIES NAME]</a:t>
                    </a:fld>
                    <a:endParaRPr lang="en-US" b="0" dirty="0" smtClean="0"/>
                  </a:p>
                  <a:p>
                    <a:fld id="{D15CEC7E-B102-4E9F-B1A4-CEE961599805}"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459DEFE2-E932-4B3F-AF7E-BCE426429A4D}" type="SERIESNAME">
                      <a:rPr lang="en-US" b="0" smtClean="0"/>
                      <a:pPr/>
                      <a:t>[SERIES NAME]</a:t>
                    </a:fld>
                    <a:endParaRPr lang="en-US" b="0" dirty="0" smtClean="0"/>
                  </a:p>
                  <a:p>
                    <a:fld id="{C39C7661-CE3C-4A5B-A7D8-9E5246AE9D41}"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Sheet1!$A$2:$A$5</c:f>
              <c:strCache>
                <c:ptCount val="4"/>
                <c:pt idx="0">
                  <c:v>Total Claims</c:v>
                </c:pt>
                <c:pt idx="1">
                  <c:v>Personal Injury</c:v>
                </c:pt>
                <c:pt idx="2">
                  <c:v>Property Damage</c:v>
                </c:pt>
                <c:pt idx="3">
                  <c:v>Basement Backup</c:v>
                </c:pt>
              </c:strCache>
            </c:strRef>
          </c:cat>
          <c:val>
            <c:numRef>
              <c:f>Sheet1!$B$2:$B$5</c:f>
              <c:numCache>
                <c:formatCode>General</c:formatCode>
                <c:ptCount val="4"/>
                <c:pt idx="0">
                  <c:v>7</c:v>
                </c:pt>
                <c:pt idx="1">
                  <c:v>3</c:v>
                </c:pt>
                <c:pt idx="2">
                  <c:v>0</c:v>
                </c:pt>
                <c:pt idx="3">
                  <c:v>4</c:v>
                </c:pt>
              </c:numCache>
            </c:numRef>
          </c:val>
        </c:ser>
        <c:dLbls>
          <c:showLegendKey val="0"/>
          <c:showVal val="0"/>
          <c:showCatName val="0"/>
          <c:showSerName val="0"/>
          <c:showPercent val="0"/>
          <c:showBubbleSize val="0"/>
        </c:dLbls>
        <c:gapWidth val="219"/>
        <c:overlap val="-27"/>
        <c:axId val="715049152"/>
        <c:axId val="715049544"/>
      </c:barChart>
      <c:catAx>
        <c:axId val="71504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9544"/>
        <c:crosses val="autoZero"/>
        <c:auto val="1"/>
        <c:lblAlgn val="ctr"/>
        <c:lblOffset val="100"/>
        <c:noMultiLvlLbl val="0"/>
      </c:catAx>
      <c:valAx>
        <c:axId val="715049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049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August - October 2017</c:v>
                </c:pt>
              </c:strCache>
            </c:strRef>
          </c:tx>
          <c:spPr>
            <a:solidFill>
              <a:schemeClr val="accent1">
                <a:lumMod val="75000"/>
              </a:schemeClr>
            </a:solidFill>
            <a:ln>
              <a:noFill/>
            </a:ln>
            <a:effectLst/>
          </c:spPr>
          <c:invertIfNegative val="0"/>
          <c:dPt>
            <c:idx val="1"/>
            <c:invertIfNegative val="0"/>
            <c:bubble3D val="0"/>
            <c:spPr>
              <a:solidFill>
                <a:schemeClr val="accent1">
                  <a:lumMod val="60000"/>
                  <a:lumOff val="40000"/>
                </a:schemeClr>
              </a:solidFill>
              <a:ln>
                <a:noFill/>
              </a:ln>
              <a:effectLst/>
            </c:spPr>
          </c:dPt>
          <c:dLbls>
            <c:dLbl>
              <c:idx val="0"/>
              <c:layout/>
              <c:tx>
                <c:rich>
                  <a:bodyPr/>
                  <a:lstStyle/>
                  <a:p>
                    <a:fld id="{23B2F2D5-FFA3-4202-B34F-996D313B957E}" type="SERIESNAME">
                      <a:rPr lang="en-US" b="0" smtClean="0"/>
                      <a:pPr/>
                      <a:t>[SERIES NAME]</a:t>
                    </a:fld>
                    <a:endParaRPr lang="en-US" b="0" dirty="0" smtClean="0"/>
                  </a:p>
                  <a:p>
                    <a:fld id="{950C0E06-9828-4A05-9952-B952BB00275C}"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D4828919-D921-44DE-BA37-47EC1B7F93AC}" type="SERIESNAME">
                      <a:rPr lang="en-US" b="0" smtClean="0"/>
                      <a:pPr/>
                      <a:t>[SERIES NAME]</a:t>
                    </a:fld>
                    <a:endParaRPr lang="en-US" b="0" dirty="0" smtClean="0"/>
                  </a:p>
                  <a:p>
                    <a:fld id="{D15CEC7E-B102-4E9F-B1A4-CEE961599805}"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459DEFE2-E932-4B3F-AF7E-BCE426429A4D}" type="SERIESNAME">
                      <a:rPr lang="en-US" b="0" smtClean="0"/>
                      <a:pPr/>
                      <a:t>[SERIES NAME]</a:t>
                    </a:fld>
                    <a:endParaRPr lang="en-US" b="0" dirty="0" smtClean="0"/>
                  </a:p>
                  <a:p>
                    <a:fld id="{C39C7661-CE3C-4A5B-A7D8-9E5246AE9D41}" type="VALUE">
                      <a:rPr lang="en-US" baseline="0" smtClean="0"/>
                      <a:pPr/>
                      <a:t>[VALUE]</a:t>
                    </a:fld>
                    <a:endParaRPr lang="en-US"/>
                  </a:p>
                </c:rich>
              </c:tx>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Property Addresses Inspected</c:v>
                </c:pt>
                <c:pt idx="1">
                  <c:v>Cases Assigned</c:v>
                </c:pt>
                <c:pt idx="2">
                  <c:v>Cases Closed</c:v>
                </c:pt>
              </c:strCache>
            </c:strRef>
          </c:cat>
          <c:val>
            <c:numRef>
              <c:f>Sheet1!$B$2:$B$4</c:f>
              <c:numCache>
                <c:formatCode>General</c:formatCode>
                <c:ptCount val="3"/>
                <c:pt idx="0">
                  <c:v>184</c:v>
                </c:pt>
                <c:pt idx="1">
                  <c:v>12</c:v>
                </c:pt>
                <c:pt idx="2">
                  <c:v>7</c:v>
                </c:pt>
              </c:numCache>
            </c:numRef>
          </c:val>
        </c:ser>
        <c:dLbls>
          <c:showLegendKey val="0"/>
          <c:showVal val="0"/>
          <c:showCatName val="0"/>
          <c:showSerName val="0"/>
          <c:showPercent val="0"/>
          <c:showBubbleSize val="0"/>
        </c:dLbls>
        <c:gapWidth val="219"/>
        <c:overlap val="-27"/>
        <c:axId val="737406040"/>
        <c:axId val="737406432"/>
      </c:barChart>
      <c:catAx>
        <c:axId val="737406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06432"/>
        <c:crosses val="autoZero"/>
        <c:auto val="1"/>
        <c:lblAlgn val="ctr"/>
        <c:lblOffset val="100"/>
        <c:noMultiLvlLbl val="0"/>
      </c:catAx>
      <c:valAx>
        <c:axId val="73740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06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49294619422573"/>
          <c:y val="3.370300196850394E-2"/>
          <c:w val="0.86242372047244098"/>
          <c:h val="0.87759940944881887"/>
        </c:manualLayout>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0"/>
                  <c:y val="4.687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0.11874999999999999"/>
                  <c:y val="-5.312499999999999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4.583333333333333E-2"/>
                  <c:y val="-6.562500000000001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6.8750000000000075E-2"/>
                  <c:y val="9.37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4.791666666666667E-2"/>
                  <c:y val="-0.10312499999999999"/>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6.0416666666666667E-2"/>
                  <c:y val="6.5625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6.0416666666666667E-2"/>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5.4166666666666669E-2"/>
                  <c:y val="5.9374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5.2083333333333336E-2"/>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6.2500000000000003E-3"/>
                  <c:y val="-5.625000000000001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7.4999999999999997E-2"/>
                  <c:y val="0.05"/>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0"/>
                  <c:y val="-8.125000000000005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0"/>
                  <c:y val="4.375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87635</c:v>
                </c:pt>
                <c:pt idx="1">
                  <c:v>101501</c:v>
                </c:pt>
                <c:pt idx="2">
                  <c:v>102525</c:v>
                </c:pt>
                <c:pt idx="3">
                  <c:v>95055</c:v>
                </c:pt>
                <c:pt idx="4">
                  <c:v>96952</c:v>
                </c:pt>
                <c:pt idx="5">
                  <c:v>89602</c:v>
                </c:pt>
                <c:pt idx="6">
                  <c:v>98969</c:v>
                </c:pt>
                <c:pt idx="7">
                  <c:v>99031</c:v>
                </c:pt>
                <c:pt idx="8">
                  <c:v>102113</c:v>
                </c:pt>
                <c:pt idx="9">
                  <c:v>101924</c:v>
                </c:pt>
                <c:pt idx="10">
                  <c:v>94078</c:v>
                </c:pt>
                <c:pt idx="11">
                  <c:v>94811</c:v>
                </c:pt>
                <c:pt idx="12">
                  <c:v>93990</c:v>
                </c:pt>
              </c:numCache>
            </c:numRef>
          </c:val>
          <c:smooth val="0"/>
        </c:ser>
        <c:dLbls>
          <c:showLegendKey val="0"/>
          <c:showVal val="0"/>
          <c:showCatName val="0"/>
          <c:showSerName val="0"/>
          <c:showPercent val="0"/>
          <c:showBubbleSize val="0"/>
        </c:dLbls>
        <c:marker val="1"/>
        <c:smooth val="0"/>
        <c:axId val="719202560"/>
        <c:axId val="719202952"/>
      </c:lineChart>
      <c:catAx>
        <c:axId val="719202560"/>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202952"/>
        <c:crosses val="autoZero"/>
        <c:auto val="0"/>
        <c:lblAlgn val="ctr"/>
        <c:lblOffset val="100"/>
        <c:noMultiLvlLbl val="1"/>
      </c:catAx>
      <c:valAx>
        <c:axId val="7192029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202560"/>
        <c:crossesAt val="1"/>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August - October 2017</c:v>
                </c:pt>
              </c:strCache>
            </c:strRef>
          </c:tx>
          <c:spPr>
            <a:solidFill>
              <a:schemeClr val="tx2">
                <a:lumMod val="60000"/>
                <a:lumOff val="40000"/>
              </a:schemeClr>
            </a:solidFill>
            <a:ln>
              <a:noFill/>
            </a:ln>
            <a:effectLst/>
          </c:spPr>
          <c:invertIfNegative val="0"/>
          <c:dPt>
            <c:idx val="0"/>
            <c:invertIfNegative val="0"/>
            <c:bubble3D val="0"/>
            <c:spPr>
              <a:solidFill>
                <a:srgbClr val="4472C4"/>
              </a:solidFill>
              <a:ln>
                <a:noFill/>
              </a:ln>
              <a:effectLst/>
            </c:spPr>
          </c:dPt>
          <c:dLbls>
            <c:dLbl>
              <c:idx val="0"/>
              <c:layout/>
              <c:tx>
                <c:rich>
                  <a:bodyPr/>
                  <a:lstStyle/>
                  <a:p>
                    <a:r>
                      <a:rPr lang="en-US" baseline="0" dirty="0" smtClean="0"/>
                      <a:t>October 2017 </a:t>
                    </a:r>
                    <a:fld id="{7C66EEFB-C823-4605-AD10-9A27914F0D91}" type="VALUE">
                      <a:rPr lang="en-US" b="1" baseline="0"/>
                      <a:pPr/>
                      <a:t>[VALUE]</a:t>
                    </a:fld>
                    <a:endParaRPr lang="en-US" baseline="0" dirty="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c:f>
              <c:strCache>
                <c:ptCount val="1"/>
                <c:pt idx="0">
                  <c:v>Delinquent Debt</c:v>
                </c:pt>
              </c:strCache>
            </c:strRef>
          </c:cat>
          <c:val>
            <c:numRef>
              <c:f>Sheet1!$B$2</c:f>
              <c:numCache>
                <c:formatCode>"$"#,##0</c:formatCode>
                <c:ptCount val="1"/>
                <c:pt idx="0">
                  <c:v>951270</c:v>
                </c:pt>
              </c:numCache>
            </c:numRef>
          </c:val>
        </c:ser>
        <c:dLbls>
          <c:showLegendKey val="0"/>
          <c:showVal val="0"/>
          <c:showCatName val="0"/>
          <c:showSerName val="0"/>
          <c:showPercent val="0"/>
          <c:showBubbleSize val="0"/>
        </c:dLbls>
        <c:gapWidth val="219"/>
        <c:overlap val="-27"/>
        <c:axId val="737407216"/>
        <c:axId val="737407608"/>
      </c:barChart>
      <c:catAx>
        <c:axId val="737407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07608"/>
        <c:crosses val="autoZero"/>
        <c:auto val="1"/>
        <c:lblAlgn val="ctr"/>
        <c:lblOffset val="100"/>
        <c:noMultiLvlLbl val="0"/>
      </c:catAx>
      <c:valAx>
        <c:axId val="73740760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07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lumMod val="75000"/>
              </a:schemeClr>
            </a:solidFill>
            <a:ln>
              <a:noFill/>
            </a:ln>
            <a:effectLst/>
          </c:spPr>
          <c:invertIfNegative val="0"/>
          <c:dPt>
            <c:idx val="0"/>
            <c:invertIfNegative val="0"/>
            <c:bubble3D val="0"/>
            <c:spPr>
              <a:solidFill>
                <a:schemeClr val="accent1">
                  <a:lumMod val="75000"/>
                </a:schemeClr>
              </a:solidFill>
              <a:ln>
                <a:noFill/>
              </a:ln>
              <a:effectLst/>
            </c:spPr>
          </c:dPt>
          <c:dPt>
            <c:idx val="2"/>
            <c:invertIfNegative val="0"/>
            <c:bubble3D val="0"/>
            <c:spPr>
              <a:solidFill>
                <a:srgbClr val="00B0F0"/>
              </a:solidFill>
              <a:ln>
                <a:noFill/>
              </a:ln>
              <a:effectLst/>
            </c:spPr>
          </c:dPt>
          <c:dLbls>
            <c:dLbl>
              <c:idx val="0"/>
              <c:layout/>
              <c:tx>
                <c:rich>
                  <a:bodyPr/>
                  <a:lstStyle/>
                  <a:p>
                    <a:r>
                      <a:rPr lang="en-US" b="0" baseline="0" dirty="0" smtClean="0"/>
                      <a:t>Submitted</a:t>
                    </a:r>
                  </a:p>
                  <a:p>
                    <a:fld id="{6EF46CF3-94C9-4714-8453-359B19FBF0ED}" type="VALUE">
                      <a:rPr lang="en-US" baseline="0"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1.2500000000000001E-2"/>
                  <c:y val="-4.6875E-2"/>
                </c:manualLayout>
              </c:layout>
              <c:tx>
                <c:rich>
                  <a:bodyPr/>
                  <a:lstStyle/>
                  <a:p>
                    <a:r>
                      <a:rPr lang="en-US" b="0" dirty="0" smtClean="0"/>
                      <a:t>Continuious</a:t>
                    </a:r>
                  </a:p>
                  <a:p>
                    <a:fld id="{1DFA748A-ADB0-4911-849A-6F14DE05C9D7}"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r>
                      <a:rPr lang="en-US" b="0" dirty="0" smtClean="0"/>
                      <a:t>Administration</a:t>
                    </a:r>
                  </a:p>
                  <a:p>
                    <a:fld id="{1AD4C133-7908-407E-9A1C-82A725FDDD83}"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Applications</c:v>
                </c:pt>
                <c:pt idx="1">
                  <c:v>Continuous</c:v>
                </c:pt>
                <c:pt idx="2">
                  <c:v>Customer Service</c:v>
                </c:pt>
              </c:strCache>
            </c:strRef>
          </c:cat>
          <c:val>
            <c:numRef>
              <c:f>Sheet1!$B$2:$B$4</c:f>
              <c:numCache>
                <c:formatCode>General</c:formatCode>
                <c:ptCount val="3"/>
                <c:pt idx="0">
                  <c:v>13</c:v>
                </c:pt>
                <c:pt idx="1">
                  <c:v>2</c:v>
                </c:pt>
                <c:pt idx="2">
                  <c:v>2</c:v>
                </c:pt>
              </c:numCache>
            </c:numRef>
          </c:val>
        </c:ser>
        <c:ser>
          <c:idx val="1"/>
          <c:order val="1"/>
          <c:tx>
            <c:strRef>
              <c:f>Sheet1!$C$1</c:f>
              <c:strCache>
                <c:ptCount val="1"/>
                <c:pt idx="0">
                  <c:v>Column2</c:v>
                </c:pt>
              </c:strCache>
            </c:strRef>
          </c:tx>
          <c:spPr>
            <a:solidFill>
              <a:schemeClr val="accent2"/>
            </a:solidFill>
            <a:ln>
              <a:noFill/>
            </a:ln>
            <a:effectLst/>
          </c:spPr>
          <c:invertIfNegative val="0"/>
          <c:dLbls>
            <c:dLbl>
              <c:idx val="0"/>
              <c:layout>
                <c:manualLayout>
                  <c:x val="0.12708333333333333"/>
                  <c:y val="-1.8750000000000003E-2"/>
                </c:manualLayout>
              </c:layout>
              <c:tx>
                <c:rich>
                  <a:bodyPr/>
                  <a:lstStyle/>
                  <a:p>
                    <a:r>
                      <a:rPr lang="en-US" baseline="0" dirty="0" smtClean="0">
                        <a:solidFill>
                          <a:srgbClr val="595959"/>
                        </a:solidFill>
                        <a:latin typeface="Franklin Gothic Book" panose="020B0503020102020204" pitchFamily="34" charset="0"/>
                      </a:rPr>
                      <a:t>Approved</a:t>
                    </a:r>
                  </a:p>
                  <a:p>
                    <a:fld id="{35BCA326-DB8D-4FCD-8BC1-83C8AB6EE007}" type="VALUE">
                      <a:rPr lang="en-US" b="1" baseline="0" smtClean="0">
                        <a:solidFill>
                          <a:srgbClr val="595959"/>
                        </a:solidFill>
                        <a:latin typeface="Franklin Gothic Book" panose="020B0503020102020204" pitchFamily="34" charset="0"/>
                      </a:rPr>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Applications</c:v>
                </c:pt>
                <c:pt idx="1">
                  <c:v>Continuous</c:v>
                </c:pt>
                <c:pt idx="2">
                  <c:v>Customer Service</c:v>
                </c:pt>
              </c:strCache>
            </c:strRef>
          </c:cat>
          <c:val>
            <c:numRef>
              <c:f>Sheet1!$C$2:$C$4</c:f>
              <c:numCache>
                <c:formatCode>General</c:formatCode>
                <c:ptCount val="3"/>
                <c:pt idx="0">
                  <c:v>13</c:v>
                </c:pt>
              </c:numCache>
            </c:numRef>
          </c:val>
        </c:ser>
        <c:ser>
          <c:idx val="2"/>
          <c:order val="2"/>
          <c:tx>
            <c:strRef>
              <c:f>Sheet1!$D$1</c:f>
              <c:strCache>
                <c:ptCount val="1"/>
                <c:pt idx="0">
                  <c:v>Column4</c:v>
                </c:pt>
              </c:strCache>
            </c:strRef>
          </c:tx>
          <c:spPr>
            <a:solidFill>
              <a:schemeClr val="accent1">
                <a:lumMod val="60000"/>
                <a:lumOff val="40000"/>
              </a:schemeClr>
            </a:solidFill>
            <a:ln>
              <a:noFill/>
            </a:ln>
            <a:effectLst/>
          </c:spPr>
          <c:invertIfNegative val="0"/>
          <c:dLbls>
            <c:dLbl>
              <c:idx val="0"/>
              <c:layout>
                <c:manualLayout>
                  <c:x val="1.0416666666666666E-2"/>
                  <c:y val="-0.21250000000000011"/>
                </c:manualLayout>
              </c:layout>
              <c:tx>
                <c:rich>
                  <a:bodyPr/>
                  <a:lstStyle/>
                  <a:p>
                    <a:r>
                      <a:rPr lang="en-US" b="0" dirty="0" smtClean="0"/>
                      <a:t>Denied</a:t>
                    </a:r>
                  </a:p>
                  <a:p>
                    <a:fld id="{12E2EF11-26DD-4767-80FE-661B0C34F66D}" type="VALUE">
                      <a:rPr lang="en-US"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1.6666666666666666E-2"/>
                  <c:y val="-1.8750000000000058E-2"/>
                </c:manualLayout>
              </c:layout>
              <c:tx>
                <c:rich>
                  <a:bodyPr/>
                  <a:lstStyle/>
                  <a:p>
                    <a:r>
                      <a:rPr lang="en-US" b="0" dirty="0" smtClean="0"/>
                      <a:t>Intermittent</a:t>
                    </a:r>
                  </a:p>
                  <a:p>
                    <a:fld id="{2E8EEE30-B10B-412C-AE0E-CDD6EC7F90E6}" type="VALUE">
                      <a:rPr lang="en-US"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r>
                      <a:rPr lang="en-US" b="0" baseline="0" dirty="0" smtClean="0"/>
                      <a:t>Customer Service</a:t>
                    </a:r>
                  </a:p>
                  <a:p>
                    <a:fld id="{2C172979-FCB4-4E82-8533-84DF9D0920AC}" type="VALUE">
                      <a:rPr lang="en-US"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Applications</c:v>
                </c:pt>
                <c:pt idx="1">
                  <c:v>Continuous</c:v>
                </c:pt>
                <c:pt idx="2">
                  <c:v>Customer Service</c:v>
                </c:pt>
              </c:strCache>
            </c:strRef>
          </c:cat>
          <c:val>
            <c:numRef>
              <c:f>Sheet1!$D$2:$D$4</c:f>
              <c:numCache>
                <c:formatCode>General</c:formatCode>
                <c:ptCount val="3"/>
                <c:pt idx="0">
                  <c:v>0</c:v>
                </c:pt>
                <c:pt idx="1">
                  <c:v>10</c:v>
                </c:pt>
                <c:pt idx="2">
                  <c:v>4</c:v>
                </c:pt>
              </c:numCache>
            </c:numRef>
          </c:val>
        </c:ser>
        <c:ser>
          <c:idx val="3"/>
          <c:order val="3"/>
          <c:tx>
            <c:strRef>
              <c:f>Sheet1!$E$1</c:f>
              <c:strCache>
                <c:ptCount val="1"/>
                <c:pt idx="0">
                  <c:v>Column5</c:v>
                </c:pt>
              </c:strCache>
            </c:strRef>
          </c:tx>
          <c:spPr>
            <a:solidFill>
              <a:schemeClr val="accent4"/>
            </a:solidFill>
            <a:ln>
              <a:noFill/>
            </a:ln>
            <a:effectLst/>
          </c:spPr>
          <c:invertIfNegative val="0"/>
          <c:dLbls>
            <c:dLbl>
              <c:idx val="0"/>
              <c:layout>
                <c:manualLayout>
                  <c:x val="4.5833333333333295E-2"/>
                  <c:y val="-0.21875000000000011"/>
                </c:manualLayout>
              </c:layout>
              <c:tx>
                <c:rich>
                  <a:bodyPr/>
                  <a:lstStyle/>
                  <a:p>
                    <a:r>
                      <a:rPr lang="en-US" b="0" dirty="0" smtClean="0"/>
                      <a:t>Pending</a:t>
                    </a:r>
                    <a:br>
                      <a:rPr lang="en-US" b="0" dirty="0" smtClean="0"/>
                    </a:br>
                    <a:r>
                      <a:rPr lang="en-US" dirty="0" smtClean="0"/>
                      <a:t>0</a:t>
                    </a:r>
                    <a:endParaRPr 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tx>
                <c:rich>
                  <a:bodyPr/>
                  <a:lstStyle/>
                  <a:p>
                    <a:r>
                      <a:rPr lang="en-US" b="0" dirty="0" smtClean="0"/>
                      <a:t>Field Services</a:t>
                    </a:r>
                  </a:p>
                  <a:p>
                    <a:fld id="{97E1E5D9-C7B6-4CD2-B48D-D9C5976F220A}" type="VALUE">
                      <a:rPr lang="en-US"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Applications</c:v>
                </c:pt>
                <c:pt idx="1">
                  <c:v>Continuous</c:v>
                </c:pt>
                <c:pt idx="2">
                  <c:v>Customer Service</c:v>
                </c:pt>
              </c:strCache>
            </c:strRef>
          </c:cat>
          <c:val>
            <c:numRef>
              <c:f>Sheet1!$E$2:$E$4</c:f>
              <c:numCache>
                <c:formatCode>General</c:formatCode>
                <c:ptCount val="3"/>
                <c:pt idx="0">
                  <c:v>0</c:v>
                </c:pt>
                <c:pt idx="2">
                  <c:v>6</c:v>
                </c:pt>
              </c:numCache>
            </c:numRef>
          </c:val>
        </c:ser>
        <c:ser>
          <c:idx val="4"/>
          <c:order val="4"/>
          <c:tx>
            <c:strRef>
              <c:f>Sheet1!$F$1</c:f>
              <c:strCache>
                <c:ptCount val="1"/>
                <c:pt idx="0">
                  <c:v>Column6</c:v>
                </c:pt>
              </c:strCache>
            </c:strRef>
          </c:tx>
          <c:spPr>
            <a:solidFill>
              <a:schemeClr val="accent5"/>
            </a:solidFill>
            <a:ln>
              <a:noFill/>
            </a:ln>
            <a:effectLst/>
          </c:spPr>
          <c:invertIfNegative val="0"/>
          <c:dLbls>
            <c:dLbl>
              <c:idx val="0"/>
              <c:layout/>
              <c:tx>
                <c:rich>
                  <a:bodyPr/>
                  <a:lstStyle/>
                  <a:p>
                    <a:r>
                      <a:rPr lang="en-US" b="0" dirty="0" smtClean="0"/>
                      <a:t>Leave of Absence</a:t>
                    </a:r>
                  </a:p>
                  <a:p>
                    <a:fld id="{4A9EAAF7-1728-4453-8516-A2C445B0B8E0}" type="VALUE">
                      <a:rPr lang="en-US"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r>
                      <a:rPr lang="en-US" b="0" dirty="0" smtClean="0"/>
                      <a:t>Finance</a:t>
                    </a:r>
                  </a:p>
                  <a:p>
                    <a:fld id="{23C0AF9F-2E8C-45DA-8B4B-BCA4C84CA5C9}" type="VALUE">
                      <a:rPr lang="en-US" baseline="0" smtClean="0"/>
                      <a:pPr/>
                      <a:t>[VALUE]</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Applications</c:v>
                </c:pt>
                <c:pt idx="1">
                  <c:v>Continuous</c:v>
                </c:pt>
                <c:pt idx="2">
                  <c:v>Customer Service</c:v>
                </c:pt>
              </c:strCache>
            </c:strRef>
          </c:cat>
          <c:val>
            <c:numRef>
              <c:f>Sheet1!$F$2:$F$4</c:f>
              <c:numCache>
                <c:formatCode>General</c:formatCode>
                <c:ptCount val="3"/>
                <c:pt idx="0">
                  <c:v>1</c:v>
                </c:pt>
                <c:pt idx="2">
                  <c:v>1</c:v>
                </c:pt>
              </c:numCache>
            </c:numRef>
          </c:val>
        </c:ser>
        <c:dLbls>
          <c:showLegendKey val="0"/>
          <c:showVal val="0"/>
          <c:showCatName val="0"/>
          <c:showSerName val="0"/>
          <c:showPercent val="0"/>
          <c:showBubbleSize val="0"/>
        </c:dLbls>
        <c:gapWidth val="219"/>
        <c:overlap val="-27"/>
        <c:axId val="737408392"/>
        <c:axId val="737408784"/>
      </c:barChart>
      <c:catAx>
        <c:axId val="737408392"/>
        <c:scaling>
          <c:orientation val="minMax"/>
        </c:scaling>
        <c:delete val="1"/>
        <c:axPos val="b"/>
        <c:numFmt formatCode="General" sourceLinked="1"/>
        <c:majorTickMark val="none"/>
        <c:minorTickMark val="none"/>
        <c:tickLblPos val="nextTo"/>
        <c:crossAx val="737408784"/>
        <c:crosses val="autoZero"/>
        <c:auto val="0"/>
        <c:lblAlgn val="ctr"/>
        <c:lblOffset val="100"/>
        <c:noMultiLvlLbl val="0"/>
      </c:catAx>
      <c:valAx>
        <c:axId val="737408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08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lumMod val="75000"/>
              </a:schemeClr>
            </a:solidFill>
            <a:ln>
              <a:noFill/>
            </a:ln>
            <a:effectLst/>
          </c:spPr>
          <c:invertIfNegative val="0"/>
          <c:dPt>
            <c:idx val="0"/>
            <c:invertIfNegative val="0"/>
            <c:bubble3D val="0"/>
            <c:spPr>
              <a:solidFill>
                <a:srgbClr val="002060"/>
              </a:solidFill>
              <a:ln>
                <a:noFill/>
              </a:ln>
              <a:effectLst/>
            </c:spPr>
          </c:dPt>
          <c:dPt>
            <c:idx val="1"/>
            <c:invertIfNegative val="0"/>
            <c:bubble3D val="0"/>
            <c:spPr>
              <a:solidFill>
                <a:schemeClr val="accent1">
                  <a:lumMod val="50000"/>
                </a:schemeClr>
              </a:solidFill>
              <a:ln>
                <a:noFill/>
              </a:ln>
              <a:effectLst/>
            </c:spPr>
          </c:dPt>
          <c:dPt>
            <c:idx val="2"/>
            <c:invertIfNegative val="0"/>
            <c:bubble3D val="0"/>
            <c:spPr>
              <a:solidFill>
                <a:schemeClr val="accent1">
                  <a:lumMod val="75000"/>
                </a:schemeClr>
              </a:solidFill>
              <a:ln>
                <a:noFill/>
              </a:ln>
              <a:effectLst/>
            </c:spPr>
          </c:dPt>
          <c:dPt>
            <c:idx val="3"/>
            <c:invertIfNegative val="0"/>
            <c:bubble3D val="0"/>
            <c:spPr>
              <a:solidFill>
                <a:schemeClr val="accent1"/>
              </a:solidFill>
              <a:ln>
                <a:noFill/>
              </a:ln>
              <a:effectLst/>
            </c:spPr>
          </c:dPt>
          <c:dPt>
            <c:idx val="4"/>
            <c:invertIfNegative val="0"/>
            <c:bubble3D val="0"/>
            <c:spPr>
              <a:solidFill>
                <a:schemeClr val="accent1">
                  <a:lumMod val="60000"/>
                  <a:lumOff val="40000"/>
                </a:schemeClr>
              </a:solidFill>
              <a:ln>
                <a:noFill/>
              </a:ln>
              <a:effectLst/>
            </c:spPr>
          </c:dPt>
          <c:dPt>
            <c:idx val="5"/>
            <c:invertIfNegative val="0"/>
            <c:bubble3D val="0"/>
            <c:spPr>
              <a:solidFill>
                <a:schemeClr val="accent1">
                  <a:lumMod val="40000"/>
                  <a:lumOff val="60000"/>
                </a:schemeClr>
              </a:solidFill>
              <a:ln>
                <a:noFill/>
              </a:ln>
              <a:effectLst/>
            </c:spPr>
          </c:dPt>
          <c:dLbls>
            <c:dLbl>
              <c:idx val="0"/>
              <c:layout/>
              <c:tx>
                <c:rich>
                  <a:bodyPr/>
                  <a:lstStyle/>
                  <a:p>
                    <a:fld id="{6EF46CF3-94C9-4714-8453-359B19FBF0ED}" type="VALUE">
                      <a:rPr lang="en-US" baseline="0"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1AD4C133-7908-407E-9A1C-82A725FDDD83}"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Sheet1!$A$2:$A$7</c:f>
              <c:strCache>
                <c:ptCount val="6"/>
                <c:pt idx="0">
                  <c:v>Total Employees</c:v>
                </c:pt>
                <c:pt idx="1">
                  <c:v>Total Eligible to Retire</c:v>
                </c:pt>
                <c:pt idx="2">
                  <c:v>Total Eligible for Retirement - 25+ Years of Service</c:v>
                </c:pt>
                <c:pt idx="3">
                  <c:v>Total Eligible for Retirement - 30+ Years of Service</c:v>
                </c:pt>
                <c:pt idx="4">
                  <c:v>Total Eligible for Retirement (60+ Years Old with 10 Years or More of Service)</c:v>
                </c:pt>
                <c:pt idx="5">
                  <c:v>Total Eligible for Retirement (65+ Years Old with 8 Years or More of Service)</c:v>
                </c:pt>
              </c:strCache>
            </c:strRef>
          </c:cat>
          <c:val>
            <c:numRef>
              <c:f>Sheet1!$B$2:$B$7</c:f>
              <c:numCache>
                <c:formatCode>General</c:formatCode>
                <c:ptCount val="6"/>
                <c:pt idx="0">
                  <c:v>479</c:v>
                </c:pt>
                <c:pt idx="1">
                  <c:v>137</c:v>
                </c:pt>
                <c:pt idx="2">
                  <c:v>101</c:v>
                </c:pt>
                <c:pt idx="3">
                  <c:v>49</c:v>
                </c:pt>
                <c:pt idx="4">
                  <c:v>65</c:v>
                </c:pt>
                <c:pt idx="5">
                  <c:v>20</c:v>
                </c:pt>
              </c:numCache>
            </c:numRef>
          </c:val>
        </c:ser>
        <c:dLbls>
          <c:showLegendKey val="0"/>
          <c:showVal val="0"/>
          <c:showCatName val="0"/>
          <c:showSerName val="0"/>
          <c:showPercent val="0"/>
          <c:showBubbleSize val="0"/>
        </c:dLbls>
        <c:gapWidth val="219"/>
        <c:overlap val="-27"/>
        <c:axId val="737409568"/>
        <c:axId val="737409960"/>
      </c:barChart>
      <c:catAx>
        <c:axId val="737409568"/>
        <c:scaling>
          <c:orientation val="minMax"/>
        </c:scaling>
        <c:delete val="1"/>
        <c:axPos val="b"/>
        <c:numFmt formatCode="General" sourceLinked="1"/>
        <c:majorTickMark val="none"/>
        <c:minorTickMark val="none"/>
        <c:tickLblPos val="nextTo"/>
        <c:crossAx val="737409960"/>
        <c:crosses val="autoZero"/>
        <c:auto val="0"/>
        <c:lblAlgn val="ctr"/>
        <c:lblOffset val="100"/>
        <c:noMultiLvlLbl val="0"/>
      </c:catAx>
      <c:valAx>
        <c:axId val="737409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09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Proactive News Stories (media hits)</c:v>
                </c:pt>
              </c:strCache>
            </c:strRef>
          </c:tx>
          <c:spPr>
            <a:solidFill>
              <a:schemeClr val="accent1">
                <a:lumMod val="75000"/>
              </a:schemeClr>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Sheet1!$A$2:$A$14</c:f>
              <c:strCache>
                <c:ptCount val="13"/>
                <c:pt idx="0">
                  <c:v>Oct</c:v>
                </c:pt>
                <c:pt idx="1">
                  <c:v>Nov</c:v>
                </c:pt>
                <c:pt idx="2">
                  <c:v>Dec</c:v>
                </c:pt>
                <c:pt idx="3">
                  <c:v>Jan</c:v>
                </c:pt>
                <c:pt idx="4">
                  <c:v>Feb</c:v>
                </c:pt>
                <c:pt idx="5">
                  <c:v>Mar</c:v>
                </c:pt>
                <c:pt idx="6">
                  <c:v>Apr</c:v>
                </c:pt>
                <c:pt idx="7">
                  <c:v>May</c:v>
                </c:pt>
                <c:pt idx="8">
                  <c:v>Jun</c:v>
                </c:pt>
                <c:pt idx="9">
                  <c:v>Jul</c:v>
                </c:pt>
                <c:pt idx="10">
                  <c:v>Aug</c:v>
                </c:pt>
                <c:pt idx="11">
                  <c:v>Sept</c:v>
                </c:pt>
                <c:pt idx="12">
                  <c:v>Oct</c:v>
                </c:pt>
              </c:strCache>
            </c:strRef>
          </c:cat>
          <c:val>
            <c:numRef>
              <c:f>Sheet1!$B$2:$B$14</c:f>
              <c:numCache>
                <c:formatCode>General</c:formatCode>
                <c:ptCount val="13"/>
                <c:pt idx="0">
                  <c:v>23</c:v>
                </c:pt>
                <c:pt idx="1">
                  <c:v>28</c:v>
                </c:pt>
                <c:pt idx="2">
                  <c:v>27</c:v>
                </c:pt>
                <c:pt idx="3">
                  <c:v>13</c:v>
                </c:pt>
                <c:pt idx="4">
                  <c:v>16</c:v>
                </c:pt>
                <c:pt idx="5">
                  <c:v>15</c:v>
                </c:pt>
                <c:pt idx="6">
                  <c:v>27</c:v>
                </c:pt>
                <c:pt idx="7">
                  <c:v>37</c:v>
                </c:pt>
                <c:pt idx="8">
                  <c:v>43</c:v>
                </c:pt>
                <c:pt idx="9">
                  <c:v>12</c:v>
                </c:pt>
                <c:pt idx="10">
                  <c:v>39</c:v>
                </c:pt>
                <c:pt idx="11">
                  <c:v>42</c:v>
                </c:pt>
                <c:pt idx="12">
                  <c:v>51</c:v>
                </c:pt>
              </c:numCache>
            </c:numRef>
          </c:val>
        </c:ser>
        <c:ser>
          <c:idx val="1"/>
          <c:order val="1"/>
          <c:tx>
            <c:strRef>
              <c:f>Sheet1!$C$1</c:f>
              <c:strCache>
                <c:ptCount val="1"/>
                <c:pt idx="0">
                  <c:v>Reactive News Stories</c:v>
                </c:pt>
              </c:strCache>
            </c:strRef>
          </c:tx>
          <c:spPr>
            <a:solidFill>
              <a:schemeClr val="accent2">
                <a:lumMod val="75000"/>
              </a:schemeClr>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Sheet1!$A$2:$A$14</c:f>
              <c:strCache>
                <c:ptCount val="13"/>
                <c:pt idx="0">
                  <c:v>Oct</c:v>
                </c:pt>
                <c:pt idx="1">
                  <c:v>Nov</c:v>
                </c:pt>
                <c:pt idx="2">
                  <c:v>Dec</c:v>
                </c:pt>
                <c:pt idx="3">
                  <c:v>Jan</c:v>
                </c:pt>
                <c:pt idx="4">
                  <c:v>Feb</c:v>
                </c:pt>
                <c:pt idx="5">
                  <c:v>Mar</c:v>
                </c:pt>
                <c:pt idx="6">
                  <c:v>Apr</c:v>
                </c:pt>
                <c:pt idx="7">
                  <c:v>May</c:v>
                </c:pt>
                <c:pt idx="8">
                  <c:v>Jun</c:v>
                </c:pt>
                <c:pt idx="9">
                  <c:v>Jul</c:v>
                </c:pt>
                <c:pt idx="10">
                  <c:v>Aug</c:v>
                </c:pt>
                <c:pt idx="11">
                  <c:v>Sept</c:v>
                </c:pt>
                <c:pt idx="12">
                  <c:v>Oct</c:v>
                </c:pt>
              </c:strCache>
            </c:strRef>
          </c:cat>
          <c:val>
            <c:numRef>
              <c:f>Sheet1!$C$2:$C$14</c:f>
              <c:numCache>
                <c:formatCode>General</c:formatCode>
                <c:ptCount val="13"/>
                <c:pt idx="0">
                  <c:v>1</c:v>
                </c:pt>
                <c:pt idx="1">
                  <c:v>4</c:v>
                </c:pt>
                <c:pt idx="2">
                  <c:v>5</c:v>
                </c:pt>
                <c:pt idx="3">
                  <c:v>4</c:v>
                </c:pt>
                <c:pt idx="4">
                  <c:v>4</c:v>
                </c:pt>
                <c:pt idx="5">
                  <c:v>3</c:v>
                </c:pt>
                <c:pt idx="6">
                  <c:v>2</c:v>
                </c:pt>
                <c:pt idx="7">
                  <c:v>5</c:v>
                </c:pt>
                <c:pt idx="8">
                  <c:v>4</c:v>
                </c:pt>
                <c:pt idx="9">
                  <c:v>2</c:v>
                </c:pt>
                <c:pt idx="10">
                  <c:v>2</c:v>
                </c:pt>
                <c:pt idx="11">
                  <c:v>1</c:v>
                </c:pt>
                <c:pt idx="12">
                  <c:v>0</c:v>
                </c:pt>
              </c:numCache>
            </c:numRef>
          </c:val>
        </c:ser>
        <c:dLbls>
          <c:showLegendKey val="0"/>
          <c:showVal val="0"/>
          <c:showCatName val="0"/>
          <c:showSerName val="0"/>
          <c:showPercent val="0"/>
          <c:showBubbleSize val="0"/>
        </c:dLbls>
        <c:gapWidth val="219"/>
        <c:overlap val="-27"/>
        <c:axId val="737410744"/>
        <c:axId val="737411136"/>
      </c:barChart>
      <c:catAx>
        <c:axId val="737410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11136"/>
        <c:crosses val="autoZero"/>
        <c:auto val="1"/>
        <c:lblAlgn val="ctr"/>
        <c:lblOffset val="100"/>
        <c:noMultiLvlLbl val="0"/>
      </c:catAx>
      <c:valAx>
        <c:axId val="737411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10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Oct-17</c:v>
                </c:pt>
              </c:strCache>
            </c:strRef>
          </c:tx>
          <c:spPr>
            <a:solidFill>
              <a:schemeClr val="accent1">
                <a:lumMod val="75000"/>
              </a:schemeClr>
            </a:solidFill>
            <a:ln>
              <a:noFill/>
            </a:ln>
            <a:effectLst/>
          </c:spPr>
          <c:invertIfNegative val="0"/>
          <c:dPt>
            <c:idx val="0"/>
            <c:invertIfNegative val="0"/>
            <c:bubble3D val="0"/>
            <c:spPr>
              <a:solidFill>
                <a:schemeClr val="accent1">
                  <a:lumMod val="75000"/>
                </a:schemeClr>
              </a:solidFill>
              <a:ln>
                <a:noFill/>
              </a:ln>
              <a:effectLst/>
            </c:spPr>
          </c:dPt>
          <c:dPt>
            <c:idx val="1"/>
            <c:invertIfNegative val="0"/>
            <c:bubble3D val="0"/>
            <c:spPr>
              <a:solidFill>
                <a:schemeClr val="accent2">
                  <a:lumMod val="75000"/>
                </a:schemeClr>
              </a:solidFill>
              <a:ln>
                <a:noFill/>
              </a:ln>
              <a:effectLst/>
            </c:spPr>
          </c:dPt>
          <c:dPt>
            <c:idx val="2"/>
            <c:invertIfNegative val="0"/>
            <c:bubble3D val="0"/>
            <c:spPr>
              <a:solidFill>
                <a:srgbClr val="00B050"/>
              </a:solidFill>
              <a:ln>
                <a:noFill/>
              </a:ln>
              <a:effectLst/>
            </c:spPr>
          </c:dPt>
          <c:dPt>
            <c:idx val="3"/>
            <c:invertIfNegative val="0"/>
            <c:bubble3D val="0"/>
            <c:spPr>
              <a:solidFill>
                <a:schemeClr val="accent1">
                  <a:lumMod val="60000"/>
                  <a:lumOff val="40000"/>
                </a:schemeClr>
              </a:solidFill>
              <a:ln>
                <a:noFill/>
              </a:ln>
              <a:effectLst/>
            </c:spPr>
          </c:dPt>
          <c:dLbls>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Sheet1!$A$2:$A$5</c:f>
              <c:strCache>
                <c:ptCount val="4"/>
                <c:pt idx="0">
                  <c:v>Facebook</c:v>
                </c:pt>
                <c:pt idx="1">
                  <c:v>Instagram</c:v>
                </c:pt>
                <c:pt idx="2">
                  <c:v>Nextdoor</c:v>
                </c:pt>
                <c:pt idx="3">
                  <c:v>Twitter</c:v>
                </c:pt>
              </c:strCache>
            </c:strRef>
          </c:cat>
          <c:val>
            <c:numRef>
              <c:f>Sheet1!$B$2:$B$5</c:f>
              <c:numCache>
                <c:formatCode>#,##0</c:formatCode>
                <c:ptCount val="4"/>
                <c:pt idx="0">
                  <c:v>6118</c:v>
                </c:pt>
                <c:pt idx="1">
                  <c:v>915</c:v>
                </c:pt>
                <c:pt idx="2">
                  <c:v>20430</c:v>
                </c:pt>
                <c:pt idx="3">
                  <c:v>1187</c:v>
                </c:pt>
              </c:numCache>
            </c:numRef>
          </c:val>
        </c:ser>
        <c:dLbls>
          <c:showLegendKey val="0"/>
          <c:showVal val="0"/>
          <c:showCatName val="0"/>
          <c:showSerName val="0"/>
          <c:showPercent val="0"/>
          <c:showBubbleSize val="0"/>
        </c:dLbls>
        <c:gapWidth val="219"/>
        <c:overlap val="-27"/>
        <c:axId val="737411920"/>
        <c:axId val="737412312"/>
      </c:barChart>
      <c:catAx>
        <c:axId val="73741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12312"/>
        <c:crosses val="autoZero"/>
        <c:auto val="1"/>
        <c:lblAlgn val="ctr"/>
        <c:lblOffset val="100"/>
        <c:noMultiLvlLbl val="0"/>
      </c:catAx>
      <c:valAx>
        <c:axId val="737412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11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20127952755906"/>
          <c:y val="3.6828001968503936E-2"/>
          <c:w val="0.87704872047244098"/>
          <c:h val="0.79100172244094491"/>
        </c:manualLayout>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4.1666666666666664E-2"/>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3.7499999999999999E-2"/>
                  <c:y val="-8.125000000000003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2.083333333333486E-3"/>
                  <c:y val="-4.3750000000000032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3.125E-2"/>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2.2916666666666665E-2"/>
                  <c:y val="1.874999999999994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6.458333333333334E-2"/>
                  <c:y val="-0.05"/>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2.2916666666666665E-2"/>
                  <c:y val="-6.875000000000003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3.5416666666666666E-2"/>
                  <c:y val="-7.187499999999999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1.6666666666666514E-2"/>
                  <c:y val="-6.250000000000002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1.6666666666666819E-2"/>
                  <c:y val="7.499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2.083333333333486E-3"/>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6.2500000000000003E-3"/>
                  <c:y val="0.05"/>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0"/>
                  <c:y val="-5.3125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Oct</c:v>
                </c:pt>
                <c:pt idx="1">
                  <c:v>Nov</c:v>
                </c:pt>
                <c:pt idx="2">
                  <c:v>Dec</c:v>
                </c:pt>
                <c:pt idx="3">
                  <c:v>Jan </c:v>
                </c:pt>
                <c:pt idx="4">
                  <c:v>Feb</c:v>
                </c:pt>
                <c:pt idx="5">
                  <c:v>Mar</c:v>
                </c:pt>
                <c:pt idx="6">
                  <c:v>Apr</c:v>
                </c:pt>
                <c:pt idx="7">
                  <c:v>May</c:v>
                </c:pt>
                <c:pt idx="8">
                  <c:v>Jun</c:v>
                </c:pt>
                <c:pt idx="9">
                  <c:v>Jul</c:v>
                </c:pt>
                <c:pt idx="10">
                  <c:v>Aug</c:v>
                </c:pt>
                <c:pt idx="11">
                  <c:v>Sept</c:v>
                </c:pt>
                <c:pt idx="12">
                  <c:v>Oct</c:v>
                </c:pt>
              </c:strCache>
            </c:strRef>
          </c:cat>
          <c:val>
            <c:numRef>
              <c:f>Sheet1!$B$2:$B$14</c:f>
              <c:numCache>
                <c:formatCode>#,##0</c:formatCode>
                <c:ptCount val="13"/>
                <c:pt idx="0">
                  <c:v>44</c:v>
                </c:pt>
                <c:pt idx="1">
                  <c:v>42</c:v>
                </c:pt>
                <c:pt idx="2">
                  <c:v>54</c:v>
                </c:pt>
                <c:pt idx="3">
                  <c:v>17</c:v>
                </c:pt>
                <c:pt idx="4">
                  <c:v>26</c:v>
                </c:pt>
                <c:pt idx="5">
                  <c:v>35</c:v>
                </c:pt>
                <c:pt idx="6">
                  <c:v>43</c:v>
                </c:pt>
                <c:pt idx="7">
                  <c:v>41</c:v>
                </c:pt>
                <c:pt idx="8">
                  <c:v>56</c:v>
                </c:pt>
                <c:pt idx="9">
                  <c:v>33</c:v>
                </c:pt>
                <c:pt idx="10">
                  <c:v>37</c:v>
                </c:pt>
                <c:pt idx="11">
                  <c:v>43</c:v>
                </c:pt>
                <c:pt idx="12">
                  <c:v>61</c:v>
                </c:pt>
              </c:numCache>
            </c:numRef>
          </c:val>
          <c:smooth val="0"/>
        </c:ser>
        <c:dLbls>
          <c:showLegendKey val="0"/>
          <c:showVal val="0"/>
          <c:showCatName val="0"/>
          <c:showSerName val="0"/>
          <c:showPercent val="0"/>
          <c:showBubbleSize val="0"/>
        </c:dLbls>
        <c:marker val="1"/>
        <c:smooth val="0"/>
        <c:axId val="737413096"/>
        <c:axId val="737413488"/>
      </c:lineChart>
      <c:catAx>
        <c:axId val="7374130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13488"/>
        <c:crosses val="autoZero"/>
        <c:auto val="0"/>
        <c:lblAlgn val="ctr"/>
        <c:lblOffset val="100"/>
        <c:tickLblSkip val="1"/>
        <c:noMultiLvlLbl val="1"/>
      </c:catAx>
      <c:valAx>
        <c:axId val="737413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37413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595959"/>
                </a:solidFill>
                <a:latin typeface="Franklin Gothic Book" panose="020B0503020102020204" pitchFamily="34" charset="0"/>
                <a:ea typeface="+mn-ea"/>
                <a:cs typeface="+mn-cs"/>
              </a:defRPr>
            </a:pPr>
            <a:r>
              <a:rPr lang="en-US" b="1" dirty="0">
                <a:solidFill>
                  <a:srgbClr val="595959"/>
                </a:solidFill>
                <a:latin typeface="Franklin Gothic Book" panose="020B0503020102020204" pitchFamily="34" charset="0"/>
              </a:rPr>
              <a:t>Customer Service Application Availability Last</a:t>
            </a:r>
            <a:r>
              <a:rPr lang="en-US" b="1" baseline="0" dirty="0">
                <a:solidFill>
                  <a:srgbClr val="595959"/>
                </a:solidFill>
                <a:latin typeface="Franklin Gothic Book" panose="020B0503020102020204" pitchFamily="34" charset="0"/>
              </a:rPr>
              <a:t> 90-Days</a:t>
            </a:r>
            <a:endParaRPr lang="en-US" b="1" dirty="0">
              <a:solidFill>
                <a:srgbClr val="595959"/>
              </a:solidFill>
              <a:latin typeface="Franklin Gothic Book" panose="020B05030201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rgbClr val="595959"/>
              </a:solidFill>
              <a:latin typeface="Franklin Gothic Book" panose="020B0503020102020204" pitchFamily="34" charset="0"/>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'YTD Summary'!$J$2:$J$3</c:f>
              <c:strCache>
                <c:ptCount val="2"/>
                <c:pt idx="0">
                  <c:v>June</c:v>
                </c:pt>
              </c:strCache>
            </c:strRef>
          </c:tx>
          <c:spPr>
            <a:solidFill>
              <a:schemeClr val="accent1"/>
            </a:solidFill>
            <a:ln>
              <a:noFill/>
            </a:ln>
            <a:effectLst/>
            <a:sp3d/>
          </c:spPr>
          <c:invertIfNegative val="0"/>
          <c:cat>
            <c:strRef>
              <c:f>'YTD Summary'!$B$4:$B$8</c:f>
              <c:strCache>
                <c:ptCount val="5"/>
                <c:pt idx="0">
                  <c:v>enQuesta</c:v>
                </c:pt>
                <c:pt idx="1">
                  <c:v>Inovah</c:v>
                </c:pt>
                <c:pt idx="2">
                  <c:v>Zipwire</c:v>
                </c:pt>
                <c:pt idx="3">
                  <c:v>InvoiceCloud</c:v>
                </c:pt>
                <c:pt idx="4">
                  <c:v>Slectron IVR</c:v>
                </c:pt>
              </c:strCache>
            </c:strRef>
          </c:cat>
          <c:val>
            <c:numRef>
              <c:f>'YTD Summary'!$J$4:$J$8</c:f>
            </c:numRef>
          </c:val>
        </c:ser>
        <c:ser>
          <c:idx val="1"/>
          <c:order val="1"/>
          <c:tx>
            <c:strRef>
              <c:f>'YTD Summary'!$K$2:$K$3</c:f>
              <c:strCache>
                <c:ptCount val="2"/>
                <c:pt idx="0">
                  <c:v>June</c:v>
                </c:pt>
              </c:strCache>
            </c:strRef>
          </c:tx>
          <c:spPr>
            <a:solidFill>
              <a:schemeClr val="accent2"/>
            </a:solidFill>
            <a:ln>
              <a:noFill/>
            </a:ln>
            <a:effectLst/>
            <a:sp3d/>
          </c:spPr>
          <c:invertIfNegative val="0"/>
          <c:cat>
            <c:strRef>
              <c:f>'YTD Summary'!$B$4:$B$8</c:f>
              <c:strCache>
                <c:ptCount val="5"/>
                <c:pt idx="0">
                  <c:v>enQuesta</c:v>
                </c:pt>
                <c:pt idx="1">
                  <c:v>Inovah</c:v>
                </c:pt>
                <c:pt idx="2">
                  <c:v>Zipwire</c:v>
                </c:pt>
                <c:pt idx="3">
                  <c:v>InvoiceCloud</c:v>
                </c:pt>
                <c:pt idx="4">
                  <c:v>Slectron IVR</c:v>
                </c:pt>
              </c:strCache>
            </c:strRef>
          </c:cat>
          <c:val>
            <c:numRef>
              <c:f>'YTD Summary'!$K$4:$K$8</c:f>
            </c:numRef>
          </c:val>
        </c:ser>
        <c:ser>
          <c:idx val="2"/>
          <c:order val="2"/>
          <c:tx>
            <c:strRef>
              <c:f>'YTD Summary'!$L$2:$L$3</c:f>
              <c:strCache>
                <c:ptCount val="2"/>
                <c:pt idx="0">
                  <c:v>July</c:v>
                </c:pt>
              </c:strCache>
            </c:strRef>
          </c:tx>
          <c:spPr>
            <a:solidFill>
              <a:schemeClr val="accent3"/>
            </a:solidFill>
            <a:ln>
              <a:noFill/>
            </a:ln>
            <a:effectLst/>
            <a:sp3d/>
          </c:spPr>
          <c:invertIfNegative val="0"/>
          <c:cat>
            <c:strRef>
              <c:f>'YTD Summary'!$B$4:$B$8</c:f>
              <c:strCache>
                <c:ptCount val="5"/>
                <c:pt idx="0">
                  <c:v>enQuesta</c:v>
                </c:pt>
                <c:pt idx="1">
                  <c:v>Inovah</c:v>
                </c:pt>
                <c:pt idx="2">
                  <c:v>Zipwire</c:v>
                </c:pt>
                <c:pt idx="3">
                  <c:v>InvoiceCloud</c:v>
                </c:pt>
                <c:pt idx="4">
                  <c:v>Slectron IVR</c:v>
                </c:pt>
              </c:strCache>
            </c:strRef>
          </c:cat>
          <c:val>
            <c:numRef>
              <c:f>'YTD Summary'!$L$4:$L$8</c:f>
            </c:numRef>
          </c:val>
        </c:ser>
        <c:ser>
          <c:idx val="3"/>
          <c:order val="3"/>
          <c:tx>
            <c:strRef>
              <c:f>'YTD Summary'!$M$2:$M$3</c:f>
              <c:strCache>
                <c:ptCount val="2"/>
                <c:pt idx="0">
                  <c:v>August</c:v>
                </c:pt>
              </c:strCache>
            </c:strRef>
          </c:tx>
          <c:spPr>
            <a:solidFill>
              <a:schemeClr val="accent4"/>
            </a:solidFill>
            <a:ln>
              <a:noFill/>
            </a:ln>
            <a:effectLst/>
            <a:sp3d/>
          </c:spPr>
          <c:invertIfNegative val="0"/>
          <c:cat>
            <c:strRef>
              <c:f>'YTD Summary'!$B$4:$B$8</c:f>
              <c:strCache>
                <c:ptCount val="5"/>
                <c:pt idx="0">
                  <c:v>enQuesta</c:v>
                </c:pt>
                <c:pt idx="1">
                  <c:v>Inovah</c:v>
                </c:pt>
                <c:pt idx="2">
                  <c:v>Zipwire</c:v>
                </c:pt>
                <c:pt idx="3">
                  <c:v>InvoiceCloud</c:v>
                </c:pt>
                <c:pt idx="4">
                  <c:v>Slectron IVR</c:v>
                </c:pt>
              </c:strCache>
            </c:strRef>
          </c:cat>
          <c:val>
            <c:numRef>
              <c:f>'YTD Summary'!$M$4:$M$8</c:f>
            </c:numRef>
          </c:val>
        </c:ser>
        <c:ser>
          <c:idx val="4"/>
          <c:order val="4"/>
          <c:tx>
            <c:strRef>
              <c:f>'YTD Summary'!$N$2:$N$3</c:f>
              <c:strCache>
                <c:ptCount val="2"/>
                <c:pt idx="0">
                  <c:v>September</c:v>
                </c:pt>
              </c:strCache>
            </c:strRef>
          </c:tx>
          <c:spPr>
            <a:solidFill>
              <a:schemeClr val="accent5"/>
            </a:solidFill>
            <a:ln>
              <a:noFill/>
            </a:ln>
            <a:effectLst/>
            <a:sp3d/>
          </c:spPr>
          <c:invertIfNegative val="0"/>
          <c:cat>
            <c:strRef>
              <c:f>'YTD Summary'!$B$4:$B$8</c:f>
              <c:strCache>
                <c:ptCount val="5"/>
                <c:pt idx="0">
                  <c:v>enQuesta</c:v>
                </c:pt>
                <c:pt idx="1">
                  <c:v>Inovah</c:v>
                </c:pt>
                <c:pt idx="2">
                  <c:v>Zipwire</c:v>
                </c:pt>
                <c:pt idx="3">
                  <c:v>InvoiceCloud</c:v>
                </c:pt>
                <c:pt idx="4">
                  <c:v>Slectron IVR</c:v>
                </c:pt>
              </c:strCache>
            </c:strRef>
          </c:cat>
          <c:val>
            <c:numRef>
              <c:f>'YTD Summary'!$N$4:$N$8</c:f>
            </c:numRef>
          </c:val>
        </c:ser>
        <c:ser>
          <c:idx val="5"/>
          <c:order val="5"/>
          <c:tx>
            <c:strRef>
              <c:f>'YTD Summary'!$O$2:$O$3</c:f>
              <c:strCache>
                <c:ptCount val="2"/>
                <c:pt idx="0">
                  <c:v>October</c:v>
                </c:pt>
              </c:strCache>
            </c:strRef>
          </c:tx>
          <c:spPr>
            <a:solidFill>
              <a:schemeClr val="accent6"/>
            </a:solidFill>
            <a:ln>
              <a:noFill/>
            </a:ln>
            <a:effectLst/>
            <a:sp3d/>
          </c:spPr>
          <c:invertIfNegative val="0"/>
          <c:cat>
            <c:strRef>
              <c:f>'YTD Summary'!$B$4:$B$8</c:f>
              <c:strCache>
                <c:ptCount val="5"/>
                <c:pt idx="0">
                  <c:v>enQuesta</c:v>
                </c:pt>
                <c:pt idx="1">
                  <c:v>Inovah</c:v>
                </c:pt>
                <c:pt idx="2">
                  <c:v>Zipwire</c:v>
                </c:pt>
                <c:pt idx="3">
                  <c:v>InvoiceCloud</c:v>
                </c:pt>
                <c:pt idx="4">
                  <c:v>Slectron IVR</c:v>
                </c:pt>
              </c:strCache>
            </c:strRef>
          </c:cat>
          <c:val>
            <c:numRef>
              <c:f>'YTD Summary'!$O$4:$O$8</c:f>
            </c:numRef>
          </c:val>
        </c:ser>
        <c:ser>
          <c:idx val="9"/>
          <c:order val="6"/>
          <c:tx>
            <c:strRef>
              <c:f>'YTD Summary'!$S$2:$S$3</c:f>
              <c:strCache>
                <c:ptCount val="2"/>
                <c:pt idx="0">
                  <c:v>August</c:v>
                </c:pt>
              </c:strCache>
            </c:strRef>
          </c:tx>
          <c:spPr>
            <a:solidFill>
              <a:schemeClr val="accent4">
                <a:lumMod val="60000"/>
              </a:schemeClr>
            </a:solidFill>
            <a:ln>
              <a:noFill/>
            </a:ln>
            <a:effectLst/>
            <a:sp3d/>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'YTD Summary'!$B$4:$B$8</c:f>
              <c:strCache>
                <c:ptCount val="5"/>
                <c:pt idx="0">
                  <c:v>enQuesta</c:v>
                </c:pt>
                <c:pt idx="1">
                  <c:v>Inovah</c:v>
                </c:pt>
                <c:pt idx="2">
                  <c:v>Zipwire</c:v>
                </c:pt>
                <c:pt idx="3">
                  <c:v>InvoiceCloud</c:v>
                </c:pt>
                <c:pt idx="4">
                  <c:v>Slectron IVR</c:v>
                </c:pt>
              </c:strCache>
            </c:strRef>
          </c:cat>
          <c:val>
            <c:numRef>
              <c:f>'YTD Summary'!$S$4:$S$8</c:f>
              <c:numCache>
                <c:formatCode>0.00%</c:formatCode>
                <c:ptCount val="5"/>
                <c:pt idx="0">
                  <c:v>1</c:v>
                </c:pt>
                <c:pt idx="1">
                  <c:v>0.99731182795698925</c:v>
                </c:pt>
                <c:pt idx="2">
                  <c:v>0.99731182795698925</c:v>
                </c:pt>
                <c:pt idx="3">
                  <c:v>0.9946236559139785</c:v>
                </c:pt>
                <c:pt idx="4">
                  <c:v>0.99865591397849462</c:v>
                </c:pt>
              </c:numCache>
            </c:numRef>
          </c:val>
        </c:ser>
        <c:ser>
          <c:idx val="6"/>
          <c:order val="7"/>
          <c:tx>
            <c:strRef>
              <c:f>'YTD Summary'!$T$2:$T$3</c:f>
              <c:strCache>
                <c:ptCount val="2"/>
                <c:pt idx="0">
                  <c:v>September</c:v>
                </c:pt>
              </c:strCache>
            </c:strRef>
          </c:tx>
          <c:spPr>
            <a:solidFill>
              <a:schemeClr val="accent1">
                <a:lumMod val="60000"/>
              </a:schemeClr>
            </a:solidFill>
            <a:ln>
              <a:noFill/>
            </a:ln>
            <a:effectLst/>
            <a:sp3d/>
          </c:spPr>
          <c:invertIfNegative val="0"/>
          <c:dLbls>
            <c:dLbl>
              <c:idx val="0"/>
              <c:layout>
                <c:manualLayout>
                  <c:x val="2.6158458696926536E-2"/>
                  <c:y val="-1.6868563631893909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0172733937693664E-2"/>
                  <c:y val="-3.6804563997775495E-3"/>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val>
            <c:numRef>
              <c:f>'YTD Summary'!$T$4:$T$8</c:f>
              <c:numCache>
                <c:formatCode>0.00%</c:formatCode>
                <c:ptCount val="5"/>
                <c:pt idx="0">
                  <c:v>1</c:v>
                </c:pt>
                <c:pt idx="1">
                  <c:v>1</c:v>
                </c:pt>
                <c:pt idx="2">
                  <c:v>0.99722222222222223</c:v>
                </c:pt>
                <c:pt idx="3">
                  <c:v>1</c:v>
                </c:pt>
                <c:pt idx="4">
                  <c:v>1</c:v>
                </c:pt>
              </c:numCache>
            </c:numRef>
          </c:val>
        </c:ser>
        <c:ser>
          <c:idx val="7"/>
          <c:order val="8"/>
          <c:tx>
            <c:strRef>
              <c:f>'YTD Summary'!$U$2:$U$3</c:f>
              <c:strCache>
                <c:ptCount val="2"/>
                <c:pt idx="0">
                  <c:v>October</c:v>
                </c:pt>
              </c:strCache>
            </c:strRef>
          </c:tx>
          <c:spPr>
            <a:solidFill>
              <a:schemeClr val="accent2">
                <a:lumMod val="60000"/>
              </a:schemeClr>
            </a:solidFill>
            <a:ln>
              <a:noFill/>
            </a:ln>
            <a:effectLst/>
            <a:sp3d/>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val>
            <c:numRef>
              <c:f>'YTD Summary'!$U$4:$U$8</c:f>
              <c:numCache>
                <c:formatCode>0.00%</c:formatCode>
                <c:ptCount val="5"/>
                <c:pt idx="0">
                  <c:v>0.99460000000000004</c:v>
                </c:pt>
                <c:pt idx="1">
                  <c:v>0.98919999999999997</c:v>
                </c:pt>
                <c:pt idx="2">
                  <c:v>1</c:v>
                </c:pt>
                <c:pt idx="3">
                  <c:v>0.98919999999999997</c:v>
                </c:pt>
                <c:pt idx="4">
                  <c:v>0.98919999999999997</c:v>
                </c:pt>
              </c:numCache>
            </c:numRef>
          </c:val>
        </c:ser>
        <c:dLbls>
          <c:showLegendKey val="0"/>
          <c:showVal val="0"/>
          <c:showCatName val="0"/>
          <c:showSerName val="0"/>
          <c:showPercent val="0"/>
          <c:showBubbleSize val="0"/>
        </c:dLbls>
        <c:gapWidth val="150"/>
        <c:shape val="box"/>
        <c:axId val="738061192"/>
        <c:axId val="738061584"/>
        <c:axId val="0"/>
        <c:extLst/>
      </c:bar3DChart>
      <c:catAx>
        <c:axId val="7380611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rgbClr val="595959"/>
                </a:solidFill>
                <a:latin typeface="Franklin Gothic Book" panose="020B0503020102020204" pitchFamily="34" charset="0"/>
                <a:ea typeface="+mn-ea"/>
                <a:cs typeface="+mn-cs"/>
              </a:defRPr>
            </a:pPr>
            <a:endParaRPr lang="en-US"/>
          </a:p>
        </c:txPr>
        <c:crossAx val="738061584"/>
        <c:crosses val="autoZero"/>
        <c:auto val="1"/>
        <c:lblAlgn val="ctr"/>
        <c:lblOffset val="100"/>
        <c:noMultiLvlLbl val="0"/>
      </c:catAx>
      <c:valAx>
        <c:axId val="738061584"/>
        <c:scaling>
          <c:orientation val="minMax"/>
          <c:max val="1"/>
          <c:min val="0.98499999999999999"/>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rgbClr val="595959"/>
                </a:solidFill>
                <a:latin typeface="Franklin Gothic Book" panose="020B0503020102020204" pitchFamily="34" charset="0"/>
                <a:ea typeface="+mn-ea"/>
                <a:cs typeface="+mn-cs"/>
              </a:defRPr>
            </a:pPr>
            <a:endParaRPr lang="en-US"/>
          </a:p>
        </c:txPr>
        <c:crossAx val="738061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rgbClr val="595959"/>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7030A0"/>
            </a:solidFill>
            <a:ln>
              <a:noFill/>
            </a:ln>
            <a:effectLst/>
          </c:spPr>
          <c:invertIfNegative val="0"/>
          <c:dLbls>
            <c:dLbl>
              <c:idx val="7"/>
              <c:layout>
                <c:manualLayout>
                  <c:x val="-1.4583333333333334E-2"/>
                  <c:y val="-3.1250000000000002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1752</c:v>
                </c:pt>
                <c:pt idx="1">
                  <c:v>2667</c:v>
                </c:pt>
                <c:pt idx="2">
                  <c:v>2215</c:v>
                </c:pt>
                <c:pt idx="3">
                  <c:v>2115</c:v>
                </c:pt>
                <c:pt idx="4">
                  <c:v>2403</c:v>
                </c:pt>
                <c:pt idx="5">
                  <c:v>280</c:v>
                </c:pt>
                <c:pt idx="6">
                  <c:v>1179</c:v>
                </c:pt>
                <c:pt idx="7">
                  <c:v>1589</c:v>
                </c:pt>
                <c:pt idx="8">
                  <c:v>1495</c:v>
                </c:pt>
                <c:pt idx="9">
                  <c:v>852</c:v>
                </c:pt>
                <c:pt idx="10">
                  <c:v>817</c:v>
                </c:pt>
                <c:pt idx="11">
                  <c:v>867</c:v>
                </c:pt>
                <c:pt idx="12">
                  <c:v>711</c:v>
                </c:pt>
              </c:numCache>
            </c:numRef>
          </c:val>
        </c:ser>
        <c:dLbls>
          <c:showLegendKey val="0"/>
          <c:showVal val="0"/>
          <c:showCatName val="0"/>
          <c:showSerName val="0"/>
          <c:showPercent val="0"/>
          <c:showBubbleSize val="0"/>
        </c:dLbls>
        <c:gapWidth val="219"/>
        <c:overlap val="-27"/>
        <c:axId val="719203736"/>
        <c:axId val="719204128"/>
      </c:barChart>
      <c:catAx>
        <c:axId val="719203736"/>
        <c:scaling>
          <c:orientation val="minMax"/>
        </c:scaling>
        <c:delete val="0"/>
        <c:axPos val="b"/>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204128"/>
        <c:crosses val="autoZero"/>
        <c:auto val="0"/>
        <c:lblAlgn val="ctr"/>
        <c:lblOffset val="100"/>
        <c:noMultiLvlLbl val="0"/>
      </c:catAx>
      <c:valAx>
        <c:axId val="719204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203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3.5416666666666666E-2"/>
                  <c:y val="8.749999999999999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2.0833333333333485E-2"/>
                  <c:y val="-5.312499999999994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3.5416666666666666E-2"/>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3.5416666666666666E-2"/>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5.4166666666666669E-2"/>
                  <c:y val="8.749999999999999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6.0416666666666743E-2"/>
                  <c:y val="-5.625000000000005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1.5277601289623992E-16"/>
                  <c:y val="0.1"/>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9.3750000000000153E-2"/>
                  <c:y val="-7.1875000000000022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1.5277601289623992E-16"/>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1.8749999999999999E-2"/>
                  <c:y val="-7.4999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6.458333333333334E-2"/>
                  <c:y val="7.81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2.0833333333333332E-2"/>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2.0833333333333333E-3"/>
                  <c:y val="-7.81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20845</c:v>
                </c:pt>
                <c:pt idx="1">
                  <c:v>25254</c:v>
                </c:pt>
                <c:pt idx="2">
                  <c:v>18176</c:v>
                </c:pt>
                <c:pt idx="3">
                  <c:v>19378</c:v>
                </c:pt>
                <c:pt idx="4">
                  <c:v>18425</c:v>
                </c:pt>
                <c:pt idx="5">
                  <c:v>19218</c:v>
                </c:pt>
                <c:pt idx="6">
                  <c:v>18994</c:v>
                </c:pt>
                <c:pt idx="7">
                  <c:v>20782</c:v>
                </c:pt>
                <c:pt idx="8">
                  <c:v>21367</c:v>
                </c:pt>
                <c:pt idx="9">
                  <c:v>18036</c:v>
                </c:pt>
                <c:pt idx="10">
                  <c:v>16562</c:v>
                </c:pt>
                <c:pt idx="11">
                  <c:v>17992</c:v>
                </c:pt>
                <c:pt idx="12">
                  <c:v>20116</c:v>
                </c:pt>
              </c:numCache>
            </c:numRef>
          </c:val>
          <c:smooth val="0"/>
        </c:ser>
        <c:dLbls>
          <c:showLegendKey val="0"/>
          <c:showVal val="0"/>
          <c:showCatName val="0"/>
          <c:showSerName val="0"/>
          <c:showPercent val="0"/>
          <c:showBubbleSize val="0"/>
        </c:dLbls>
        <c:marker val="1"/>
        <c:smooth val="0"/>
        <c:axId val="715809840"/>
        <c:axId val="715810232"/>
      </c:lineChart>
      <c:catAx>
        <c:axId val="715809840"/>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810232"/>
        <c:crosses val="autoZero"/>
        <c:auto val="0"/>
        <c:lblAlgn val="ctr"/>
        <c:lblOffset val="100"/>
        <c:noMultiLvlLbl val="1"/>
      </c:catAx>
      <c:valAx>
        <c:axId val="715810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809840"/>
        <c:crossesAt val="1"/>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5.4166666666666669E-2"/>
                  <c:y val="6.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0"/>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2.2916666666666665E-2"/>
                  <c:y val="1.249999999999997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7.0833333333333331E-2"/>
                  <c:y val="6.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1.5277601289623992E-16"/>
                  <c:y val="-6.562500000000005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7.9166666666666816E-2"/>
                  <c:y val="0.1"/>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0"/>
                  <c:y val="5.624999999999988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6.4583333333333492E-2"/>
                  <c:y val="-8.437500000000006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2.9166666666666667E-2"/>
                  <c:y val="-7.81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4.1666666666666664E-2"/>
                  <c:y val="9.0624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0"/>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1.5277601289623992E-16"/>
                  <c:y val="4.99999999999999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1.5277601289623992E-16"/>
                  <c:y val="-5.312499999999999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22236</c:v>
                </c:pt>
                <c:pt idx="1">
                  <c:v>23767</c:v>
                </c:pt>
                <c:pt idx="2">
                  <c:v>22956</c:v>
                </c:pt>
                <c:pt idx="3">
                  <c:v>14809</c:v>
                </c:pt>
                <c:pt idx="4">
                  <c:v>16524</c:v>
                </c:pt>
                <c:pt idx="5">
                  <c:v>13267</c:v>
                </c:pt>
                <c:pt idx="6">
                  <c:v>12755</c:v>
                </c:pt>
                <c:pt idx="7">
                  <c:v>14400</c:v>
                </c:pt>
                <c:pt idx="8">
                  <c:v>13567</c:v>
                </c:pt>
                <c:pt idx="9">
                  <c:v>14444</c:v>
                </c:pt>
                <c:pt idx="10">
                  <c:v>16656</c:v>
                </c:pt>
                <c:pt idx="11">
                  <c:v>14510</c:v>
                </c:pt>
                <c:pt idx="12">
                  <c:v>15740</c:v>
                </c:pt>
              </c:numCache>
            </c:numRef>
          </c:val>
          <c:smooth val="0"/>
        </c:ser>
        <c:dLbls>
          <c:showLegendKey val="0"/>
          <c:showVal val="0"/>
          <c:showCatName val="0"/>
          <c:showSerName val="0"/>
          <c:showPercent val="0"/>
          <c:showBubbleSize val="0"/>
        </c:dLbls>
        <c:marker val="1"/>
        <c:smooth val="0"/>
        <c:axId val="715811016"/>
        <c:axId val="715811408"/>
      </c:lineChart>
      <c:catAx>
        <c:axId val="715811016"/>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811408"/>
        <c:crosses val="autoZero"/>
        <c:auto val="0"/>
        <c:lblAlgn val="ctr"/>
        <c:lblOffset val="100"/>
        <c:noMultiLvlLbl val="1"/>
      </c:catAx>
      <c:valAx>
        <c:axId val="715811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5811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0.11250000000000007"/>
                  <c:y val="0.10312499999999994"/>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6.6666666666666666E-2"/>
                  <c:y val="8.4375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1.5277601289623992E-16"/>
                  <c:y val="-5.312499999999999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6.6666666666666666E-2"/>
                  <c:y val="8.1250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5.6250000000000154E-2"/>
                  <c:y val="-0.10312499999999999"/>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2.0833333333333333E-3"/>
                  <c:y val="-5.625000000000002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8.3333333333334859E-3"/>
                  <c:y val="-8.4375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1.5277601289623992E-16"/>
                  <c:y val="-9.062500000000010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2.0833333333333332E-2"/>
                  <c:y val="0.05"/>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4.1666666666666666E-3"/>
                  <c:y val="5.9374999999999997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6.6666666666666666E-2"/>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4.3749999999999997E-2"/>
                  <c:y val="4.3749999999999768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1.4583333333333334E-2"/>
                  <c:y val="-6.875000000000000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16542</c:v>
                </c:pt>
                <c:pt idx="1">
                  <c:v>12260</c:v>
                </c:pt>
                <c:pt idx="2">
                  <c:v>21282</c:v>
                </c:pt>
                <c:pt idx="3">
                  <c:v>17198</c:v>
                </c:pt>
                <c:pt idx="4">
                  <c:v>17225</c:v>
                </c:pt>
                <c:pt idx="5">
                  <c:v>17995</c:v>
                </c:pt>
                <c:pt idx="6">
                  <c:v>9916</c:v>
                </c:pt>
                <c:pt idx="7">
                  <c:v>6099</c:v>
                </c:pt>
                <c:pt idx="8">
                  <c:v>3194</c:v>
                </c:pt>
                <c:pt idx="9">
                  <c:v>7055</c:v>
                </c:pt>
                <c:pt idx="10">
                  <c:v>10419</c:v>
                </c:pt>
                <c:pt idx="11">
                  <c:v>2011</c:v>
                </c:pt>
                <c:pt idx="12">
                  <c:v>5911</c:v>
                </c:pt>
              </c:numCache>
            </c:numRef>
          </c:val>
          <c:smooth val="0"/>
        </c:ser>
        <c:dLbls>
          <c:showLegendKey val="0"/>
          <c:showVal val="0"/>
          <c:showCatName val="0"/>
          <c:showSerName val="0"/>
          <c:showPercent val="0"/>
          <c:showBubbleSize val="0"/>
        </c:dLbls>
        <c:marker val="1"/>
        <c:smooth val="0"/>
        <c:axId val="719703944"/>
        <c:axId val="719704336"/>
      </c:lineChart>
      <c:catAx>
        <c:axId val="719703944"/>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704336"/>
        <c:crosses val="autoZero"/>
        <c:auto val="0"/>
        <c:lblAlgn val="ctr"/>
        <c:lblOffset val="100"/>
        <c:noMultiLvlLbl val="1"/>
      </c:catAx>
      <c:valAx>
        <c:axId val="719704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703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6"/>
              </a:solidFill>
              <a:ln w="25400">
                <a:solidFill>
                  <a:schemeClr val="lt1"/>
                </a:solidFill>
              </a:ln>
              <a:effectLst/>
              <a:sp3d contourW="25400">
                <a:contourClr>
                  <a:schemeClr val="lt1"/>
                </a:contourClr>
              </a:sp3d>
            </c:spPr>
          </c:dPt>
          <c:dPt>
            <c:idx val="1"/>
            <c:bubble3D val="0"/>
            <c:spPr>
              <a:solidFill>
                <a:schemeClr val="accent5">
                  <a:lumMod val="75000"/>
                </a:schemeClr>
              </a:solidFill>
              <a:ln w="25400">
                <a:solidFill>
                  <a:schemeClr val="lt1"/>
                </a:solidFill>
              </a:ln>
              <a:effectLst/>
              <a:sp3d contourW="25400">
                <a:contourClr>
                  <a:schemeClr val="lt1"/>
                </a:contourClr>
              </a:sp3d>
            </c:spPr>
          </c:dPt>
          <c:dPt>
            <c:idx val="2"/>
            <c:bubble3D val="0"/>
            <c:spPr>
              <a:solidFill>
                <a:schemeClr val="accent2">
                  <a:lumMod val="50000"/>
                </a:schemeClr>
              </a:solidFill>
              <a:ln w="25400">
                <a:solidFill>
                  <a:schemeClr val="lt1"/>
                </a:solidFill>
              </a:ln>
              <a:effectLst/>
              <a:sp3d contourW="25400">
                <a:contourClr>
                  <a:schemeClr val="lt1"/>
                </a:contourClr>
              </a:sp3d>
            </c:spPr>
          </c:dPt>
          <c:dPt>
            <c:idx val="3"/>
            <c:bubble3D val="0"/>
            <c:spPr>
              <a:solidFill>
                <a:schemeClr val="accent2"/>
              </a:solidFill>
              <a:ln w="25400">
                <a:solidFill>
                  <a:schemeClr val="lt1"/>
                </a:solidFill>
              </a:ln>
              <a:effectLst/>
              <a:sp3d contourW="25400">
                <a:contourClr>
                  <a:schemeClr val="lt1"/>
                </a:contourClr>
              </a:sp3d>
            </c:spPr>
          </c:dPt>
          <c:dPt>
            <c:idx val="4"/>
            <c:bubble3D val="0"/>
            <c:spPr>
              <a:solidFill>
                <a:schemeClr val="accent5">
                  <a:lumMod val="40000"/>
                  <a:lumOff val="60000"/>
                </a:schemeClr>
              </a:solidFill>
              <a:ln w="25400">
                <a:solidFill>
                  <a:schemeClr val="lt1"/>
                </a:solidFill>
              </a:ln>
              <a:effectLst/>
              <a:sp3d contourW="25400">
                <a:contourClr>
                  <a:schemeClr val="lt1"/>
                </a:contourClr>
              </a:sp3d>
            </c:spPr>
          </c:dPt>
          <c:dLbls>
            <c:dLbl>
              <c:idx val="0"/>
              <c:layout>
                <c:manualLayout>
                  <c:x val="-0.21617946194225721"/>
                  <c:y val="-4.7645177165354331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1"/>
              <c:layout>
                <c:manualLayout>
                  <c:x val="-6.090009842519685E-2"/>
                  <c:y val="9.8250492125984246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extLst>
                <c:ext xmlns:c15="http://schemas.microsoft.com/office/drawing/2012/chart" uri="{CE6537A1-D6FC-4f65-9D91-7224C49458BB}">
                  <c15:layout/>
                </c:ext>
              </c:extLst>
            </c:dLbl>
            <c:dLbl>
              <c:idx val="2"/>
              <c:layout>
                <c:manualLayout>
                  <c:x val="-0.18307267060367455"/>
                  <c:y val="1.8718996062992127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extLst>
                <c:ext xmlns:c15="http://schemas.microsoft.com/office/drawing/2012/chart" uri="{CE6537A1-D6FC-4f65-9D91-7224C49458BB}">
                  <c15:layout/>
                </c:ext>
              </c:extLst>
            </c:dLbl>
            <c:dLbl>
              <c:idx val="3"/>
              <c:layout>
                <c:manualLayout>
                  <c:x val="-0.16329002624671918"/>
                  <c:y val="-0.13671875000000006"/>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ext>
              </c:extLst>
            </c:dLbl>
            <c:dLbl>
              <c:idx val="4"/>
              <c:layout>
                <c:manualLayout>
                  <c:x val="-3.5535022965879265E-2"/>
                  <c:y val="-6.630536417322834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5959"/>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Current</c:v>
                </c:pt>
                <c:pt idx="1">
                  <c:v>Active in Payment Plan</c:v>
                </c:pt>
                <c:pt idx="2">
                  <c:v>Over 60 Days &amp; Less Than $150 Past Due</c:v>
                </c:pt>
                <c:pt idx="3">
                  <c:v>Shut-Off At-Risk</c:v>
                </c:pt>
                <c:pt idx="4">
                  <c:v>Drainage Charge Only</c:v>
                </c:pt>
              </c:strCache>
            </c:strRef>
          </c:cat>
          <c:val>
            <c:numRef>
              <c:f>Sheet1!$B$2:$B$6</c:f>
              <c:numCache>
                <c:formatCode>#,##0</c:formatCode>
                <c:ptCount val="5"/>
                <c:pt idx="0">
                  <c:v>14370</c:v>
                </c:pt>
                <c:pt idx="1">
                  <c:v>467</c:v>
                </c:pt>
                <c:pt idx="2">
                  <c:v>640</c:v>
                </c:pt>
                <c:pt idx="3">
                  <c:v>303</c:v>
                </c:pt>
                <c:pt idx="4">
                  <c:v>7942</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35508989501312338"/>
          <c:y val="0.66544906496062994"/>
          <c:w val="0.58148671259842533"/>
          <c:h val="0.3345509350393700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5"/>
              </a:solidFill>
              <a:round/>
            </a:ln>
            <a:effectLst/>
          </c:spPr>
          <c:marker>
            <c:symbol val="circle"/>
            <c:size val="5"/>
            <c:spPr>
              <a:solidFill>
                <a:schemeClr val="accent4">
                  <a:lumMod val="60000"/>
                  <a:lumOff val="40000"/>
                </a:schemeClr>
              </a:solidFill>
              <a:ln w="9525">
                <a:solidFill>
                  <a:schemeClr val="accent5"/>
                </a:solidFill>
              </a:ln>
              <a:effectLst/>
            </c:spPr>
          </c:marker>
          <c:dLbls>
            <c:dLbl>
              <c:idx val="0"/>
              <c:layout>
                <c:manualLayout>
                  <c:x val="-1.0416666666666666E-2"/>
                  <c:y val="5.6250000000000001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0.1"/>
                  <c:y val="-4.687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2"/>
              <c:layout>
                <c:manualLayout>
                  <c:x val="0"/>
                  <c:y val="-6.250000000000001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3"/>
              <c:layout>
                <c:manualLayout>
                  <c:x val="-8.3333333333333332E-3"/>
                  <c:y val="-8.1250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4"/>
              <c:layout>
                <c:manualLayout>
                  <c:x val="-0.10833333333333334"/>
                  <c:y val="7.81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5"/>
              <c:layout>
                <c:manualLayout>
                  <c:x val="-5.6250000000000001E-2"/>
                  <c:y val="7.8125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6"/>
              <c:layout>
                <c:manualLayout>
                  <c:x val="-2.0833333333333409E-2"/>
                  <c:y val="6.2499999999999882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7"/>
              <c:layout>
                <c:manualLayout>
                  <c:x val="-5.6250000000000154E-2"/>
                  <c:y val="-8.1250000000000003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8"/>
              <c:layout>
                <c:manualLayout>
                  <c:x val="-6.458333333333334E-2"/>
                  <c:y val="0.14687500000000001"/>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9"/>
              <c:layout>
                <c:manualLayout>
                  <c:x val="-7.4999999999999997E-2"/>
                  <c:y val="-7.1875000000000064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0"/>
              <c:layout>
                <c:manualLayout>
                  <c:x val="-4.3749999999999997E-2"/>
                  <c:y val="-9.3750000000000056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1"/>
              <c:layout>
                <c:manualLayout>
                  <c:x val="0"/>
                  <c:y val="-0.11562500000000003"/>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dLbl>
              <c:idx val="12"/>
              <c:layout>
                <c:manualLayout>
                  <c:x val="-1.8750000000000152E-2"/>
                  <c:y val="7.8124999999999889E-2"/>
                </c:manualLayout>
              </c:layout>
              <c:showLegendKey val="0"/>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d\-mmm</c:formatCode>
                <c:ptCount val="13"/>
                <c:pt idx="0">
                  <c:v>42682</c:v>
                </c:pt>
                <c:pt idx="1">
                  <c:v>42705</c:v>
                </c:pt>
                <c:pt idx="2">
                  <c:v>42740</c:v>
                </c:pt>
                <c:pt idx="3">
                  <c:v>42773</c:v>
                </c:pt>
                <c:pt idx="4">
                  <c:v>42800</c:v>
                </c:pt>
                <c:pt idx="5">
                  <c:v>42835</c:v>
                </c:pt>
                <c:pt idx="6">
                  <c:v>42859</c:v>
                </c:pt>
                <c:pt idx="7">
                  <c:v>42887</c:v>
                </c:pt>
                <c:pt idx="8">
                  <c:v>42917</c:v>
                </c:pt>
                <c:pt idx="9">
                  <c:v>42957</c:v>
                </c:pt>
                <c:pt idx="10">
                  <c:v>42984</c:v>
                </c:pt>
                <c:pt idx="11">
                  <c:v>43020</c:v>
                </c:pt>
                <c:pt idx="12">
                  <c:v>43044</c:v>
                </c:pt>
              </c:numCache>
            </c:numRef>
          </c:cat>
          <c:val>
            <c:numRef>
              <c:f>Sheet1!$B$2:$B$14</c:f>
              <c:numCache>
                <c:formatCode>#,##0</c:formatCode>
                <c:ptCount val="13"/>
                <c:pt idx="0">
                  <c:v>9998</c:v>
                </c:pt>
                <c:pt idx="1">
                  <c:v>24999</c:v>
                </c:pt>
                <c:pt idx="2">
                  <c:v>24510</c:v>
                </c:pt>
                <c:pt idx="3">
                  <c:v>16088</c:v>
                </c:pt>
                <c:pt idx="4">
                  <c:v>13500</c:v>
                </c:pt>
                <c:pt idx="5">
                  <c:v>11073</c:v>
                </c:pt>
                <c:pt idx="6">
                  <c:v>12081</c:v>
                </c:pt>
                <c:pt idx="7">
                  <c:v>12615</c:v>
                </c:pt>
                <c:pt idx="8">
                  <c:v>12785</c:v>
                </c:pt>
                <c:pt idx="9">
                  <c:v>14975</c:v>
                </c:pt>
                <c:pt idx="10">
                  <c:v>14008</c:v>
                </c:pt>
                <c:pt idx="11">
                  <c:v>16734</c:v>
                </c:pt>
                <c:pt idx="12">
                  <c:v>14370</c:v>
                </c:pt>
              </c:numCache>
            </c:numRef>
          </c:val>
          <c:smooth val="0"/>
        </c:ser>
        <c:dLbls>
          <c:showLegendKey val="0"/>
          <c:showVal val="0"/>
          <c:showCatName val="0"/>
          <c:showSerName val="0"/>
          <c:showPercent val="0"/>
          <c:showBubbleSize val="0"/>
        </c:dLbls>
        <c:marker val="1"/>
        <c:smooth val="0"/>
        <c:axId val="719705512"/>
        <c:axId val="719705904"/>
      </c:lineChart>
      <c:catAx>
        <c:axId val="719705512"/>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705904"/>
        <c:crosses val="autoZero"/>
        <c:auto val="0"/>
        <c:lblAlgn val="ctr"/>
        <c:lblOffset val="100"/>
        <c:noMultiLvlLbl val="1"/>
      </c:catAx>
      <c:valAx>
        <c:axId val="719705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719705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withinLinear" id="14">
  <a:schemeClr val="accent1"/>
</cs:colorStyle>
</file>

<file path=ppt/charts/colors24.xml><?xml version="1.0" encoding="utf-8"?>
<cs:colorStyle xmlns:cs="http://schemas.microsoft.com/office/drawing/2012/chartStyle" xmlns:a="http://schemas.openxmlformats.org/drawingml/2006/main" meth="withinLinear" id="19">
  <a:schemeClr val="accent6"/>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003142F7-AF2A-49EC-A391-59ACDA997DC2}" type="datetimeFigureOut">
              <a:rPr lang="en-US" smtClean="0"/>
              <a:t>1/16/2018</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F5A4B76E-54E9-4802-9924-0E01E9956688}" type="slidenum">
              <a:rPr lang="en-US" smtClean="0"/>
              <a:t>‹#›</a:t>
            </a:fld>
            <a:endParaRPr lang="en-US"/>
          </a:p>
        </p:txBody>
      </p:sp>
    </p:spTree>
    <p:extLst>
      <p:ext uri="{BB962C8B-B14F-4D97-AF65-F5344CB8AC3E}">
        <p14:creationId xmlns:p14="http://schemas.microsoft.com/office/powerpoint/2010/main" val="69976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1855304" y="6625395"/>
            <a:ext cx="2743200" cy="365125"/>
          </a:xfrm>
          <a:prstGeom prst="rect">
            <a:avLst/>
          </a:prstGeom>
        </p:spPr>
        <p:txBody>
          <a:bodyPr/>
          <a:lstStyle>
            <a:lvl1pPr algn="ctr">
              <a:defRPr sz="1000">
                <a:solidFill>
                  <a:srgbClr val="B7CDC2"/>
                </a:solidFill>
                <a:latin typeface="Arial Narrow" panose="020B0606020202030204" pitchFamily="34" charset="0"/>
              </a:defRPr>
            </a:lvl1pPr>
          </a:lstStyle>
          <a:p>
            <a:fld id="{373CA94B-EC94-4A68-89D3-6AEF73262EF1}" type="slidenum">
              <a:rPr lang="en-US" smtClean="0"/>
              <a:pPr/>
              <a:t>‹#›</a:t>
            </a:fld>
            <a:endParaRPr lang="en-US" dirty="0"/>
          </a:p>
        </p:txBody>
      </p:sp>
      <p:sp>
        <p:nvSpPr>
          <p:cNvPr id="10" name="TextBox 9"/>
          <p:cNvSpPr txBox="1"/>
          <p:nvPr userDrawn="1"/>
        </p:nvSpPr>
        <p:spPr>
          <a:xfrm>
            <a:off x="5305" y="6624229"/>
            <a:ext cx="1832553" cy="246221"/>
          </a:xfrm>
          <a:prstGeom prst="rect">
            <a:avLst/>
          </a:prstGeom>
          <a:noFill/>
        </p:spPr>
        <p:txBody>
          <a:bodyPr wrap="none" rtlCol="0">
            <a:spAutoFit/>
          </a:bodyPr>
          <a:lstStyle/>
          <a:p>
            <a:r>
              <a:rPr lang="en-US" sz="1000" dirty="0" smtClean="0">
                <a:solidFill>
                  <a:srgbClr val="003B49"/>
                </a:solidFill>
                <a:latin typeface="Arial Narrow" panose="020B0606020202030204" pitchFamily="34" charset="0"/>
              </a:rPr>
              <a:t>Director’s </a:t>
            </a:r>
            <a:r>
              <a:rPr lang="en-US" sz="1000" dirty="0" smtClean="0">
                <a:solidFill>
                  <a:srgbClr val="003B49"/>
                </a:solidFill>
                <a:latin typeface="Arial Narrow" panose="020B0606020202030204" pitchFamily="34" charset="0"/>
              </a:rPr>
              <a:t>Report: </a:t>
            </a:r>
            <a:r>
              <a:rPr lang="en-US" sz="1000" dirty="0" smtClean="0">
                <a:solidFill>
                  <a:srgbClr val="003B49"/>
                </a:solidFill>
                <a:latin typeface="Arial Narrow" panose="020B0606020202030204" pitchFamily="34" charset="0"/>
              </a:rPr>
              <a:t>January 17, 2018</a:t>
            </a:r>
            <a:endParaRPr lang="en-US" sz="1000" dirty="0">
              <a:solidFill>
                <a:srgbClr val="003B49"/>
              </a:solidFill>
              <a:latin typeface="Arial Narrow" panose="020B0606020202030204" pitchFamily="34" charset="0"/>
            </a:endParaRPr>
          </a:p>
        </p:txBody>
      </p:sp>
    </p:spTree>
    <p:extLst>
      <p:ext uri="{BB962C8B-B14F-4D97-AF65-F5344CB8AC3E}">
        <p14:creationId xmlns:p14="http://schemas.microsoft.com/office/powerpoint/2010/main" val="20712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C6163D5-8BDD-43D7-8196-14300FE6A746}" type="datetime1">
              <a:rPr lang="en-US" smtClean="0"/>
              <a:t>1/16/2018</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158299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3441A12-7228-4C5D-BEDF-B26CB8F7B4F0}" type="datetime1">
              <a:rPr lang="en-US" smtClean="0"/>
              <a:t>1/16/2018</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126612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AB430A4-CB76-4176-9301-2A671FC07C53}" type="datetime1">
              <a:rPr lang="en-US" smtClean="0"/>
              <a:t>1/16/2018</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338258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B3A47A8-E583-457B-B78F-5E360D404D70}" type="datetime1">
              <a:rPr lang="en-US" smtClean="0"/>
              <a:t>1/16/2018</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191772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0F71380-70BE-43DF-B99D-8BCF6081904E}" type="datetime1">
              <a:rPr lang="en-US" smtClean="0"/>
              <a:t>1/16/2018</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28950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4ACAA678-32F2-42CB-B17E-6834C7FB9877}" type="datetime1">
              <a:rPr lang="en-US" smtClean="0"/>
              <a:t>1/16/2018</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67943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A31AAE5A-E7B6-4C0A-9A25-BE3C32C543E9}" type="datetime1">
              <a:rPr lang="en-US" smtClean="0"/>
              <a:t>1/16/2018</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133498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18D6CA6-6284-4E6D-8793-62C030A0D901}" type="datetime1">
              <a:rPr lang="en-US" smtClean="0"/>
              <a:t>1/16/2018</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370888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84C9B3E-2840-441D-8E74-3E43E617EC47}" type="datetime1">
              <a:rPr lang="en-US" smtClean="0"/>
              <a:t>1/16/2018</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154136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EFE3BC3-73D0-481D-A1D0-7D833C0872E9}" type="datetime1">
              <a:rPr lang="en-US" smtClean="0"/>
              <a:t>1/16/2018</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373CA94B-EC94-4A68-89D3-6AEF73262EF1}" type="slidenum">
              <a:rPr lang="en-US" smtClean="0"/>
              <a:t>‹#›</a:t>
            </a:fld>
            <a:endParaRPr lang="en-US" dirty="0"/>
          </a:p>
        </p:txBody>
      </p:sp>
    </p:spTree>
    <p:extLst>
      <p:ext uri="{BB962C8B-B14F-4D97-AF65-F5344CB8AC3E}">
        <p14:creationId xmlns:p14="http://schemas.microsoft.com/office/powerpoint/2010/main" val="46855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42667" y="130136"/>
            <a:ext cx="2036068" cy="1070530"/>
          </a:xfrm>
          <a:prstGeom prst="rect">
            <a:avLst/>
          </a:prstGeom>
        </p:spPr>
      </p:pic>
      <p:sp>
        <p:nvSpPr>
          <p:cNvPr id="10" name="TextBox 9"/>
          <p:cNvSpPr txBox="1"/>
          <p:nvPr userDrawn="1"/>
        </p:nvSpPr>
        <p:spPr>
          <a:xfrm>
            <a:off x="1866690" y="6629400"/>
            <a:ext cx="2743200" cy="228600"/>
          </a:xfrm>
          <a:prstGeom prst="rect">
            <a:avLst/>
          </a:prstGeom>
          <a:solidFill>
            <a:srgbClr val="279989"/>
          </a:solidFill>
        </p:spPr>
        <p:txBody>
          <a:bodyPr wrap="none" rtlCol="0">
            <a:spAutoFit/>
          </a:bodyPr>
          <a:lstStyle/>
          <a:p>
            <a:endParaRPr lang="en-US" dirty="0"/>
          </a:p>
        </p:txBody>
      </p:sp>
      <p:sp>
        <p:nvSpPr>
          <p:cNvPr id="12" name="TextBox 11"/>
          <p:cNvSpPr txBox="1"/>
          <p:nvPr userDrawn="1"/>
        </p:nvSpPr>
        <p:spPr>
          <a:xfrm>
            <a:off x="4647938" y="6629400"/>
            <a:ext cx="4572000" cy="228600"/>
          </a:xfrm>
          <a:prstGeom prst="rect">
            <a:avLst/>
          </a:prstGeom>
          <a:solidFill>
            <a:srgbClr val="004445"/>
          </a:solidFill>
        </p:spPr>
        <p:txBody>
          <a:bodyPr wrap="none" rtlCol="0">
            <a:spAutoFit/>
          </a:bodyPr>
          <a:lstStyle/>
          <a:p>
            <a:endParaRPr lang="en-US" dirty="0"/>
          </a:p>
        </p:txBody>
      </p:sp>
      <p:sp>
        <p:nvSpPr>
          <p:cNvPr id="13" name="TextBox 12"/>
          <p:cNvSpPr txBox="1"/>
          <p:nvPr userDrawn="1"/>
        </p:nvSpPr>
        <p:spPr>
          <a:xfrm>
            <a:off x="-1443" y="6629400"/>
            <a:ext cx="1828800" cy="228600"/>
          </a:xfrm>
          <a:prstGeom prst="rect">
            <a:avLst/>
          </a:prstGeom>
          <a:solidFill>
            <a:srgbClr val="B7CDC2"/>
          </a:solidFill>
        </p:spPr>
        <p:txBody>
          <a:bodyPr wrap="none" rtlCol="0">
            <a:spAutoFit/>
          </a:bodyPr>
          <a:lstStyle/>
          <a:p>
            <a:endParaRPr lang="en-US" dirty="0"/>
          </a:p>
        </p:txBody>
      </p:sp>
      <p:sp>
        <p:nvSpPr>
          <p:cNvPr id="11" name="TextBox 10"/>
          <p:cNvSpPr txBox="1"/>
          <p:nvPr userDrawn="1"/>
        </p:nvSpPr>
        <p:spPr>
          <a:xfrm>
            <a:off x="7676301" y="6580679"/>
            <a:ext cx="1414170" cy="307777"/>
          </a:xfrm>
          <a:prstGeom prst="rect">
            <a:avLst/>
          </a:prstGeom>
          <a:noFill/>
        </p:spPr>
        <p:txBody>
          <a:bodyPr wrap="none" rtlCol="0">
            <a:spAutoFit/>
          </a:bodyPr>
          <a:lstStyle/>
          <a:p>
            <a:r>
              <a:rPr lang="en-US" sz="1400" dirty="0" smtClean="0">
                <a:solidFill>
                  <a:srgbClr val="B7CDC2"/>
                </a:solidFill>
                <a:latin typeface="Arial Narrow" panose="020B0606020202030204" pitchFamily="34" charset="0"/>
              </a:rPr>
              <a:t>detroitmi.gov/dwsd</a:t>
            </a:r>
            <a:endParaRPr lang="en-US" sz="14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309673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2"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detroitmi.gov/paymywaterbill"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943600" y="-3395"/>
            <a:ext cx="3200400" cy="2926080"/>
          </a:xfrm>
          <a:prstGeom prst="rect">
            <a:avLst/>
          </a:prstGeom>
          <a:solidFill>
            <a:schemeClr val="bg1"/>
          </a:solidFill>
          <a:effectLst/>
        </p:spPr>
        <p:txBody>
          <a:bodyPr wrap="none" rtlCol="0">
            <a:spAutoFit/>
          </a:bodyPr>
          <a:lstStyle/>
          <a:p>
            <a:endParaRPr lang="en-US" dirty="0"/>
          </a:p>
        </p:txBody>
      </p:sp>
      <p:sp>
        <p:nvSpPr>
          <p:cNvPr id="2" name="TextBox 1"/>
          <p:cNvSpPr txBox="1"/>
          <p:nvPr/>
        </p:nvSpPr>
        <p:spPr>
          <a:xfrm>
            <a:off x="-1443" y="4534998"/>
            <a:ext cx="9145443" cy="707886"/>
          </a:xfrm>
          <a:prstGeom prst="rect">
            <a:avLst/>
          </a:prstGeom>
          <a:noFill/>
          <a:effectLst/>
        </p:spPr>
        <p:txBody>
          <a:bodyPr wrap="square" rtlCol="0">
            <a:spAutoFit/>
          </a:bodyPr>
          <a:lstStyle/>
          <a:p>
            <a:pPr algn="ctr"/>
            <a:r>
              <a:rPr lang="en-US" sz="4000" dirty="0" smtClean="0">
                <a:ln w="0">
                  <a:noFill/>
                </a:ln>
                <a:solidFill>
                  <a:srgbClr val="279989"/>
                </a:solidFill>
                <a:latin typeface="Franklin Gothic Heavy" panose="020B0903020102020204" pitchFamily="34" charset="0"/>
              </a:rPr>
              <a:t>January 17, 2018</a:t>
            </a:r>
          </a:p>
        </p:txBody>
      </p:sp>
      <p:sp>
        <p:nvSpPr>
          <p:cNvPr id="42" name="TextBox 41"/>
          <p:cNvSpPr txBox="1"/>
          <p:nvPr/>
        </p:nvSpPr>
        <p:spPr>
          <a:xfrm>
            <a:off x="8888" y="3738804"/>
            <a:ext cx="9135112" cy="861774"/>
          </a:xfrm>
          <a:prstGeom prst="rect">
            <a:avLst/>
          </a:prstGeom>
          <a:noFill/>
          <a:effectLst/>
        </p:spPr>
        <p:txBody>
          <a:bodyPr wrap="square" rtlCol="0">
            <a:spAutoFit/>
          </a:bodyPr>
          <a:lstStyle/>
          <a:p>
            <a:pPr algn="ctr"/>
            <a:r>
              <a:rPr lang="en-US" sz="5000" cap="small" dirty="0" smtClean="0">
                <a:ln w="0">
                  <a:noFill/>
                </a:ln>
                <a:solidFill>
                  <a:srgbClr val="003B49"/>
                </a:solidFill>
                <a:latin typeface="Franklin Gothic Heavy" panose="020B0903020102020204" pitchFamily="34" charset="0"/>
              </a:rPr>
              <a:t>Director’s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7251" y="543080"/>
            <a:ext cx="3886200" cy="2043297"/>
          </a:xfrm>
          <a:prstGeom prst="rect">
            <a:avLst/>
          </a:prstGeom>
        </p:spPr>
      </p:pic>
      <p:sp>
        <p:nvSpPr>
          <p:cNvPr id="3" name="Slide Number Placeholder 2"/>
          <p:cNvSpPr>
            <a:spLocks noGrp="1"/>
          </p:cNvSpPr>
          <p:nvPr>
            <p:ph type="sldNum" sz="quarter" idx="12"/>
          </p:nvPr>
        </p:nvSpPr>
        <p:spPr/>
        <p:txBody>
          <a:bodyPr/>
          <a:lstStyle/>
          <a:p>
            <a:fld id="{373CA94B-EC94-4A68-89D3-6AEF73262EF1}" type="slidenum">
              <a:rPr lang="en-US" smtClean="0"/>
              <a:t>1</a:t>
            </a:fld>
            <a:endParaRPr lang="en-US" dirty="0"/>
          </a:p>
        </p:txBody>
      </p:sp>
      <p:sp>
        <p:nvSpPr>
          <p:cNvPr id="11" name="TextBox 10"/>
          <p:cNvSpPr txBox="1"/>
          <p:nvPr/>
        </p:nvSpPr>
        <p:spPr>
          <a:xfrm>
            <a:off x="1866690" y="6629400"/>
            <a:ext cx="2743200" cy="228600"/>
          </a:xfrm>
          <a:prstGeom prst="rect">
            <a:avLst/>
          </a:prstGeom>
          <a:solidFill>
            <a:srgbClr val="279989"/>
          </a:solidFill>
        </p:spPr>
        <p:txBody>
          <a:bodyPr wrap="none" rtlCol="0">
            <a:spAutoFit/>
          </a:bodyPr>
          <a:lstStyle/>
          <a:p>
            <a:endParaRPr lang="en-US" dirty="0"/>
          </a:p>
        </p:txBody>
      </p:sp>
      <p:sp>
        <p:nvSpPr>
          <p:cNvPr id="12" name="TextBox 11"/>
          <p:cNvSpPr txBox="1"/>
          <p:nvPr/>
        </p:nvSpPr>
        <p:spPr>
          <a:xfrm>
            <a:off x="4647938" y="6629400"/>
            <a:ext cx="4572000" cy="228600"/>
          </a:xfrm>
          <a:prstGeom prst="rect">
            <a:avLst/>
          </a:prstGeom>
          <a:solidFill>
            <a:srgbClr val="004445"/>
          </a:solidFill>
        </p:spPr>
        <p:txBody>
          <a:bodyPr wrap="none" rtlCol="0">
            <a:spAutoFit/>
          </a:bodyPr>
          <a:lstStyle/>
          <a:p>
            <a:endParaRPr lang="en-US" dirty="0"/>
          </a:p>
        </p:txBody>
      </p:sp>
      <p:sp>
        <p:nvSpPr>
          <p:cNvPr id="13" name="TextBox 12"/>
          <p:cNvSpPr txBox="1"/>
          <p:nvPr/>
        </p:nvSpPr>
        <p:spPr>
          <a:xfrm>
            <a:off x="-1443" y="6629400"/>
            <a:ext cx="1828800" cy="228600"/>
          </a:xfrm>
          <a:prstGeom prst="rect">
            <a:avLst/>
          </a:prstGeom>
          <a:solidFill>
            <a:srgbClr val="B7CDC2"/>
          </a:solidFill>
        </p:spPr>
        <p:txBody>
          <a:bodyPr wrap="none" rtlCol="0">
            <a:spAutoFit/>
          </a:bodyPr>
          <a:lstStyle/>
          <a:p>
            <a:endParaRPr lang="en-US" dirty="0"/>
          </a:p>
        </p:txBody>
      </p:sp>
      <p:sp>
        <p:nvSpPr>
          <p:cNvPr id="14" name="TextBox 13"/>
          <p:cNvSpPr txBox="1"/>
          <p:nvPr/>
        </p:nvSpPr>
        <p:spPr>
          <a:xfrm>
            <a:off x="7676301" y="6580679"/>
            <a:ext cx="1414170" cy="307777"/>
          </a:xfrm>
          <a:prstGeom prst="rect">
            <a:avLst/>
          </a:prstGeom>
          <a:noFill/>
        </p:spPr>
        <p:txBody>
          <a:bodyPr wrap="none" rtlCol="0">
            <a:spAutoFit/>
          </a:bodyPr>
          <a:lstStyle/>
          <a:p>
            <a:r>
              <a:rPr lang="en-US" sz="1400" dirty="0" smtClean="0">
                <a:solidFill>
                  <a:srgbClr val="B7CDC2"/>
                </a:solidFill>
                <a:latin typeface="Arial Narrow" panose="020B0606020202030204" pitchFamily="34" charset="0"/>
              </a:rPr>
              <a:t>detroitmi.gov/dwsd</a:t>
            </a:r>
            <a:endParaRPr lang="en-US" sz="14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914855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Customer Care: </a:t>
            </a:r>
            <a:r>
              <a:rPr lang="en-US" sz="3000" dirty="0" smtClean="0">
                <a:ln w="0"/>
                <a:solidFill>
                  <a:srgbClr val="27999D"/>
                </a:solidFill>
                <a:effectLst/>
                <a:latin typeface="Franklin Gothic Demi Cond" panose="020B0706030402020204" pitchFamily="34" charset="0"/>
              </a:rPr>
              <a:t>Residential Payment Plans</a:t>
            </a:r>
            <a:endParaRPr lang="en-US" sz="3000" dirty="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9</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3699998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Customer Care: </a:t>
            </a:r>
            <a:r>
              <a:rPr lang="en-US" sz="3000" dirty="0" smtClean="0">
                <a:ln w="0"/>
                <a:solidFill>
                  <a:srgbClr val="27999D"/>
                </a:solidFill>
                <a:effectLst/>
                <a:latin typeface="Franklin Gothic Demi Cond" panose="020B0706030402020204" pitchFamily="34" charset="0"/>
              </a:rPr>
              <a:t>Residential On the Bubble*</a:t>
            </a: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0" y="6186667"/>
            <a:ext cx="3466077" cy="276999"/>
          </a:xfrm>
          <a:prstGeom prst="rect">
            <a:avLst/>
          </a:prstGeom>
        </p:spPr>
        <p:txBody>
          <a:bodyPr wrap="none">
            <a:spAutoFit/>
          </a:bodyPr>
          <a:lstStyle/>
          <a:p>
            <a:r>
              <a:rPr lang="en-US" sz="1200" dirty="0">
                <a:ln w="0"/>
                <a:solidFill>
                  <a:srgbClr val="595959"/>
                </a:solidFill>
                <a:latin typeface="Franklin Gothic Book" panose="020B0503020102020204" pitchFamily="34" charset="0"/>
              </a:rPr>
              <a:t>*</a:t>
            </a:r>
            <a:r>
              <a:rPr lang="en-US" sz="1200" dirty="0" smtClean="0">
                <a:ln w="0"/>
                <a:solidFill>
                  <a:srgbClr val="595959"/>
                </a:solidFill>
                <a:latin typeface="Franklin Gothic Book" panose="020B0503020102020204" pitchFamily="34" charset="0"/>
              </a:rPr>
              <a:t>Past due more than 60 </a:t>
            </a:r>
            <a:r>
              <a:rPr lang="en-US" sz="1200" dirty="0">
                <a:ln w="0"/>
                <a:solidFill>
                  <a:srgbClr val="595959"/>
                </a:solidFill>
                <a:latin typeface="Franklin Gothic Book" panose="020B0503020102020204" pitchFamily="34" charset="0"/>
              </a:rPr>
              <a:t>days </a:t>
            </a:r>
            <a:r>
              <a:rPr lang="en-US" sz="1200" dirty="0" smtClean="0">
                <a:ln w="0"/>
                <a:solidFill>
                  <a:srgbClr val="595959"/>
                </a:solidFill>
                <a:latin typeface="Franklin Gothic Book" panose="020B0503020102020204" pitchFamily="34" charset="0"/>
              </a:rPr>
              <a:t>and less than </a:t>
            </a:r>
            <a:r>
              <a:rPr lang="en-US" sz="1200" dirty="0">
                <a:ln w="0"/>
                <a:solidFill>
                  <a:srgbClr val="595959"/>
                </a:solidFill>
                <a:latin typeface="Franklin Gothic Book" panose="020B0503020102020204" pitchFamily="34" charset="0"/>
              </a:rPr>
              <a:t>$</a:t>
            </a:r>
            <a:r>
              <a:rPr lang="en-US" sz="1200" dirty="0" smtClean="0">
                <a:ln w="0"/>
                <a:solidFill>
                  <a:srgbClr val="595959"/>
                </a:solidFill>
                <a:latin typeface="Franklin Gothic Book" panose="020B0503020102020204" pitchFamily="34" charset="0"/>
              </a:rPr>
              <a:t>150.</a:t>
            </a:r>
            <a:endParaRPr lang="en-US" sz="1200" dirty="0">
              <a:ln w="0"/>
              <a:solidFill>
                <a:srgbClr val="595959"/>
              </a:solidFill>
              <a:latin typeface="Franklin Gothic Book" panose="020B0503020102020204" pitchFamily="34" charset="0"/>
            </a:endParaRPr>
          </a:p>
        </p:txBody>
      </p:sp>
      <p:sp>
        <p:nvSpPr>
          <p:cNvPr id="9" name="TextBox 8"/>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10</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3898760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1015663"/>
          </a:xfrm>
          <a:prstGeom prst="rect">
            <a:avLst/>
          </a:prstGeom>
          <a:noFill/>
        </p:spPr>
        <p:txBody>
          <a:bodyPr wrap="square" rtlCol="0">
            <a:spAutoFit/>
          </a:bodyPr>
          <a:lstStyle/>
          <a:p>
            <a:r>
              <a:rPr lang="en-US" sz="3000" dirty="0" smtClean="0">
                <a:ln w="0"/>
                <a:solidFill>
                  <a:srgbClr val="27999D"/>
                </a:solidFill>
                <a:effectLst/>
                <a:latin typeface="Franklin Gothic Demi Cond" panose="020B0706030402020204" pitchFamily="34" charset="0"/>
              </a:rPr>
              <a:t>Customer Care: Residential At-Risk for</a:t>
            </a:r>
            <a:br>
              <a:rPr lang="en-US" sz="3000" dirty="0" smtClean="0">
                <a:ln w="0"/>
                <a:solidFill>
                  <a:srgbClr val="27999D"/>
                </a:solidFill>
                <a:effectLst/>
                <a:latin typeface="Franklin Gothic Demi Cond" panose="020B0706030402020204" pitchFamily="34" charset="0"/>
              </a:rPr>
            </a:br>
            <a:r>
              <a:rPr lang="en-US" sz="3000" dirty="0" smtClean="0">
                <a:ln w="0"/>
                <a:solidFill>
                  <a:srgbClr val="27999D"/>
                </a:solidFill>
                <a:effectLst/>
                <a:latin typeface="Franklin Gothic Demi Cond" panose="020B0706030402020204" pitchFamily="34" charset="0"/>
              </a:rPr>
              <a:t>		       Service Interruption</a:t>
            </a: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11</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131979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38609"/>
          </a:xfrm>
          <a:prstGeom prst="rect">
            <a:avLst/>
          </a:prstGeom>
          <a:noFill/>
        </p:spPr>
        <p:txBody>
          <a:bodyPr wrap="square" rtlCol="0">
            <a:spAutoFit/>
          </a:bodyPr>
          <a:lstStyle/>
          <a:p>
            <a:r>
              <a:rPr lang="en-US" sz="2900" dirty="0" smtClean="0">
                <a:ln w="0"/>
                <a:solidFill>
                  <a:srgbClr val="27999D"/>
                </a:solidFill>
                <a:effectLst/>
                <a:latin typeface="Franklin Gothic Demi Cond" panose="020B0706030402020204" pitchFamily="34" charset="0"/>
              </a:rPr>
              <a:t>Customer Care: Nonresidential Account Status*</a:t>
            </a:r>
            <a:endParaRPr lang="en-US" sz="2900" dirty="0">
              <a:ln w="0"/>
              <a:solidFill>
                <a:srgbClr val="27999D"/>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12</a:t>
            </a:r>
            <a:endParaRPr lang="en-US" sz="1000" dirty="0">
              <a:solidFill>
                <a:srgbClr val="B7CDC2"/>
              </a:solidFill>
              <a:latin typeface="Arial Narrow" panose="020B0606020202030204" pitchFamily="34" charset="0"/>
            </a:endParaRPr>
          </a:p>
        </p:txBody>
      </p:sp>
      <p:sp>
        <p:nvSpPr>
          <p:cNvPr id="12" name="Rectangle 11"/>
          <p:cNvSpPr/>
          <p:nvPr/>
        </p:nvSpPr>
        <p:spPr>
          <a:xfrm>
            <a:off x="1" y="6133182"/>
            <a:ext cx="9144000" cy="261610"/>
          </a:xfrm>
          <a:prstGeom prst="rect">
            <a:avLst/>
          </a:prstGeom>
        </p:spPr>
        <p:txBody>
          <a:bodyPr wrap="square">
            <a:spAutoFit/>
          </a:bodyPr>
          <a:lstStyle/>
          <a:p>
            <a:r>
              <a:rPr lang="en-US" sz="1100" dirty="0" smtClean="0">
                <a:ln w="0"/>
                <a:solidFill>
                  <a:srgbClr val="595959"/>
                </a:solidFill>
                <a:latin typeface="Franklin Gothic Book" panose="020B0503020102020204" pitchFamily="34" charset="0"/>
              </a:rPr>
              <a:t>*Approximately 20,000 never-been-billed parcels were added to the DWSD billing system in October 2016 as part of the Drainage Charge Program.</a:t>
            </a:r>
            <a:endParaRPr lang="en-US" sz="1100" dirty="0">
              <a:ln w="0"/>
              <a:solidFill>
                <a:srgbClr val="595959"/>
              </a:solidFill>
              <a:latin typeface="Franklin Gothic Book" panose="020B0503020102020204" pitchFamily="34" charset="0"/>
            </a:endParaRPr>
          </a:p>
        </p:txBody>
      </p:sp>
      <p:graphicFrame>
        <p:nvGraphicFramePr>
          <p:cNvPr id="11" name="Chart 10"/>
          <p:cNvGraphicFramePr/>
          <p:nvPr>
            <p:extLst/>
          </p:nvPr>
        </p:nvGraphicFramePr>
        <p:xfrm>
          <a:off x="1524000" y="133453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0675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38609"/>
          </a:xfrm>
          <a:prstGeom prst="rect">
            <a:avLst/>
          </a:prstGeom>
          <a:noFill/>
        </p:spPr>
        <p:txBody>
          <a:bodyPr wrap="square" rtlCol="0">
            <a:spAutoFit/>
          </a:bodyPr>
          <a:lstStyle/>
          <a:p>
            <a:r>
              <a:rPr lang="en-US" sz="2900" dirty="0" smtClean="0">
                <a:ln w="0"/>
                <a:solidFill>
                  <a:srgbClr val="27999D"/>
                </a:solidFill>
                <a:effectLst/>
                <a:latin typeface="Franklin Gothic Demi Cond" panose="020B0706030402020204" pitchFamily="34" charset="0"/>
              </a:rPr>
              <a:t>Customer Care: </a:t>
            </a:r>
            <a:r>
              <a:rPr lang="en-US" sz="2900" dirty="0" smtClean="0">
                <a:ln w="0"/>
                <a:solidFill>
                  <a:srgbClr val="27999D"/>
                </a:solidFill>
                <a:latin typeface="Franklin Gothic Demi Cond" panose="020B0706030402020204" pitchFamily="34" charset="0"/>
              </a:rPr>
              <a:t>Nonresidential </a:t>
            </a:r>
            <a:r>
              <a:rPr lang="en-US" sz="2900" dirty="0" smtClean="0">
                <a:ln w="0"/>
                <a:solidFill>
                  <a:srgbClr val="27999D"/>
                </a:solidFill>
                <a:effectLst/>
                <a:latin typeface="Franklin Gothic Demi Cond" panose="020B0706030402020204" pitchFamily="34" charset="0"/>
              </a:rPr>
              <a:t>Current on Bill*</a:t>
            </a:r>
            <a:endParaRPr lang="en-US" sz="2900" dirty="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13</a:t>
            </a:r>
            <a:endParaRPr lang="en-US" sz="1000" dirty="0">
              <a:solidFill>
                <a:srgbClr val="B7CDC2"/>
              </a:solidFill>
              <a:latin typeface="Arial Narrow" panose="020B0606020202030204" pitchFamily="34" charset="0"/>
            </a:endParaRPr>
          </a:p>
        </p:txBody>
      </p:sp>
      <p:sp>
        <p:nvSpPr>
          <p:cNvPr id="12" name="Rectangle 11"/>
          <p:cNvSpPr/>
          <p:nvPr/>
        </p:nvSpPr>
        <p:spPr>
          <a:xfrm>
            <a:off x="1" y="6133182"/>
            <a:ext cx="9144000" cy="261610"/>
          </a:xfrm>
          <a:prstGeom prst="rect">
            <a:avLst/>
          </a:prstGeom>
        </p:spPr>
        <p:txBody>
          <a:bodyPr wrap="square">
            <a:spAutoFit/>
          </a:bodyPr>
          <a:lstStyle/>
          <a:p>
            <a:r>
              <a:rPr lang="en-US" sz="1100" dirty="0" smtClean="0">
                <a:ln w="0"/>
                <a:solidFill>
                  <a:srgbClr val="595959"/>
                </a:solidFill>
                <a:latin typeface="Franklin Gothic Book" panose="020B0503020102020204" pitchFamily="34" charset="0"/>
              </a:rPr>
              <a:t>*Approximately 20,000 never-been-billed parcels were added to the DWSD billing system in October 2016 as part of the Drainage Charge Program.</a:t>
            </a:r>
            <a:endParaRPr lang="en-US" sz="1100" dirty="0">
              <a:ln w="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1524951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38609"/>
          </a:xfrm>
          <a:prstGeom prst="rect">
            <a:avLst/>
          </a:prstGeom>
          <a:noFill/>
        </p:spPr>
        <p:txBody>
          <a:bodyPr wrap="square" rtlCol="0">
            <a:spAutoFit/>
          </a:bodyPr>
          <a:lstStyle/>
          <a:p>
            <a:r>
              <a:rPr lang="en-US" sz="2900" dirty="0" smtClean="0">
                <a:ln w="0"/>
                <a:solidFill>
                  <a:srgbClr val="27999D"/>
                </a:solidFill>
                <a:effectLst/>
                <a:latin typeface="Franklin Gothic Demi Cond" panose="020B0706030402020204" pitchFamily="34" charset="0"/>
              </a:rPr>
              <a:t>Customer Care: Nonresidential Payment Plans</a:t>
            </a:r>
            <a:endParaRPr lang="en-US" sz="2900" dirty="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425412" y="6484779"/>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14</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713010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38609"/>
          </a:xfrm>
          <a:prstGeom prst="rect">
            <a:avLst/>
          </a:prstGeom>
          <a:noFill/>
        </p:spPr>
        <p:txBody>
          <a:bodyPr wrap="square" rtlCol="0">
            <a:spAutoFit/>
          </a:bodyPr>
          <a:lstStyle/>
          <a:p>
            <a:r>
              <a:rPr lang="en-US" sz="2900" dirty="0" smtClean="0">
                <a:ln w="0"/>
                <a:solidFill>
                  <a:srgbClr val="27999D"/>
                </a:solidFill>
                <a:effectLst/>
                <a:latin typeface="Franklin Gothic Demi Cond" panose="020B0706030402020204" pitchFamily="34" charset="0"/>
              </a:rPr>
              <a:t>Customer Care: Nonresidential On the Bubble*</a:t>
            </a:r>
            <a:endParaRPr lang="en-US" sz="2900" dirty="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0" y="6186667"/>
            <a:ext cx="3466077" cy="276999"/>
          </a:xfrm>
          <a:prstGeom prst="rect">
            <a:avLst/>
          </a:prstGeom>
        </p:spPr>
        <p:txBody>
          <a:bodyPr wrap="none">
            <a:spAutoFit/>
          </a:bodyPr>
          <a:lstStyle/>
          <a:p>
            <a:r>
              <a:rPr lang="en-US" sz="1200" dirty="0">
                <a:ln w="0"/>
                <a:solidFill>
                  <a:srgbClr val="595959"/>
                </a:solidFill>
                <a:latin typeface="Franklin Gothic Book" panose="020B0503020102020204" pitchFamily="34" charset="0"/>
              </a:rPr>
              <a:t>*</a:t>
            </a:r>
            <a:r>
              <a:rPr lang="en-US" sz="1200" dirty="0" smtClean="0">
                <a:ln w="0"/>
                <a:solidFill>
                  <a:srgbClr val="595959"/>
                </a:solidFill>
                <a:latin typeface="Franklin Gothic Book" panose="020B0503020102020204" pitchFamily="34" charset="0"/>
              </a:rPr>
              <a:t>Past due more than 60 </a:t>
            </a:r>
            <a:r>
              <a:rPr lang="en-US" sz="1200" dirty="0">
                <a:ln w="0"/>
                <a:solidFill>
                  <a:srgbClr val="595959"/>
                </a:solidFill>
                <a:latin typeface="Franklin Gothic Book" panose="020B0503020102020204" pitchFamily="34" charset="0"/>
              </a:rPr>
              <a:t>days </a:t>
            </a:r>
            <a:r>
              <a:rPr lang="en-US" sz="1200" dirty="0" smtClean="0">
                <a:ln w="0"/>
                <a:solidFill>
                  <a:srgbClr val="595959"/>
                </a:solidFill>
                <a:latin typeface="Franklin Gothic Book" panose="020B0503020102020204" pitchFamily="34" charset="0"/>
              </a:rPr>
              <a:t>and less than </a:t>
            </a:r>
            <a:r>
              <a:rPr lang="en-US" sz="1200" dirty="0">
                <a:ln w="0"/>
                <a:solidFill>
                  <a:srgbClr val="595959"/>
                </a:solidFill>
                <a:latin typeface="Franklin Gothic Book" panose="020B0503020102020204" pitchFamily="34" charset="0"/>
              </a:rPr>
              <a:t>$</a:t>
            </a:r>
            <a:r>
              <a:rPr lang="en-US" sz="1200" dirty="0" smtClean="0">
                <a:ln w="0"/>
                <a:solidFill>
                  <a:srgbClr val="595959"/>
                </a:solidFill>
                <a:latin typeface="Franklin Gothic Book" panose="020B0503020102020204" pitchFamily="34" charset="0"/>
              </a:rPr>
              <a:t>150.</a:t>
            </a:r>
            <a:endParaRPr lang="en-US" sz="1200" dirty="0">
              <a:ln w="0"/>
              <a:solidFill>
                <a:srgbClr val="595959"/>
              </a:solidFill>
              <a:latin typeface="Franklin Gothic Book" panose="020B0503020102020204" pitchFamily="34" charset="0"/>
            </a:endParaRPr>
          </a:p>
        </p:txBody>
      </p:sp>
      <p:sp>
        <p:nvSpPr>
          <p:cNvPr id="11" name="TextBox 10"/>
          <p:cNvSpPr txBox="1"/>
          <p:nvPr/>
        </p:nvSpPr>
        <p:spPr>
          <a:xfrm>
            <a:off x="4425412" y="6467845"/>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15</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4249437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954107"/>
          </a:xfrm>
          <a:prstGeom prst="rect">
            <a:avLst/>
          </a:prstGeom>
          <a:noFill/>
        </p:spPr>
        <p:txBody>
          <a:bodyPr wrap="square" rtlCol="0">
            <a:spAutoFit/>
          </a:bodyPr>
          <a:lstStyle/>
          <a:p>
            <a:r>
              <a:rPr lang="en-US" sz="2800" dirty="0" smtClean="0">
                <a:ln w="0"/>
                <a:solidFill>
                  <a:srgbClr val="27999D"/>
                </a:solidFill>
                <a:effectLst/>
                <a:latin typeface="Franklin Gothic Demi Cond" panose="020B0706030402020204" pitchFamily="34" charset="0"/>
              </a:rPr>
              <a:t>Customer Care: Nonresidential At-Risk for</a:t>
            </a:r>
          </a:p>
          <a:p>
            <a:r>
              <a:rPr lang="en-US" sz="2800" dirty="0">
                <a:ln w="0"/>
                <a:solidFill>
                  <a:srgbClr val="27999D"/>
                </a:solidFill>
                <a:latin typeface="Franklin Gothic Demi Cond" panose="020B0706030402020204" pitchFamily="34" charset="0"/>
              </a:rPr>
              <a:t>	</a:t>
            </a:r>
            <a:r>
              <a:rPr lang="en-US" sz="2800" dirty="0" smtClean="0">
                <a:ln w="0"/>
                <a:solidFill>
                  <a:srgbClr val="27999D"/>
                </a:solidFill>
                <a:latin typeface="Franklin Gothic Demi Cond" panose="020B0706030402020204" pitchFamily="34" charset="0"/>
              </a:rPr>
              <a:t>	     Service Interruption</a:t>
            </a:r>
            <a:endParaRPr lang="en-US" sz="2800" dirty="0" smtClean="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16</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391843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 y="61273"/>
            <a:ext cx="9143999" cy="984885"/>
          </a:xfrm>
          <a:prstGeom prst="rect">
            <a:avLst/>
          </a:prstGeom>
          <a:noFill/>
        </p:spPr>
        <p:txBody>
          <a:bodyPr wrap="square" rtlCol="0">
            <a:spAutoFit/>
          </a:bodyPr>
          <a:lstStyle/>
          <a:p>
            <a:r>
              <a:rPr lang="en-US" sz="2900" dirty="0" smtClean="0">
                <a:ln w="0"/>
                <a:solidFill>
                  <a:srgbClr val="27999D"/>
                </a:solidFill>
                <a:effectLst/>
                <a:latin typeface="Franklin Gothic Demi Cond" panose="020B0706030402020204" pitchFamily="34" charset="0"/>
              </a:rPr>
              <a:t>Customer Care: Nonresidential </a:t>
            </a:r>
            <a:r>
              <a:rPr lang="en-US" sz="2900" dirty="0" smtClean="0">
                <a:ln w="0"/>
                <a:solidFill>
                  <a:srgbClr val="27999D"/>
                </a:solidFill>
                <a:latin typeface="Franklin Gothic Demi Cond" panose="020B0706030402020204" pitchFamily="34" charset="0"/>
              </a:rPr>
              <a:t>At-Risk for</a:t>
            </a:r>
            <a:br>
              <a:rPr lang="en-US" sz="2900" dirty="0" smtClean="0">
                <a:ln w="0"/>
                <a:solidFill>
                  <a:srgbClr val="27999D"/>
                </a:solidFill>
                <a:latin typeface="Franklin Gothic Demi Cond" panose="020B0706030402020204" pitchFamily="34" charset="0"/>
              </a:rPr>
            </a:br>
            <a:r>
              <a:rPr lang="en-US" sz="2900" dirty="0" smtClean="0">
                <a:ln w="0"/>
                <a:solidFill>
                  <a:srgbClr val="27999D"/>
                </a:solidFill>
                <a:latin typeface="Franklin Gothic Demi Cond" panose="020B0706030402020204" pitchFamily="34" charset="0"/>
              </a:rPr>
              <a:t>		      Service Interruption</a:t>
            </a:r>
            <a:r>
              <a:rPr lang="en-US" sz="2900" dirty="0" smtClean="0">
                <a:ln w="0"/>
                <a:solidFill>
                  <a:srgbClr val="27999D"/>
                </a:solidFill>
                <a:effectLst/>
                <a:latin typeface="Franklin Gothic Demi Cond" panose="020B0706030402020204" pitchFamily="34" charset="0"/>
              </a:rPr>
              <a:t>*</a:t>
            </a:r>
          </a:p>
        </p:txBody>
      </p:sp>
      <p:sp>
        <p:nvSpPr>
          <p:cNvPr id="9" name="TextBox 8"/>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17</a:t>
            </a:r>
            <a:endParaRPr lang="en-US" sz="1000" dirty="0">
              <a:solidFill>
                <a:srgbClr val="B7CDC2"/>
              </a:solidFill>
              <a:latin typeface="Arial Narrow" panose="020B0606020202030204" pitchFamily="34" charset="0"/>
            </a:endParaRPr>
          </a:p>
        </p:txBody>
      </p:sp>
      <p:sp>
        <p:nvSpPr>
          <p:cNvPr id="10" name="Rectangle 9"/>
          <p:cNvSpPr/>
          <p:nvPr/>
        </p:nvSpPr>
        <p:spPr>
          <a:xfrm>
            <a:off x="0" y="6186667"/>
            <a:ext cx="6024919" cy="276999"/>
          </a:xfrm>
          <a:prstGeom prst="rect">
            <a:avLst/>
          </a:prstGeom>
        </p:spPr>
        <p:txBody>
          <a:bodyPr wrap="none">
            <a:spAutoFit/>
          </a:bodyPr>
          <a:lstStyle/>
          <a:p>
            <a:r>
              <a:rPr lang="en-US" sz="1200" dirty="0" smtClean="0">
                <a:ln w="0"/>
                <a:solidFill>
                  <a:srgbClr val="595959"/>
                </a:solidFill>
                <a:latin typeface="Franklin Gothic Book" panose="020B0503020102020204" pitchFamily="34" charset="0"/>
              </a:rPr>
              <a:t>*Customers in the “do not shut” category include nursing homes and apartment buildings.</a:t>
            </a:r>
            <a:endParaRPr lang="en-US" sz="1200" dirty="0">
              <a:ln w="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3941439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4"/>
            <a:ext cx="9143999" cy="1246495"/>
          </a:xfrm>
          <a:prstGeom prst="rect">
            <a:avLst/>
          </a:prstGeom>
          <a:noFill/>
        </p:spPr>
        <p:txBody>
          <a:bodyPr wrap="square" rtlCol="0">
            <a:spAutoFit/>
          </a:bodyPr>
          <a:lstStyle/>
          <a:p>
            <a:pPr algn="ctr"/>
            <a:r>
              <a:rPr lang="en-US" sz="7500" dirty="0" smtClean="0">
                <a:ln w="0"/>
                <a:solidFill>
                  <a:srgbClr val="27999D"/>
                </a:solidFill>
                <a:effectLst/>
                <a:latin typeface="Franklin Gothic Demi Cond" panose="020B0706030402020204" pitchFamily="34" charset="0"/>
              </a:rPr>
              <a:t>Field Services</a:t>
            </a:r>
            <a:endParaRPr lang="en-US" sz="7500" dirty="0">
              <a:ln w="0"/>
              <a:solidFill>
                <a:srgbClr val="27999D"/>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18</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579184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latin typeface="Franklin Gothic Demi Cond" panose="020B0706030402020204" pitchFamily="34" charset="0"/>
              </a:rPr>
              <a:t>Table of Contents</a:t>
            </a:r>
            <a:endParaRPr lang="en-US" sz="3000" dirty="0">
              <a:ln w="0"/>
              <a:solidFill>
                <a:srgbClr val="27999D"/>
              </a:solidFill>
              <a:effectLst/>
              <a:latin typeface="Franklin Gothic Demi Cond" panose="020B0706030402020204" pitchFamily="34" charset="0"/>
            </a:endParaRPr>
          </a:p>
        </p:txBody>
      </p:sp>
      <p:sp>
        <p:nvSpPr>
          <p:cNvPr id="2" name="Slide Number Placeholder 1"/>
          <p:cNvSpPr>
            <a:spLocks noGrp="1"/>
          </p:cNvSpPr>
          <p:nvPr>
            <p:ph type="sldNum" sz="quarter" idx="12"/>
          </p:nvPr>
        </p:nvSpPr>
        <p:spPr/>
        <p:txBody>
          <a:bodyPr/>
          <a:lstStyle/>
          <a:p>
            <a:fld id="{373CA94B-EC94-4A68-89D3-6AEF73262EF1}" type="slidenum">
              <a:rPr lang="en-US" smtClean="0"/>
              <a:t>2</a:t>
            </a:fld>
            <a:endParaRPr lang="en-US" dirty="0"/>
          </a:p>
        </p:txBody>
      </p:sp>
      <p:sp>
        <p:nvSpPr>
          <p:cNvPr id="5" name="TextBox 4"/>
          <p:cNvSpPr txBox="1"/>
          <p:nvPr/>
        </p:nvSpPr>
        <p:spPr>
          <a:xfrm>
            <a:off x="0" y="1609700"/>
            <a:ext cx="6352651" cy="3385542"/>
          </a:xfrm>
          <a:prstGeom prst="rect">
            <a:avLst/>
          </a:prstGeom>
          <a:noFill/>
        </p:spPr>
        <p:txBody>
          <a:bodyPr wrap="square" rtlCol="0">
            <a:spAutoFit/>
          </a:bodyPr>
          <a:lstStyle/>
          <a:p>
            <a:pPr marL="285750" indent="-285750">
              <a:buClr>
                <a:srgbClr val="279989"/>
              </a:buClr>
              <a:buFont typeface="Wingdings" panose="05000000000000000000" pitchFamily="2" charset="2"/>
              <a:buChar char="§"/>
            </a:pPr>
            <a:r>
              <a:rPr lang="en-US" sz="1600" dirty="0" smtClean="0">
                <a:latin typeface="Franklin Gothic Book" panose="020B0503020102020204" pitchFamily="34" charset="0"/>
              </a:rPr>
              <a:t>Department Update from Director Gary Brown	  3</a:t>
            </a:r>
          </a:p>
          <a:p>
            <a:pPr>
              <a:buClr>
                <a:srgbClr val="279989"/>
              </a:buClr>
            </a:pPr>
            <a:endParaRPr lang="en-US" sz="1000" dirty="0" smtClean="0">
              <a:latin typeface="Franklin Gothic Book" panose="020B0503020102020204" pitchFamily="34" charset="0"/>
            </a:endParaRPr>
          </a:p>
          <a:p>
            <a:pPr marL="285750" indent="-285750">
              <a:buClr>
                <a:srgbClr val="279989"/>
              </a:buClr>
              <a:buFont typeface="Wingdings" panose="05000000000000000000" pitchFamily="2" charset="2"/>
              <a:buChar char="§"/>
            </a:pPr>
            <a:r>
              <a:rPr lang="en-US" sz="1600" dirty="0" smtClean="0">
                <a:latin typeface="Franklin Gothic Book" panose="020B0503020102020204" pitchFamily="34" charset="0"/>
              </a:rPr>
              <a:t>Metrics by Function:</a:t>
            </a:r>
            <a:endParaRPr lang="en-US" sz="1600" dirty="0" smtClean="0">
              <a:latin typeface="Franklin Gothic Book" panose="020B0503020102020204" pitchFamily="34" charset="0"/>
            </a:endParaRPr>
          </a:p>
          <a:p>
            <a:pPr>
              <a:buClr>
                <a:srgbClr val="279989"/>
              </a:buClr>
            </a:pPr>
            <a:endParaRPr lang="en-US" sz="16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smtClean="0">
                <a:latin typeface="Franklin Gothic Book" panose="020B0503020102020204" pitchFamily="34" charset="0"/>
              </a:rPr>
              <a:t>Customer Care			  4</a:t>
            </a:r>
          </a:p>
          <a:p>
            <a:pPr lvl="1">
              <a:buClr>
                <a:srgbClr val="279989"/>
              </a:buClr>
            </a:pPr>
            <a:endParaRPr lang="en-US" sz="4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smtClean="0">
                <a:latin typeface="Franklin Gothic Book" panose="020B0503020102020204" pitchFamily="34" charset="0"/>
              </a:rPr>
              <a:t>Field Services			18</a:t>
            </a:r>
          </a:p>
          <a:p>
            <a:pPr lvl="1">
              <a:buClr>
                <a:srgbClr val="279989"/>
              </a:buClr>
            </a:pPr>
            <a:endParaRPr lang="en-US" sz="4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smtClean="0">
                <a:latin typeface="Franklin Gothic Book" panose="020B0503020102020204" pitchFamily="34" charset="0"/>
              </a:rPr>
              <a:t>Finance				26</a:t>
            </a:r>
          </a:p>
          <a:p>
            <a:pPr lvl="1">
              <a:buClr>
                <a:srgbClr val="279989"/>
              </a:buClr>
            </a:pPr>
            <a:endParaRPr lang="en-US" sz="4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smtClean="0">
                <a:latin typeface="Franklin Gothic Book" panose="020B0503020102020204" pitchFamily="34" charset="0"/>
              </a:rPr>
              <a:t>Legal Services			31</a:t>
            </a:r>
          </a:p>
          <a:p>
            <a:pPr lvl="1">
              <a:buClr>
                <a:srgbClr val="279989"/>
              </a:buClr>
            </a:pPr>
            <a:endParaRPr lang="en-US" sz="4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smtClean="0">
                <a:latin typeface="Franklin Gothic Book" panose="020B0503020102020204" pitchFamily="34" charset="0"/>
              </a:rPr>
              <a:t>Investigations			36</a:t>
            </a:r>
          </a:p>
          <a:p>
            <a:pPr lvl="1">
              <a:buClr>
                <a:srgbClr val="279989"/>
              </a:buClr>
            </a:pPr>
            <a:endParaRPr lang="en-US" sz="4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smtClean="0">
                <a:latin typeface="Franklin Gothic Book" panose="020B0503020102020204" pitchFamily="34" charset="0"/>
              </a:rPr>
              <a:t>Human Resources			39</a:t>
            </a:r>
          </a:p>
          <a:p>
            <a:pPr lvl="1">
              <a:buClr>
                <a:srgbClr val="279989"/>
              </a:buClr>
            </a:pPr>
            <a:endParaRPr lang="en-US" sz="4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smtClean="0">
                <a:latin typeface="Franklin Gothic Book" panose="020B0503020102020204" pitchFamily="34" charset="0"/>
              </a:rPr>
              <a:t>Public Affairs			42</a:t>
            </a:r>
          </a:p>
          <a:p>
            <a:pPr lvl="1">
              <a:buClr>
                <a:srgbClr val="279989"/>
              </a:buClr>
            </a:pPr>
            <a:endParaRPr lang="en-US" sz="400" dirty="0" smtClean="0">
              <a:latin typeface="Franklin Gothic Book" panose="020B0503020102020204" pitchFamily="34" charset="0"/>
            </a:endParaRPr>
          </a:p>
          <a:p>
            <a:pPr marL="742950" lvl="1" indent="-285750">
              <a:buClr>
                <a:srgbClr val="279989"/>
              </a:buClr>
              <a:buFont typeface="Wingdings" panose="05000000000000000000" pitchFamily="2" charset="2"/>
              <a:buChar char="§"/>
            </a:pPr>
            <a:r>
              <a:rPr lang="en-US" sz="1600" dirty="0">
                <a:latin typeface="Franklin Gothic Book" panose="020B0503020102020204" pitchFamily="34" charset="0"/>
              </a:rPr>
              <a:t>Information Technology			</a:t>
            </a:r>
            <a:r>
              <a:rPr lang="en-US" sz="1600" dirty="0" smtClean="0">
                <a:latin typeface="Franklin Gothic Book" panose="020B0503020102020204" pitchFamily="34" charset="0"/>
              </a:rPr>
              <a:t>46</a:t>
            </a:r>
            <a:endParaRPr lang="en-US" sz="400" dirty="0" smtClean="0">
              <a:latin typeface="Franklin Gothic Book" panose="020B0503020102020204" pitchFamily="34" charset="0"/>
            </a:endParaRPr>
          </a:p>
        </p:txBody>
      </p:sp>
    </p:spTree>
    <p:extLst>
      <p:ext uri="{BB962C8B-B14F-4D97-AF65-F5344CB8AC3E}">
        <p14:creationId xmlns:p14="http://schemas.microsoft.com/office/powerpoint/2010/main" val="969216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Field Services: </a:t>
            </a:r>
            <a:r>
              <a:rPr lang="en-US" sz="3000" dirty="0" smtClean="0">
                <a:ln w="0"/>
                <a:solidFill>
                  <a:srgbClr val="27999D"/>
                </a:solidFill>
                <a:effectLst/>
                <a:latin typeface="Franklin Gothic Demi Cond" panose="020B0706030402020204" pitchFamily="34" charset="0"/>
              </a:rPr>
              <a:t>Fire Hydrant Repairs</a:t>
            </a:r>
            <a:endParaRPr lang="en-US" sz="3000" dirty="0">
              <a:ln w="0"/>
              <a:solidFill>
                <a:srgbClr val="27999D"/>
              </a:solidFill>
              <a:effectLst/>
              <a:latin typeface="Franklin Gothic Demi Cond" panose="020B0706030402020204" pitchFamily="34" charset="0"/>
            </a:endParaRPr>
          </a:p>
        </p:txBody>
      </p:sp>
      <p:graphicFrame>
        <p:nvGraphicFramePr>
          <p:cNvPr id="6" name="Chart 5"/>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19</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3049285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1046440"/>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Field Services: </a:t>
            </a:r>
            <a:r>
              <a:rPr lang="en-US" sz="3000" dirty="0" smtClean="0">
                <a:ln w="0"/>
                <a:solidFill>
                  <a:srgbClr val="27999D"/>
                </a:solidFill>
                <a:effectLst/>
                <a:latin typeface="Franklin Gothic Demi Cond" panose="020B0706030402020204" pitchFamily="34" charset="0"/>
              </a:rPr>
              <a:t>Backlog of Inoperable</a:t>
            </a:r>
            <a:br>
              <a:rPr lang="en-US" sz="3000" dirty="0" smtClean="0">
                <a:ln w="0"/>
                <a:solidFill>
                  <a:srgbClr val="27999D"/>
                </a:solidFill>
                <a:effectLst/>
                <a:latin typeface="Franklin Gothic Demi Cond" panose="020B0706030402020204" pitchFamily="34" charset="0"/>
              </a:rPr>
            </a:br>
            <a:r>
              <a:rPr lang="en-US" sz="3000" dirty="0" smtClean="0">
                <a:ln w="0"/>
                <a:solidFill>
                  <a:srgbClr val="27999D"/>
                </a:solidFill>
                <a:effectLst/>
                <a:latin typeface="Franklin Gothic Demi Cond" panose="020B0706030402020204" pitchFamily="34" charset="0"/>
              </a:rPr>
              <a:t>                                 Fire Hydrants</a:t>
            </a:r>
          </a:p>
        </p:txBody>
      </p:sp>
      <p:graphicFrame>
        <p:nvGraphicFramePr>
          <p:cNvPr id="8" name="Chart 7"/>
          <p:cNvGraphicFramePr/>
          <p:nvPr>
            <p:extLst/>
          </p:nvPr>
        </p:nvGraphicFramePr>
        <p:xfrm>
          <a:off x="1028700" y="1392766"/>
          <a:ext cx="7086600" cy="40724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20</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2769919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Field Services: </a:t>
            </a:r>
            <a:r>
              <a:rPr lang="en-US" sz="3000" dirty="0" smtClean="0">
                <a:ln w="0"/>
                <a:solidFill>
                  <a:srgbClr val="27999D"/>
                </a:solidFill>
                <a:effectLst/>
                <a:latin typeface="Franklin Gothic Demi Cond" panose="020B0706030402020204" pitchFamily="34" charset="0"/>
              </a:rPr>
              <a:t>Reports of Running Water</a:t>
            </a:r>
            <a:endParaRPr lang="en-US" sz="3000" dirty="0">
              <a:ln w="0"/>
              <a:solidFill>
                <a:srgbClr val="27999D"/>
              </a:solidFill>
              <a:effectLst/>
              <a:latin typeface="Franklin Gothic Demi Cond" panose="020B0706030402020204" pitchFamily="34" charset="0"/>
            </a:endParaRPr>
          </a:p>
        </p:txBody>
      </p:sp>
      <p:graphicFrame>
        <p:nvGraphicFramePr>
          <p:cNvPr id="5" name="Chart 4"/>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21</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9720001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Field Services: </a:t>
            </a:r>
            <a:r>
              <a:rPr lang="en-US" sz="3000" dirty="0" smtClean="0">
                <a:ln w="0"/>
                <a:solidFill>
                  <a:srgbClr val="27999D"/>
                </a:solidFill>
                <a:effectLst/>
                <a:latin typeface="Franklin Gothic Demi Cond" panose="020B0706030402020204" pitchFamily="34" charset="0"/>
              </a:rPr>
              <a:t>Reports of Running Water</a:t>
            </a:r>
          </a:p>
        </p:txBody>
      </p:sp>
      <p:graphicFrame>
        <p:nvGraphicFramePr>
          <p:cNvPr id="8" name="Chart 7"/>
          <p:cNvGraphicFramePr/>
          <p:nvPr>
            <p:extLst/>
          </p:nvPr>
        </p:nvGraphicFramePr>
        <p:xfrm>
          <a:off x="893234" y="1508013"/>
          <a:ext cx="7357532" cy="418253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879039" y="1027668"/>
            <a:ext cx="3468194" cy="369332"/>
          </a:xfrm>
          <a:prstGeom prst="rect">
            <a:avLst/>
          </a:prstGeom>
          <a:noFill/>
        </p:spPr>
        <p:txBody>
          <a:bodyPr wrap="none" rtlCol="0">
            <a:spAutoFit/>
          </a:bodyPr>
          <a:lstStyle/>
          <a:p>
            <a:r>
              <a:rPr lang="en-US" dirty="0" smtClean="0">
                <a:solidFill>
                  <a:srgbClr val="27999D"/>
                </a:solidFill>
                <a:latin typeface="Franklin Gothic Book" panose="020B0503020102020204" pitchFamily="34" charset="0"/>
              </a:rPr>
              <a:t>Completion Rate within TWO Days</a:t>
            </a:r>
            <a:endParaRPr lang="en-US" dirty="0">
              <a:solidFill>
                <a:srgbClr val="27999D"/>
              </a:solidFill>
              <a:latin typeface="Franklin Gothic Book" panose="020B0503020102020204" pitchFamily="34" charset="0"/>
            </a:endParaRPr>
          </a:p>
        </p:txBody>
      </p:sp>
      <p:sp>
        <p:nvSpPr>
          <p:cNvPr id="9" name="TextBox 8"/>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22</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2590725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Field Services: </a:t>
            </a:r>
            <a:r>
              <a:rPr lang="en-US" sz="3000" dirty="0" smtClean="0">
                <a:ln w="0"/>
                <a:solidFill>
                  <a:srgbClr val="27999D"/>
                </a:solidFill>
                <a:effectLst/>
                <a:latin typeface="Franklin Gothic Demi Cond" panose="020B0706030402020204" pitchFamily="34" charset="0"/>
              </a:rPr>
              <a:t>Water Main Repairs</a:t>
            </a:r>
            <a:endParaRPr lang="en-US" sz="3000" dirty="0">
              <a:ln w="0"/>
              <a:solidFill>
                <a:srgbClr val="27999D"/>
              </a:solidFill>
              <a:effectLst/>
              <a:latin typeface="Franklin Gothic Demi Cond" panose="020B0706030402020204" pitchFamily="34" charset="0"/>
            </a:endParaRPr>
          </a:p>
        </p:txBody>
      </p:sp>
      <p:graphicFrame>
        <p:nvGraphicFramePr>
          <p:cNvPr id="5" name="Chart 4"/>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23</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2449355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Field Services: </a:t>
            </a:r>
            <a:r>
              <a:rPr lang="en-US" sz="3000" dirty="0" smtClean="0">
                <a:ln w="0"/>
                <a:solidFill>
                  <a:srgbClr val="27999D"/>
                </a:solidFill>
                <a:effectLst/>
                <a:latin typeface="Franklin Gothic Demi Cond" panose="020B0706030402020204" pitchFamily="34" charset="0"/>
              </a:rPr>
              <a:t>Water Main Repairs</a:t>
            </a:r>
          </a:p>
        </p:txBody>
      </p:sp>
      <p:graphicFrame>
        <p:nvGraphicFramePr>
          <p:cNvPr id="8" name="Chart 7"/>
          <p:cNvGraphicFramePr/>
          <p:nvPr>
            <p:extLst/>
          </p:nvPr>
        </p:nvGraphicFramePr>
        <p:xfrm>
          <a:off x="914400" y="1529180"/>
          <a:ext cx="73152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79039" y="1027668"/>
            <a:ext cx="3557705" cy="369332"/>
          </a:xfrm>
          <a:prstGeom prst="rect">
            <a:avLst/>
          </a:prstGeom>
          <a:noFill/>
        </p:spPr>
        <p:txBody>
          <a:bodyPr wrap="none" rtlCol="0">
            <a:spAutoFit/>
          </a:bodyPr>
          <a:lstStyle/>
          <a:p>
            <a:r>
              <a:rPr lang="en-US" dirty="0" smtClean="0">
                <a:solidFill>
                  <a:srgbClr val="27999D"/>
                </a:solidFill>
                <a:latin typeface="Franklin Gothic Book" panose="020B0503020102020204" pitchFamily="34" charset="0"/>
              </a:rPr>
              <a:t>Completion Rate within FOUR Days</a:t>
            </a:r>
            <a:endParaRPr lang="en-US" dirty="0">
              <a:solidFill>
                <a:srgbClr val="27999D"/>
              </a:solidFill>
              <a:latin typeface="Franklin Gothic Book" panose="020B0503020102020204" pitchFamily="34" charset="0"/>
            </a:endParaRPr>
          </a:p>
        </p:txBody>
      </p:sp>
      <p:sp>
        <p:nvSpPr>
          <p:cNvPr id="9" name="TextBox 8"/>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24</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877130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Field Services: </a:t>
            </a:r>
            <a:r>
              <a:rPr lang="en-US" sz="3000" dirty="0" smtClean="0">
                <a:ln w="0"/>
                <a:solidFill>
                  <a:srgbClr val="27999D"/>
                </a:solidFill>
                <a:effectLst/>
                <a:latin typeface="Franklin Gothic Demi Cond" panose="020B0706030402020204" pitchFamily="34" charset="0"/>
              </a:rPr>
              <a:t>Catch Basin Inspections*</a:t>
            </a:r>
          </a:p>
        </p:txBody>
      </p:sp>
      <p:graphicFrame>
        <p:nvGraphicFramePr>
          <p:cNvPr id="6" name="Chart 5"/>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25</a:t>
            </a:r>
            <a:endParaRPr lang="en-US" sz="1000" dirty="0">
              <a:solidFill>
                <a:srgbClr val="B7CDC2"/>
              </a:solidFill>
              <a:latin typeface="Arial Narrow" panose="020B0606020202030204" pitchFamily="34" charset="0"/>
            </a:endParaRPr>
          </a:p>
        </p:txBody>
      </p:sp>
      <p:sp>
        <p:nvSpPr>
          <p:cNvPr id="9" name="TextBox 8"/>
          <p:cNvSpPr txBox="1"/>
          <p:nvPr/>
        </p:nvSpPr>
        <p:spPr>
          <a:xfrm>
            <a:off x="1" y="6182758"/>
            <a:ext cx="7975599" cy="246221"/>
          </a:xfrm>
          <a:prstGeom prst="rect">
            <a:avLst/>
          </a:prstGeom>
          <a:noFill/>
        </p:spPr>
        <p:txBody>
          <a:bodyPr wrap="square" rtlCol="0">
            <a:spAutoFit/>
          </a:bodyPr>
          <a:lstStyle/>
          <a:p>
            <a:r>
              <a:rPr lang="en-US" sz="1000" dirty="0" smtClean="0">
                <a:solidFill>
                  <a:srgbClr val="595959"/>
                </a:solidFill>
                <a:latin typeface="Franklin Gothic Book" panose="020B0503020102020204" pitchFamily="34" charset="0"/>
              </a:rPr>
              <a:t>*Figures are for the 2017 calendar year through October 31, 2017.</a:t>
            </a:r>
            <a:endParaRPr lang="en-US" sz="1000" dirty="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30103071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8"/>
            <a:ext cx="9143999" cy="1246495"/>
          </a:xfrm>
          <a:prstGeom prst="rect">
            <a:avLst/>
          </a:prstGeom>
          <a:noFill/>
        </p:spPr>
        <p:txBody>
          <a:bodyPr wrap="square" rtlCol="0">
            <a:spAutoFit/>
          </a:bodyPr>
          <a:lstStyle/>
          <a:p>
            <a:pPr algn="ctr"/>
            <a:r>
              <a:rPr lang="en-US" sz="7500" dirty="0" smtClean="0">
                <a:ln w="0"/>
                <a:solidFill>
                  <a:srgbClr val="27999D"/>
                </a:solidFill>
                <a:effectLst/>
                <a:latin typeface="Franklin Gothic Demi Cond" panose="020B0706030402020204" pitchFamily="34" charset="0"/>
              </a:rPr>
              <a:t>Finance</a:t>
            </a:r>
            <a:endParaRPr lang="en-US" sz="7500" dirty="0">
              <a:ln w="0"/>
              <a:solidFill>
                <a:srgbClr val="27999D"/>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26</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496468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Finance: </a:t>
            </a:r>
            <a:r>
              <a:rPr lang="en-US" sz="3000" dirty="0" smtClean="0">
                <a:ln w="0"/>
                <a:solidFill>
                  <a:srgbClr val="27999D"/>
                </a:solidFill>
                <a:effectLst/>
                <a:latin typeface="Franklin Gothic Demi Cond" panose="020B0706030402020204" pitchFamily="34" charset="0"/>
              </a:rPr>
              <a:t>Collection Rate*</a:t>
            </a:r>
          </a:p>
        </p:txBody>
      </p:sp>
      <p:graphicFrame>
        <p:nvGraphicFramePr>
          <p:cNvPr id="5" name="Chart 4"/>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 y="6182758"/>
            <a:ext cx="7975599" cy="246221"/>
          </a:xfrm>
          <a:prstGeom prst="rect">
            <a:avLst/>
          </a:prstGeom>
          <a:noFill/>
        </p:spPr>
        <p:txBody>
          <a:bodyPr wrap="square" rtlCol="0">
            <a:spAutoFit/>
          </a:bodyPr>
          <a:lstStyle/>
          <a:p>
            <a:r>
              <a:rPr lang="en-US" sz="1000" dirty="0" smtClean="0">
                <a:solidFill>
                  <a:srgbClr val="595959"/>
                </a:solidFill>
                <a:latin typeface="Franklin Gothic Book" panose="020B0503020102020204" pitchFamily="34" charset="0"/>
              </a:rPr>
              <a:t>*The long-term collection rate below the 90% target is temporary as it dips in non-shutoff months and the months immediately</a:t>
            </a:r>
            <a:r>
              <a:rPr lang="en-US" sz="1000" dirty="0">
                <a:solidFill>
                  <a:srgbClr val="595959"/>
                </a:solidFill>
                <a:latin typeface="Franklin Gothic Book" panose="020B0503020102020204" pitchFamily="34" charset="0"/>
              </a:rPr>
              <a:t> </a:t>
            </a:r>
            <a:r>
              <a:rPr lang="en-US" sz="1000" dirty="0" smtClean="0">
                <a:solidFill>
                  <a:srgbClr val="595959"/>
                </a:solidFill>
                <a:latin typeface="Franklin Gothic Book" panose="020B0503020102020204" pitchFamily="34" charset="0"/>
              </a:rPr>
              <a:t>following.</a:t>
            </a:r>
            <a:endParaRPr lang="en-US" sz="1000" dirty="0">
              <a:solidFill>
                <a:srgbClr val="595959"/>
              </a:solidFill>
              <a:latin typeface="Franklin Gothic Book" panose="020B0503020102020204" pitchFamily="34" charset="0"/>
            </a:endParaRPr>
          </a:p>
        </p:txBody>
      </p:sp>
      <p:sp>
        <p:nvSpPr>
          <p:cNvPr id="9" name="TextBox 8"/>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27</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297834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Finance: </a:t>
            </a:r>
            <a:r>
              <a:rPr lang="en-US" sz="3000" dirty="0" smtClean="0">
                <a:ln w="0"/>
                <a:solidFill>
                  <a:srgbClr val="27999D"/>
                </a:solidFill>
                <a:effectLst/>
                <a:latin typeface="Franklin Gothic Demi Cond" panose="020B0706030402020204" pitchFamily="34" charset="0"/>
              </a:rPr>
              <a:t>Cash Flow Status</a:t>
            </a:r>
          </a:p>
        </p:txBody>
      </p:sp>
      <p:graphicFrame>
        <p:nvGraphicFramePr>
          <p:cNvPr id="8" name="Chart 7"/>
          <p:cNvGraphicFramePr/>
          <p:nvPr>
            <p:extLst/>
          </p:nvPr>
        </p:nvGraphicFramePr>
        <p:xfrm>
          <a:off x="1184366" y="1127033"/>
          <a:ext cx="6775268" cy="451684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28</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691290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943600" y="-3395"/>
            <a:ext cx="3200400" cy="2926080"/>
          </a:xfrm>
          <a:prstGeom prst="rect">
            <a:avLst/>
          </a:prstGeom>
          <a:solidFill>
            <a:schemeClr val="bg1"/>
          </a:solidFill>
          <a:effectLst/>
        </p:spPr>
        <p:txBody>
          <a:bodyPr wrap="none" rtlCol="0">
            <a:spAutoFit/>
          </a:bodyPr>
          <a:lstStyle/>
          <a:p>
            <a:endParaRPr lang="en-US" dirty="0"/>
          </a:p>
        </p:txBody>
      </p:sp>
      <p:sp>
        <p:nvSpPr>
          <p:cNvPr id="41" name="TextBox 40"/>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a:t>
            </a:r>
            <a:endParaRPr lang="en-US" sz="1000" dirty="0">
              <a:solidFill>
                <a:srgbClr val="B7CDC2"/>
              </a:solidFill>
              <a:latin typeface="Arial Narrow" panose="020B0606020202030204" pitchFamily="34" charset="0"/>
            </a:endParaRPr>
          </a:p>
        </p:txBody>
      </p:sp>
      <p:sp>
        <p:nvSpPr>
          <p:cNvPr id="2" name="Slide Number Placeholder 1"/>
          <p:cNvSpPr>
            <a:spLocks noGrp="1"/>
          </p:cNvSpPr>
          <p:nvPr>
            <p:ph type="sldNum" sz="quarter" idx="12"/>
          </p:nvPr>
        </p:nvSpPr>
        <p:spPr/>
        <p:txBody>
          <a:bodyPr/>
          <a:lstStyle/>
          <a:p>
            <a:fld id="{373CA94B-EC94-4A68-89D3-6AEF73262EF1}" type="slidenum">
              <a:rPr lang="en-US" smtClean="0"/>
              <a:t>3</a:t>
            </a:fld>
            <a:endParaRPr lang="en-US" dirty="0"/>
          </a:p>
        </p:txBody>
      </p:sp>
      <p:sp>
        <p:nvSpPr>
          <p:cNvPr id="10" name="TextBox 9"/>
          <p:cNvSpPr txBox="1"/>
          <p:nvPr/>
        </p:nvSpPr>
        <p:spPr>
          <a:xfrm>
            <a:off x="1" y="18938"/>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Director‘s Update</a:t>
            </a:r>
            <a:endParaRPr lang="en-US" sz="3000" dirty="0">
              <a:ln w="0"/>
              <a:solidFill>
                <a:srgbClr val="27999D"/>
              </a:solidFill>
              <a:effectLst/>
              <a:latin typeface="Franklin Gothic Demi Cond" panose="020B0706030402020204"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3490" y="26561"/>
            <a:ext cx="1391296" cy="731520"/>
          </a:xfrm>
          <a:prstGeom prst="rect">
            <a:avLst/>
          </a:prstGeom>
        </p:spPr>
      </p:pic>
      <p:sp>
        <p:nvSpPr>
          <p:cNvPr id="12" name="TextBox 11"/>
          <p:cNvSpPr txBox="1"/>
          <p:nvPr/>
        </p:nvSpPr>
        <p:spPr>
          <a:xfrm>
            <a:off x="0" y="483614"/>
            <a:ext cx="6259479" cy="6047809"/>
          </a:xfrm>
          <a:prstGeom prst="rect">
            <a:avLst/>
          </a:prstGeom>
          <a:noFill/>
        </p:spPr>
        <p:txBody>
          <a:bodyPr wrap="square" rtlCol="0">
            <a:spAutoFit/>
          </a:bodyPr>
          <a:lstStyle/>
          <a:p>
            <a:r>
              <a:rPr lang="en-US" b="1" dirty="0" smtClean="0">
                <a:solidFill>
                  <a:srgbClr val="27999D"/>
                </a:solidFill>
                <a:latin typeface="Franklin Gothic Book" panose="020B0503020102020204" pitchFamily="34" charset="0"/>
              </a:rPr>
              <a:t>Recent Actions and Events</a:t>
            </a:r>
            <a:r>
              <a:rPr lang="en-US" dirty="0" smtClean="0">
                <a:solidFill>
                  <a:srgbClr val="27999D"/>
                </a:solidFill>
                <a:latin typeface="Franklin Gothic Book" panose="020B0503020102020204" pitchFamily="34" charset="0"/>
              </a:rPr>
              <a:t>:</a:t>
            </a:r>
          </a:p>
          <a:p>
            <a:pPr marL="285750" indent="-285750">
              <a:buClr>
                <a:srgbClr val="279989"/>
              </a:buClr>
              <a:buFont typeface="Wingdings" panose="05000000000000000000" pitchFamily="2" charset="2"/>
              <a:buChar char="§"/>
            </a:pPr>
            <a:r>
              <a:rPr lang="en-US" sz="1300" dirty="0" smtClean="0">
                <a:latin typeface="Franklin Gothic Book" panose="020B0503020102020204" pitchFamily="34" charset="0"/>
              </a:rPr>
              <a:t>Customers can now use Amazon Alexa to ask for their water usage and account status as long as they have a registered Detroit Water and Sewerage Department (DWSD) account on the new Customer Care Web Portal (</a:t>
            </a:r>
            <a:r>
              <a:rPr lang="en-US" sz="1100" dirty="0" smtClean="0">
                <a:latin typeface="Franklin Gothic Book" panose="020B0503020102020204" pitchFamily="34" charset="0"/>
                <a:hlinkClick r:id="rId3"/>
              </a:rPr>
              <a:t>detroitmi.gov/paymywaterbill</a:t>
            </a:r>
            <a:r>
              <a:rPr lang="en-US" sz="1300" dirty="0" smtClean="0">
                <a:latin typeface="Franklin Gothic Book" panose="020B0503020102020204" pitchFamily="34" charset="0"/>
              </a:rPr>
              <a:t>).</a:t>
            </a:r>
            <a:endParaRPr lang="en-US" sz="1300" dirty="0">
              <a:latin typeface="Franklin Gothic Book" panose="020B0503020102020204" pitchFamily="34" charset="0"/>
            </a:endParaRPr>
          </a:p>
          <a:p>
            <a:pPr marL="742950" lvl="1" indent="-285750">
              <a:buClr>
                <a:srgbClr val="279989"/>
              </a:buClr>
              <a:buSzPct val="80000"/>
              <a:buFont typeface="Courier New" panose="02070309020205020404" pitchFamily="49" charset="0"/>
              <a:buChar char="o"/>
            </a:pPr>
            <a:r>
              <a:rPr lang="en-US" sz="1200" dirty="0" smtClean="0">
                <a:latin typeface="Franklin Gothic Book" panose="020B0503020102020204" pitchFamily="34" charset="0"/>
              </a:rPr>
              <a:t>DWSD is the first municipal water utility in America to offer this feature.</a:t>
            </a:r>
          </a:p>
          <a:p>
            <a:pPr marL="742950" lvl="1" indent="-285750">
              <a:buClr>
                <a:srgbClr val="279989"/>
              </a:buClr>
              <a:buSzPct val="80000"/>
              <a:buFont typeface="Courier New" panose="02070309020205020404" pitchFamily="49" charset="0"/>
              <a:buChar char="o"/>
            </a:pPr>
            <a:r>
              <a:rPr lang="en-US" sz="1200" dirty="0" smtClean="0">
                <a:latin typeface="Franklin Gothic Book" panose="020B0503020102020204" pitchFamily="34" charset="0"/>
              </a:rPr>
              <a:t>Several positive news stories about Alexa have been aired or published in partnership with CityInsight which developed the Customer Care Web Portal.</a:t>
            </a:r>
            <a:endParaRPr lang="en-US" sz="1200" dirty="0">
              <a:latin typeface="Franklin Gothic Book" panose="020B0503020102020204" pitchFamily="34" charset="0"/>
            </a:endParaRPr>
          </a:p>
          <a:p>
            <a:pPr>
              <a:buClr>
                <a:srgbClr val="279989"/>
              </a:buClr>
            </a:pPr>
            <a:endParaRPr lang="en-US" sz="400" dirty="0" smtClean="0">
              <a:latin typeface="Franklin Gothic Book" panose="020B0503020102020204" pitchFamily="34" charset="0"/>
            </a:endParaRPr>
          </a:p>
          <a:p>
            <a:pPr marL="285750" indent="-285750">
              <a:buClr>
                <a:srgbClr val="279989"/>
              </a:buClr>
              <a:buFont typeface="Wingdings" panose="05000000000000000000" pitchFamily="2" charset="2"/>
              <a:buChar char="§"/>
            </a:pPr>
            <a:r>
              <a:rPr lang="en-US" sz="1300" dirty="0" smtClean="0">
                <a:latin typeface="Franklin Gothic Book" panose="020B0503020102020204" pitchFamily="34" charset="0"/>
              </a:rPr>
              <a:t>The Capital Improvement Program pilot project in North Rosedale Park and Cornerstone Village to assess the condition of our infrastructure is well underway.</a:t>
            </a:r>
          </a:p>
          <a:p>
            <a:pPr>
              <a:buClr>
                <a:srgbClr val="279989"/>
              </a:buClr>
            </a:pPr>
            <a:endParaRPr lang="en-US" sz="400" dirty="0" smtClean="0">
              <a:latin typeface="Franklin Gothic Book" panose="020B0503020102020204" pitchFamily="34" charset="0"/>
            </a:endParaRPr>
          </a:p>
          <a:p>
            <a:pPr marL="285750" indent="-285750">
              <a:buClr>
                <a:srgbClr val="279989"/>
              </a:buClr>
              <a:buFont typeface="Wingdings" panose="05000000000000000000" pitchFamily="2" charset="2"/>
              <a:buChar char="§"/>
            </a:pPr>
            <a:r>
              <a:rPr lang="en-US" sz="1300" dirty="0" smtClean="0">
                <a:latin typeface="Franklin Gothic Book" panose="020B0503020102020204" pitchFamily="34" charset="0"/>
              </a:rPr>
              <a:t>The Billing, Legal and Investigation groups continue to uncover commercial accounts that have been under-billed or have severe delinquencies; DWSD is using all available collection and legal tools.</a:t>
            </a:r>
          </a:p>
          <a:p>
            <a:pPr>
              <a:buClr>
                <a:srgbClr val="279989"/>
              </a:buClr>
            </a:pPr>
            <a:endParaRPr lang="en-US" sz="600" dirty="0">
              <a:latin typeface="Franklin Gothic Book" panose="020B0503020102020204" pitchFamily="34" charset="0"/>
            </a:endParaRPr>
          </a:p>
          <a:p>
            <a:r>
              <a:rPr lang="en-US" b="1" dirty="0">
                <a:solidFill>
                  <a:srgbClr val="27999D"/>
                </a:solidFill>
                <a:latin typeface="Franklin Gothic Book" panose="020B0503020102020204" pitchFamily="34" charset="0"/>
              </a:rPr>
              <a:t>Upcoming </a:t>
            </a:r>
            <a:r>
              <a:rPr lang="en-US" b="1" dirty="0" smtClean="0">
                <a:solidFill>
                  <a:srgbClr val="27999D"/>
                </a:solidFill>
                <a:latin typeface="Franklin Gothic Book" panose="020B0503020102020204" pitchFamily="34" charset="0"/>
              </a:rPr>
              <a:t>Actions and Events (November - December)</a:t>
            </a:r>
            <a:r>
              <a:rPr lang="en-US" dirty="0" smtClean="0">
                <a:solidFill>
                  <a:srgbClr val="27999D"/>
                </a:solidFill>
                <a:latin typeface="Franklin Gothic Book" panose="020B0503020102020204" pitchFamily="34" charset="0"/>
              </a:rPr>
              <a:t>:</a:t>
            </a:r>
            <a:endParaRPr lang="en-US" dirty="0">
              <a:solidFill>
                <a:srgbClr val="27999D"/>
              </a:solidFill>
              <a:latin typeface="Franklin Gothic Book" panose="020B0503020102020204" pitchFamily="34" charset="0"/>
            </a:endParaRPr>
          </a:p>
          <a:p>
            <a:pPr marL="285750" indent="-285750">
              <a:buClr>
                <a:srgbClr val="279989"/>
              </a:buClr>
              <a:buFont typeface="Wingdings" panose="05000000000000000000" pitchFamily="2" charset="2"/>
              <a:buChar char="§"/>
            </a:pPr>
            <a:r>
              <a:rPr lang="en-US" sz="1300" dirty="0" smtClean="0">
                <a:latin typeface="Franklin Gothic Book" panose="020B0503020102020204" pitchFamily="34" charset="0"/>
              </a:rPr>
              <a:t>The Toilet Upgrade pilot, as part of DWSD’s overall Customer Assistance Programs to help address water affordability in Detroit, will launch in December with WRAP enrollees and qualifying residents of the Jefferson Chalmers neighborhood.</a:t>
            </a:r>
          </a:p>
          <a:p>
            <a:pPr marL="742950" lvl="1" indent="-285750">
              <a:buClr>
                <a:srgbClr val="279989"/>
              </a:buClr>
              <a:buSzPct val="80000"/>
              <a:buFont typeface="Courier New" panose="02070309020205020404" pitchFamily="49" charset="0"/>
              <a:buChar char="o"/>
            </a:pPr>
            <a:r>
              <a:rPr lang="en-US" sz="1200" dirty="0" smtClean="0">
                <a:latin typeface="Franklin Gothic Book" panose="020B0503020102020204" pitchFamily="34" charset="0"/>
              </a:rPr>
              <a:t>Direct outreach in Jefferson Chalmers will take place in December.</a:t>
            </a:r>
          </a:p>
          <a:p>
            <a:pPr marL="742950" lvl="1" indent="-285750">
              <a:buClr>
                <a:srgbClr val="279989"/>
              </a:buClr>
              <a:buSzPct val="80000"/>
              <a:buFont typeface="Courier New" panose="02070309020205020404" pitchFamily="49" charset="0"/>
              <a:buChar char="o"/>
            </a:pPr>
            <a:r>
              <a:rPr lang="en-US" sz="1200" dirty="0" smtClean="0">
                <a:latin typeface="Franklin Gothic Book" panose="020B0503020102020204" pitchFamily="34" charset="0"/>
              </a:rPr>
              <a:t>Wayne Metropolitan Community Action Agency is administering the pilot program.</a:t>
            </a:r>
          </a:p>
          <a:p>
            <a:pPr>
              <a:buClr>
                <a:srgbClr val="279989"/>
              </a:buClr>
            </a:pPr>
            <a:endParaRPr lang="en-US" sz="400" dirty="0" smtClean="0">
              <a:latin typeface="Franklin Gothic Book" panose="020B0503020102020204" pitchFamily="34" charset="0"/>
            </a:endParaRPr>
          </a:p>
          <a:p>
            <a:pPr marL="285750" indent="-285750">
              <a:buClr>
                <a:srgbClr val="279989"/>
              </a:buClr>
              <a:buFont typeface="Wingdings" panose="05000000000000000000" pitchFamily="2" charset="2"/>
              <a:buChar char="§"/>
            </a:pPr>
            <a:r>
              <a:rPr lang="en-US" sz="1300" dirty="0" smtClean="0">
                <a:latin typeface="Franklin Gothic Book" panose="020B0503020102020204" pitchFamily="34" charset="0"/>
              </a:rPr>
              <a:t>The Community Outreach Credit program will launch, which is intended to leverage the unique position in the community of non-profit and faith-based organizations that can communicate with the public and host meetings about DWSD programs while earning bill credit for their efforts</a:t>
            </a:r>
            <a:r>
              <a:rPr lang="en-US" sz="1200" dirty="0" smtClean="0">
                <a:latin typeface="Franklin Gothic Book" panose="020B0503020102020204" pitchFamily="34" charset="0"/>
              </a:rPr>
              <a:t>.</a:t>
            </a:r>
          </a:p>
          <a:p>
            <a:pPr marL="742950" lvl="1" indent="-285750">
              <a:buClr>
                <a:srgbClr val="279989"/>
              </a:buClr>
              <a:buFont typeface="Wingdings" panose="05000000000000000000" pitchFamily="2" charset="2"/>
              <a:buChar char="§"/>
            </a:pPr>
            <a:r>
              <a:rPr lang="en-US" sz="1200" dirty="0" smtClean="0">
                <a:latin typeface="Franklin Gothic Book" panose="020B0503020102020204" pitchFamily="34" charset="0"/>
              </a:rPr>
              <a:t>Public Affairs is working with the Stormwater Management Group to market and coordinate the program.</a:t>
            </a:r>
          </a:p>
          <a:p>
            <a:pPr marL="742950" lvl="1" indent="-285750">
              <a:buClr>
                <a:srgbClr val="279989"/>
              </a:buClr>
              <a:buFont typeface="Wingdings" panose="05000000000000000000" pitchFamily="2" charset="2"/>
              <a:buChar char="§"/>
            </a:pPr>
            <a:r>
              <a:rPr lang="en-US" sz="1200" dirty="0" smtClean="0">
                <a:latin typeface="Franklin Gothic Book" panose="020B0503020102020204" pitchFamily="34" charset="0"/>
              </a:rPr>
              <a:t>Gesu Catholic Church, which painted all the fire hydrants in the University District, is one example of a successful project that is earning bill credit.</a:t>
            </a:r>
          </a:p>
          <a:p>
            <a:pPr>
              <a:buClr>
                <a:srgbClr val="279989"/>
              </a:buClr>
            </a:pPr>
            <a:endParaRPr lang="en-US" sz="400" dirty="0" smtClean="0">
              <a:latin typeface="Franklin Gothic Book" panose="020B0503020102020204" pitchFamily="34" charset="0"/>
            </a:endParaRPr>
          </a:p>
          <a:p>
            <a:pPr marL="285750" indent="-285750">
              <a:buClr>
                <a:srgbClr val="279989"/>
              </a:buClr>
              <a:buFont typeface="Wingdings" panose="05000000000000000000" pitchFamily="2" charset="2"/>
              <a:buChar char="§"/>
            </a:pPr>
            <a:r>
              <a:rPr lang="en-US" sz="1300" dirty="0" smtClean="0">
                <a:latin typeface="Franklin Gothic Book" panose="020B0503020102020204" pitchFamily="34" charset="0"/>
              </a:rPr>
              <a:t>The Board of Water Commissioners will have its next evening community meeting in January to review the proposed budget for Fiscal Year 2018-2019.</a:t>
            </a:r>
          </a:p>
        </p:txBody>
      </p:sp>
      <p:sp>
        <p:nvSpPr>
          <p:cNvPr id="14" name="TextBox 13"/>
          <p:cNvSpPr txBox="1"/>
          <p:nvPr/>
        </p:nvSpPr>
        <p:spPr>
          <a:xfrm>
            <a:off x="6680693" y="1079403"/>
            <a:ext cx="2286000" cy="276999"/>
          </a:xfrm>
          <a:prstGeom prst="rect">
            <a:avLst/>
          </a:prstGeom>
          <a:solidFill>
            <a:srgbClr val="27999D"/>
          </a:solidFill>
        </p:spPr>
        <p:txBody>
          <a:bodyPr wrap="none" rtlCol="0">
            <a:spAutoFit/>
          </a:bodyPr>
          <a:lstStyle/>
          <a:p>
            <a:r>
              <a:rPr lang="en-US" sz="1200" dirty="0" smtClean="0">
                <a:solidFill>
                  <a:schemeClr val="bg1"/>
                </a:solidFill>
                <a:latin typeface="Franklin Gothic Medium" panose="020B0603020102020204" pitchFamily="34" charset="0"/>
              </a:rPr>
              <a:t>108,360                         2.8%</a:t>
            </a:r>
          </a:p>
        </p:txBody>
      </p:sp>
      <p:sp>
        <p:nvSpPr>
          <p:cNvPr id="15" name="TextBox 14"/>
          <p:cNvSpPr txBox="1"/>
          <p:nvPr/>
        </p:nvSpPr>
        <p:spPr>
          <a:xfrm>
            <a:off x="6681328" y="1580781"/>
            <a:ext cx="2286000" cy="276999"/>
          </a:xfrm>
          <a:prstGeom prst="rect">
            <a:avLst/>
          </a:prstGeom>
          <a:solidFill>
            <a:schemeClr val="accent5">
              <a:lumMod val="75000"/>
            </a:schemeClr>
          </a:solidFill>
        </p:spPr>
        <p:txBody>
          <a:bodyPr wrap="none" rtlCol="0">
            <a:spAutoFit/>
          </a:bodyPr>
          <a:lstStyle/>
          <a:p>
            <a:r>
              <a:rPr lang="en-US" sz="1200" dirty="0" smtClean="0">
                <a:solidFill>
                  <a:schemeClr val="bg1"/>
                </a:solidFill>
                <a:latin typeface="Franklin Gothic Medium" panose="020B0603020102020204" pitchFamily="34" charset="0"/>
              </a:rPr>
              <a:t>20,583                          11.7%</a:t>
            </a:r>
          </a:p>
        </p:txBody>
      </p:sp>
      <p:sp>
        <p:nvSpPr>
          <p:cNvPr id="16" name="TextBox 15"/>
          <p:cNvSpPr txBox="1"/>
          <p:nvPr/>
        </p:nvSpPr>
        <p:spPr>
          <a:xfrm>
            <a:off x="6684535" y="2082282"/>
            <a:ext cx="2286000" cy="276999"/>
          </a:xfrm>
          <a:prstGeom prst="rect">
            <a:avLst/>
          </a:prstGeom>
          <a:solidFill>
            <a:schemeClr val="accent2"/>
          </a:solidFill>
        </p:spPr>
        <p:txBody>
          <a:bodyPr wrap="none" rtlCol="0">
            <a:spAutoFit/>
          </a:bodyPr>
          <a:lstStyle/>
          <a:p>
            <a:r>
              <a:rPr lang="en-US" sz="1200" dirty="0" smtClean="0">
                <a:solidFill>
                  <a:schemeClr val="bg1"/>
                </a:solidFill>
                <a:latin typeface="Franklin Gothic Medium" panose="020B0603020102020204" pitchFamily="34" charset="0"/>
              </a:rPr>
              <a:t>6,214                          188.8%</a:t>
            </a:r>
          </a:p>
        </p:txBody>
      </p:sp>
      <p:sp>
        <p:nvSpPr>
          <p:cNvPr id="17" name="TextBox 16"/>
          <p:cNvSpPr txBox="1"/>
          <p:nvPr/>
        </p:nvSpPr>
        <p:spPr>
          <a:xfrm>
            <a:off x="6678984" y="3601290"/>
            <a:ext cx="2286000" cy="461665"/>
          </a:xfrm>
          <a:prstGeom prst="rect">
            <a:avLst/>
          </a:prstGeom>
          <a:solidFill>
            <a:srgbClr val="FFC000"/>
          </a:solidFill>
        </p:spPr>
        <p:txBody>
          <a:bodyPr wrap="none" rtlCol="0">
            <a:spAutoFit/>
          </a:bodyPr>
          <a:lstStyle/>
          <a:p>
            <a:r>
              <a:rPr lang="en-US" sz="1200" dirty="0" smtClean="0">
                <a:solidFill>
                  <a:schemeClr val="bg1"/>
                </a:solidFill>
                <a:latin typeface="Franklin Gothic Medium" panose="020B0603020102020204" pitchFamily="34" charset="0"/>
              </a:rPr>
              <a:t>7,683 Repaired</a:t>
            </a:r>
          </a:p>
          <a:p>
            <a:r>
              <a:rPr lang="en-US" sz="1200" dirty="0" smtClean="0">
                <a:solidFill>
                  <a:schemeClr val="bg1"/>
                </a:solidFill>
                <a:latin typeface="Franklin Gothic Medium" panose="020B0603020102020204" pitchFamily="34" charset="0"/>
              </a:rPr>
              <a:t>1,753 Backlogged     584.8%</a:t>
            </a:r>
            <a:endParaRPr lang="en-US" sz="1200" dirty="0">
              <a:solidFill>
                <a:schemeClr val="bg1"/>
              </a:solidFill>
              <a:latin typeface="Franklin Gothic Medium" panose="020B0603020102020204" pitchFamily="34" charset="0"/>
            </a:endParaRPr>
          </a:p>
        </p:txBody>
      </p:sp>
      <p:sp>
        <p:nvSpPr>
          <p:cNvPr id="18" name="TextBox 17"/>
          <p:cNvSpPr txBox="1"/>
          <p:nvPr/>
        </p:nvSpPr>
        <p:spPr>
          <a:xfrm>
            <a:off x="6682313" y="4296234"/>
            <a:ext cx="2286000" cy="461665"/>
          </a:xfrm>
          <a:prstGeom prst="rect">
            <a:avLst/>
          </a:prstGeom>
          <a:solidFill>
            <a:srgbClr val="00B0F0"/>
          </a:solidFill>
        </p:spPr>
        <p:txBody>
          <a:bodyPr wrap="none" rtlCol="0">
            <a:spAutoFit/>
          </a:bodyPr>
          <a:lstStyle/>
          <a:p>
            <a:r>
              <a:rPr lang="en-US" sz="1200" dirty="0" smtClean="0">
                <a:solidFill>
                  <a:schemeClr val="bg1"/>
                </a:solidFill>
                <a:latin typeface="Franklin Gothic Medium" panose="020B0603020102020204" pitchFamily="34" charset="0"/>
              </a:rPr>
              <a:t>2,094 Reported</a:t>
            </a:r>
          </a:p>
          <a:p>
            <a:r>
              <a:rPr lang="en-US" sz="1200" dirty="0" smtClean="0">
                <a:solidFill>
                  <a:schemeClr val="bg1"/>
                </a:solidFill>
                <a:latin typeface="Franklin Gothic Medium" panose="020B0603020102020204" pitchFamily="34" charset="0"/>
              </a:rPr>
              <a:t>98% Cases Closed         2.0%</a:t>
            </a:r>
            <a:endParaRPr lang="en-US" sz="1200" dirty="0">
              <a:solidFill>
                <a:schemeClr val="bg1"/>
              </a:solidFill>
              <a:latin typeface="Franklin Gothic Medium" panose="020B0603020102020204" pitchFamily="34" charset="0"/>
            </a:endParaRPr>
          </a:p>
        </p:txBody>
      </p:sp>
      <p:sp>
        <p:nvSpPr>
          <p:cNvPr id="19" name="TextBox 18"/>
          <p:cNvSpPr txBox="1"/>
          <p:nvPr/>
        </p:nvSpPr>
        <p:spPr>
          <a:xfrm>
            <a:off x="6684530" y="4980334"/>
            <a:ext cx="2286000" cy="461665"/>
          </a:xfrm>
          <a:prstGeom prst="rect">
            <a:avLst/>
          </a:prstGeom>
          <a:solidFill>
            <a:schemeClr val="accent1">
              <a:lumMod val="50000"/>
            </a:schemeClr>
          </a:solidFill>
        </p:spPr>
        <p:txBody>
          <a:bodyPr wrap="none" rtlCol="0">
            <a:spAutoFit/>
          </a:bodyPr>
          <a:lstStyle/>
          <a:p>
            <a:r>
              <a:rPr lang="en-US" sz="1200" dirty="0" smtClean="0">
                <a:solidFill>
                  <a:schemeClr val="bg1"/>
                </a:solidFill>
                <a:latin typeface="Franklin Gothic Medium" panose="020B0603020102020204" pitchFamily="34" charset="0"/>
              </a:rPr>
              <a:t>1,067 Reported</a:t>
            </a:r>
          </a:p>
          <a:p>
            <a:r>
              <a:rPr lang="en-US" sz="1200" dirty="0" smtClean="0">
                <a:solidFill>
                  <a:schemeClr val="bg1"/>
                </a:solidFill>
                <a:latin typeface="Franklin Gothic Medium" panose="020B0603020102020204" pitchFamily="34" charset="0"/>
              </a:rPr>
              <a:t>93% Cases Closed        1.1%</a:t>
            </a:r>
            <a:endParaRPr lang="en-US" sz="1200" dirty="0">
              <a:solidFill>
                <a:schemeClr val="bg1"/>
              </a:solidFill>
              <a:latin typeface="Franklin Gothic Medium" panose="020B0603020102020204" pitchFamily="34" charset="0"/>
            </a:endParaRPr>
          </a:p>
        </p:txBody>
      </p:sp>
      <p:sp>
        <p:nvSpPr>
          <p:cNvPr id="20" name="TextBox 19"/>
          <p:cNvSpPr txBox="1"/>
          <p:nvPr/>
        </p:nvSpPr>
        <p:spPr>
          <a:xfrm>
            <a:off x="6686487" y="6347503"/>
            <a:ext cx="2286000" cy="253916"/>
          </a:xfrm>
          <a:prstGeom prst="rect">
            <a:avLst/>
          </a:prstGeom>
          <a:solidFill>
            <a:schemeClr val="tx2">
              <a:lumMod val="60000"/>
              <a:lumOff val="40000"/>
            </a:schemeClr>
          </a:solidFill>
        </p:spPr>
        <p:txBody>
          <a:bodyPr wrap="none" rtlCol="0">
            <a:spAutoFit/>
          </a:bodyPr>
          <a:lstStyle/>
          <a:p>
            <a:r>
              <a:rPr lang="en-US" sz="1050" dirty="0" smtClean="0">
                <a:solidFill>
                  <a:schemeClr val="bg1"/>
                </a:solidFill>
                <a:latin typeface="Franklin Gothic Medium" panose="020B0603020102020204" pitchFamily="34" charset="0"/>
              </a:rPr>
              <a:t>97.24% App Availability      9.4 %</a:t>
            </a:r>
            <a:endParaRPr lang="en-US" sz="1050" dirty="0">
              <a:solidFill>
                <a:schemeClr val="bg1"/>
              </a:solidFill>
              <a:latin typeface="Franklin Gothic Medium" panose="020B0603020102020204" pitchFamily="34" charset="0"/>
            </a:endParaRPr>
          </a:p>
        </p:txBody>
      </p:sp>
      <p:sp>
        <p:nvSpPr>
          <p:cNvPr id="21" name="TextBox 20"/>
          <p:cNvSpPr txBox="1"/>
          <p:nvPr/>
        </p:nvSpPr>
        <p:spPr>
          <a:xfrm>
            <a:off x="6689284" y="5663801"/>
            <a:ext cx="2286000" cy="461665"/>
          </a:xfrm>
          <a:prstGeom prst="rect">
            <a:avLst/>
          </a:prstGeom>
          <a:solidFill>
            <a:schemeClr val="accent2">
              <a:lumMod val="75000"/>
            </a:schemeClr>
          </a:solidFill>
        </p:spPr>
        <p:txBody>
          <a:bodyPr wrap="none" rtlCol="0">
            <a:spAutoFit/>
          </a:bodyPr>
          <a:lstStyle/>
          <a:p>
            <a:r>
              <a:rPr lang="en-US" sz="1200" dirty="0" smtClean="0">
                <a:solidFill>
                  <a:schemeClr val="bg1"/>
                </a:solidFill>
                <a:latin typeface="Franklin Gothic Medium" panose="020B0603020102020204" pitchFamily="34" charset="0"/>
              </a:rPr>
              <a:t>1,108 Active Work Orders</a:t>
            </a:r>
          </a:p>
          <a:p>
            <a:r>
              <a:rPr lang="en-US" sz="1200" dirty="0" smtClean="0">
                <a:solidFill>
                  <a:schemeClr val="bg1"/>
                </a:solidFill>
                <a:latin typeface="Franklin Gothic Medium" panose="020B0603020102020204" pitchFamily="34" charset="0"/>
              </a:rPr>
              <a:t>6,291 Cleaned &amp; Inspected</a:t>
            </a:r>
            <a:endParaRPr lang="en-US" sz="1200" dirty="0">
              <a:solidFill>
                <a:schemeClr val="bg1"/>
              </a:solidFill>
              <a:latin typeface="Franklin Gothic Medium" panose="020B0603020102020204" pitchFamily="34" charset="0"/>
            </a:endParaRPr>
          </a:p>
        </p:txBody>
      </p:sp>
      <p:sp>
        <p:nvSpPr>
          <p:cNvPr id="22" name="TextBox 21"/>
          <p:cNvSpPr txBox="1"/>
          <p:nvPr/>
        </p:nvSpPr>
        <p:spPr>
          <a:xfrm>
            <a:off x="6490527" y="1320757"/>
            <a:ext cx="2514600" cy="320040"/>
          </a:xfrm>
          <a:prstGeom prst="roundRect">
            <a:avLst/>
          </a:prstGeom>
          <a:solidFill>
            <a:schemeClr val="accent5">
              <a:lumMod val="75000"/>
            </a:schemeClr>
          </a:solidFill>
        </p:spPr>
        <p:txBody>
          <a:bodyPr wrap="none" rtlCol="0">
            <a:spAutoFit/>
          </a:bodyPr>
          <a:lstStyle/>
          <a:p>
            <a:pPr algn="ctr"/>
            <a:r>
              <a:rPr lang="en-US" sz="1400" dirty="0" smtClean="0">
                <a:solidFill>
                  <a:schemeClr val="bg1"/>
                </a:solidFill>
                <a:latin typeface="Franklin Gothic Demi Cond" panose="020B0706030402020204" pitchFamily="34" charset="0"/>
              </a:rPr>
              <a:t>Active in Payment Plans</a:t>
            </a:r>
            <a:endParaRPr lang="en-US" sz="1400" dirty="0">
              <a:solidFill>
                <a:schemeClr val="bg1"/>
              </a:solidFill>
              <a:latin typeface="Franklin Gothic Demi Cond" panose="020B0706030402020204" pitchFamily="34" charset="0"/>
            </a:endParaRPr>
          </a:p>
        </p:txBody>
      </p:sp>
      <p:sp>
        <p:nvSpPr>
          <p:cNvPr id="23" name="TextBox 22"/>
          <p:cNvSpPr txBox="1"/>
          <p:nvPr/>
        </p:nvSpPr>
        <p:spPr>
          <a:xfrm>
            <a:off x="6497932" y="1813596"/>
            <a:ext cx="2514600" cy="340519"/>
          </a:xfrm>
          <a:prstGeom prst="roundRect">
            <a:avLst/>
          </a:prstGeom>
          <a:solidFill>
            <a:schemeClr val="accent2"/>
          </a:solidFill>
        </p:spPr>
        <p:txBody>
          <a:bodyPr wrap="none" rtlCol="0">
            <a:spAutoFit/>
          </a:bodyPr>
          <a:lstStyle/>
          <a:p>
            <a:pPr algn="ctr"/>
            <a:r>
              <a:rPr lang="en-US" sz="1400" dirty="0" smtClean="0">
                <a:solidFill>
                  <a:schemeClr val="bg1"/>
                </a:solidFill>
                <a:latin typeface="Franklin Gothic Demi Cond" panose="020B0706030402020204" pitchFamily="34" charset="0"/>
              </a:rPr>
              <a:t>At-Risk for Service Interruption</a:t>
            </a:r>
            <a:endParaRPr lang="en-US" sz="1400" dirty="0">
              <a:solidFill>
                <a:schemeClr val="bg1"/>
              </a:solidFill>
              <a:latin typeface="Franklin Gothic Demi Cond" panose="020B0706030402020204" pitchFamily="34" charset="0"/>
            </a:endParaRPr>
          </a:p>
        </p:txBody>
      </p:sp>
      <p:sp>
        <p:nvSpPr>
          <p:cNvPr id="24" name="TextBox 23"/>
          <p:cNvSpPr txBox="1"/>
          <p:nvPr/>
        </p:nvSpPr>
        <p:spPr>
          <a:xfrm>
            <a:off x="6491796" y="2321606"/>
            <a:ext cx="2514600" cy="340519"/>
          </a:xfrm>
          <a:prstGeom prst="roundRect">
            <a:avLst/>
          </a:prstGeom>
          <a:solidFill>
            <a:schemeClr val="accent6">
              <a:lumMod val="75000"/>
            </a:schemeClr>
          </a:solidFill>
        </p:spPr>
        <p:txBody>
          <a:bodyPr wrap="none" rtlCol="0">
            <a:spAutoFit/>
          </a:bodyPr>
          <a:lstStyle/>
          <a:p>
            <a:pPr algn="ctr"/>
            <a:r>
              <a:rPr lang="en-US" sz="1400" dirty="0" smtClean="0">
                <a:solidFill>
                  <a:schemeClr val="bg1"/>
                </a:solidFill>
                <a:latin typeface="Franklin Gothic Demi Cond" panose="020B0706030402020204" pitchFamily="34" charset="0"/>
              </a:rPr>
              <a:t>Collection Rate</a:t>
            </a:r>
            <a:endParaRPr lang="en-US" sz="1400" dirty="0">
              <a:solidFill>
                <a:schemeClr val="bg1"/>
              </a:solidFill>
              <a:latin typeface="Franklin Gothic Demi Cond" panose="020B0706030402020204" pitchFamily="34" charset="0"/>
            </a:endParaRPr>
          </a:p>
        </p:txBody>
      </p:sp>
      <p:sp>
        <p:nvSpPr>
          <p:cNvPr id="25" name="TextBox 24"/>
          <p:cNvSpPr txBox="1"/>
          <p:nvPr/>
        </p:nvSpPr>
        <p:spPr>
          <a:xfrm>
            <a:off x="6491796" y="4038484"/>
            <a:ext cx="2514600" cy="320040"/>
          </a:xfrm>
          <a:prstGeom prst="roundRect">
            <a:avLst/>
          </a:prstGeom>
          <a:solidFill>
            <a:srgbClr val="00B0F0"/>
          </a:solidFill>
        </p:spPr>
        <p:txBody>
          <a:bodyPr wrap="none" rtlCol="0">
            <a:spAutoFit/>
          </a:bodyPr>
          <a:lstStyle/>
          <a:p>
            <a:pPr algn="ctr"/>
            <a:r>
              <a:rPr lang="en-US" sz="1400" dirty="0" smtClean="0">
                <a:solidFill>
                  <a:schemeClr val="bg1"/>
                </a:solidFill>
                <a:latin typeface="Franklin Gothic Demi Cond" panose="020B0706030402020204" pitchFamily="34" charset="0"/>
              </a:rPr>
              <a:t>Reports of Running Water</a:t>
            </a:r>
            <a:endParaRPr lang="en-US" sz="1400" dirty="0">
              <a:solidFill>
                <a:schemeClr val="bg1"/>
              </a:solidFill>
              <a:latin typeface="Franklin Gothic Demi Cond" panose="020B0706030402020204" pitchFamily="34" charset="0"/>
            </a:endParaRPr>
          </a:p>
        </p:txBody>
      </p:sp>
      <p:sp>
        <p:nvSpPr>
          <p:cNvPr id="26" name="TextBox 25"/>
          <p:cNvSpPr txBox="1"/>
          <p:nvPr/>
        </p:nvSpPr>
        <p:spPr>
          <a:xfrm>
            <a:off x="6485370" y="4732186"/>
            <a:ext cx="2514600" cy="320040"/>
          </a:xfrm>
          <a:prstGeom prst="roundRect">
            <a:avLst/>
          </a:prstGeom>
          <a:solidFill>
            <a:schemeClr val="accent1">
              <a:lumMod val="50000"/>
            </a:schemeClr>
          </a:solidFill>
        </p:spPr>
        <p:txBody>
          <a:bodyPr wrap="none" rtlCol="0">
            <a:spAutoFit/>
          </a:bodyPr>
          <a:lstStyle/>
          <a:p>
            <a:pPr algn="ctr"/>
            <a:r>
              <a:rPr lang="en-US" sz="1400" dirty="0" smtClean="0">
                <a:solidFill>
                  <a:schemeClr val="bg1"/>
                </a:solidFill>
                <a:latin typeface="Franklin Gothic Demi Cond" panose="020B0706030402020204" pitchFamily="34" charset="0"/>
              </a:rPr>
              <a:t>Water Main Breaks</a:t>
            </a:r>
            <a:endParaRPr lang="en-US" sz="1400" dirty="0">
              <a:solidFill>
                <a:schemeClr val="bg1"/>
              </a:solidFill>
              <a:latin typeface="Franklin Gothic Demi Cond" panose="020B0706030402020204" pitchFamily="34" charset="0"/>
            </a:endParaRPr>
          </a:p>
        </p:txBody>
      </p:sp>
      <p:sp>
        <p:nvSpPr>
          <p:cNvPr id="27" name="TextBox 26"/>
          <p:cNvSpPr txBox="1"/>
          <p:nvPr/>
        </p:nvSpPr>
        <p:spPr>
          <a:xfrm>
            <a:off x="6488819" y="6099678"/>
            <a:ext cx="2514600" cy="320040"/>
          </a:xfrm>
          <a:prstGeom prst="roundRect">
            <a:avLst/>
          </a:prstGeom>
          <a:solidFill>
            <a:schemeClr val="tx2">
              <a:lumMod val="60000"/>
              <a:lumOff val="40000"/>
            </a:schemeClr>
          </a:solidFill>
        </p:spPr>
        <p:txBody>
          <a:bodyPr wrap="none" rtlCol="0">
            <a:spAutoFit/>
          </a:bodyPr>
          <a:lstStyle/>
          <a:p>
            <a:pPr algn="ctr"/>
            <a:r>
              <a:rPr lang="en-US" sz="1400" dirty="0" smtClean="0">
                <a:solidFill>
                  <a:schemeClr val="bg1"/>
                </a:solidFill>
                <a:latin typeface="Franklin Gothic Demi Cond" panose="020B0706030402020204" pitchFamily="34" charset="0"/>
              </a:rPr>
              <a:t>Information Technology</a:t>
            </a:r>
            <a:endParaRPr lang="en-US" sz="1400" dirty="0">
              <a:solidFill>
                <a:schemeClr val="bg1"/>
              </a:solidFill>
              <a:latin typeface="Franklin Gothic Demi Cond" panose="020B0706030402020204" pitchFamily="34" charset="0"/>
            </a:endParaRPr>
          </a:p>
        </p:txBody>
      </p:sp>
      <p:sp>
        <p:nvSpPr>
          <p:cNvPr id="28" name="TextBox 27"/>
          <p:cNvSpPr txBox="1"/>
          <p:nvPr/>
        </p:nvSpPr>
        <p:spPr>
          <a:xfrm>
            <a:off x="6492888" y="5404960"/>
            <a:ext cx="2514600" cy="340519"/>
          </a:xfrm>
          <a:prstGeom prst="roundRect">
            <a:avLst/>
          </a:prstGeom>
          <a:solidFill>
            <a:schemeClr val="accent2">
              <a:lumMod val="75000"/>
            </a:schemeClr>
          </a:solidFill>
        </p:spPr>
        <p:txBody>
          <a:bodyPr wrap="none" rtlCol="0">
            <a:spAutoFit/>
          </a:bodyPr>
          <a:lstStyle/>
          <a:p>
            <a:pPr algn="ctr"/>
            <a:r>
              <a:rPr lang="en-US" sz="1400" dirty="0" smtClean="0">
                <a:solidFill>
                  <a:schemeClr val="bg1"/>
                </a:solidFill>
                <a:latin typeface="Franklin Gothic Demi Cond" panose="020B0706030402020204" pitchFamily="34" charset="0"/>
              </a:rPr>
              <a:t>Catch Basin Inspections</a:t>
            </a:r>
            <a:endParaRPr lang="en-US" sz="1400" dirty="0">
              <a:solidFill>
                <a:schemeClr val="bg1"/>
              </a:solidFill>
              <a:latin typeface="Franklin Gothic Demi Cond" panose="020B0706030402020204" pitchFamily="34" charset="0"/>
            </a:endParaRPr>
          </a:p>
        </p:txBody>
      </p:sp>
      <p:sp>
        <p:nvSpPr>
          <p:cNvPr id="29" name="TextBox 28"/>
          <p:cNvSpPr txBox="1"/>
          <p:nvPr/>
        </p:nvSpPr>
        <p:spPr>
          <a:xfrm>
            <a:off x="6686725" y="3113339"/>
            <a:ext cx="2286000" cy="276999"/>
          </a:xfrm>
          <a:prstGeom prst="rect">
            <a:avLst/>
          </a:prstGeom>
          <a:solidFill>
            <a:srgbClr val="7030A0"/>
          </a:solidFill>
        </p:spPr>
        <p:txBody>
          <a:bodyPr wrap="none" rtlCol="0">
            <a:spAutoFit/>
          </a:bodyPr>
          <a:lstStyle/>
          <a:p>
            <a:r>
              <a:rPr lang="en-US" sz="1200" dirty="0" smtClean="0">
                <a:solidFill>
                  <a:schemeClr val="bg1"/>
                </a:solidFill>
                <a:latin typeface="Franklin Gothic Medium" panose="020B0603020102020204" pitchFamily="34" charset="0"/>
              </a:rPr>
              <a:t>711 </a:t>
            </a:r>
            <a:r>
              <a:rPr lang="en-US" sz="1100" dirty="0" smtClean="0">
                <a:solidFill>
                  <a:schemeClr val="bg1"/>
                </a:solidFill>
                <a:latin typeface="Franklin Gothic Medium" panose="020B0603020102020204" pitchFamily="34" charset="0"/>
              </a:rPr>
              <a:t>Appt Backlog           17.9</a:t>
            </a:r>
            <a:r>
              <a:rPr lang="en-US" sz="1200" dirty="0" smtClean="0">
                <a:solidFill>
                  <a:schemeClr val="bg1"/>
                </a:solidFill>
                <a:latin typeface="Franklin Gothic Medium" panose="020B0603020102020204" pitchFamily="34" charset="0"/>
              </a:rPr>
              <a:t>%</a:t>
            </a:r>
            <a:endParaRPr lang="en-US" sz="1200" dirty="0">
              <a:solidFill>
                <a:schemeClr val="bg1"/>
              </a:solidFill>
              <a:latin typeface="Franklin Gothic Medium" panose="020B0603020102020204" pitchFamily="34" charset="0"/>
            </a:endParaRPr>
          </a:p>
        </p:txBody>
      </p:sp>
      <p:sp>
        <p:nvSpPr>
          <p:cNvPr id="30" name="TextBox 29"/>
          <p:cNvSpPr txBox="1"/>
          <p:nvPr/>
        </p:nvSpPr>
        <p:spPr>
          <a:xfrm>
            <a:off x="6484795" y="3352212"/>
            <a:ext cx="2514600" cy="320040"/>
          </a:xfrm>
          <a:prstGeom prst="roundRect">
            <a:avLst/>
          </a:prstGeom>
          <a:solidFill>
            <a:srgbClr val="FFC000"/>
          </a:solidFill>
        </p:spPr>
        <p:txBody>
          <a:bodyPr wrap="none" rtlCol="0">
            <a:spAutoFit/>
          </a:bodyPr>
          <a:lstStyle/>
          <a:p>
            <a:pPr algn="ctr"/>
            <a:r>
              <a:rPr lang="en-US" sz="1400" dirty="0" smtClean="0">
                <a:solidFill>
                  <a:schemeClr val="bg1"/>
                </a:solidFill>
                <a:latin typeface="Franklin Gothic Demi Cond" panose="020B0706030402020204" pitchFamily="34" charset="0"/>
              </a:rPr>
              <a:t>Fire Hydrant Repairs</a:t>
            </a:r>
            <a:endParaRPr lang="en-US" sz="1400" dirty="0">
              <a:solidFill>
                <a:schemeClr val="bg1"/>
              </a:solidFill>
              <a:latin typeface="Franklin Gothic Demi Cond" panose="020B0706030402020204" pitchFamily="34" charset="0"/>
            </a:endParaRPr>
          </a:p>
        </p:txBody>
      </p:sp>
      <p:sp>
        <p:nvSpPr>
          <p:cNvPr id="31" name="TextBox 30"/>
          <p:cNvSpPr txBox="1"/>
          <p:nvPr/>
        </p:nvSpPr>
        <p:spPr>
          <a:xfrm>
            <a:off x="6488819" y="781187"/>
            <a:ext cx="2514600" cy="340519"/>
          </a:xfrm>
          <a:prstGeom prst="roundRect">
            <a:avLst/>
          </a:prstGeom>
          <a:solidFill>
            <a:srgbClr val="27999D"/>
          </a:solidFill>
        </p:spPr>
        <p:txBody>
          <a:bodyPr wrap="none" rtlCol="0">
            <a:spAutoFit/>
          </a:bodyPr>
          <a:lstStyle/>
          <a:p>
            <a:pPr algn="ctr"/>
            <a:r>
              <a:rPr lang="en-US" sz="1400" dirty="0" smtClean="0">
                <a:solidFill>
                  <a:schemeClr val="bg1"/>
                </a:solidFill>
                <a:latin typeface="Franklin Gothic Demi Cond" panose="020B0706030402020204" pitchFamily="34" charset="0"/>
              </a:rPr>
              <a:t>Customers Current on Bill</a:t>
            </a:r>
            <a:endParaRPr lang="en-US" sz="1400" dirty="0">
              <a:solidFill>
                <a:schemeClr val="bg1"/>
              </a:solidFill>
              <a:latin typeface="Franklin Gothic Demi Cond" panose="020B0706030402020204" pitchFamily="34" charset="0"/>
            </a:endParaRPr>
          </a:p>
        </p:txBody>
      </p:sp>
      <p:sp>
        <p:nvSpPr>
          <p:cNvPr id="32" name="TextBox 31"/>
          <p:cNvSpPr txBox="1"/>
          <p:nvPr/>
        </p:nvSpPr>
        <p:spPr>
          <a:xfrm>
            <a:off x="6689279" y="2573255"/>
            <a:ext cx="2286000" cy="276999"/>
          </a:xfrm>
          <a:prstGeom prst="rect">
            <a:avLst/>
          </a:prstGeom>
          <a:solidFill>
            <a:schemeClr val="accent6">
              <a:lumMod val="75000"/>
            </a:schemeClr>
          </a:solidFill>
        </p:spPr>
        <p:txBody>
          <a:bodyPr wrap="none" rtlCol="0">
            <a:spAutoFit/>
          </a:bodyPr>
          <a:lstStyle/>
          <a:p>
            <a:r>
              <a:rPr lang="en-US" sz="1200" dirty="0" smtClean="0">
                <a:solidFill>
                  <a:schemeClr val="bg1"/>
                </a:solidFill>
                <a:latin typeface="Franklin Gothic Medium" panose="020B0603020102020204" pitchFamily="34" charset="0"/>
              </a:rPr>
              <a:t>Sept 30– 88.75%           0.1%</a:t>
            </a:r>
            <a:endParaRPr lang="en-US" sz="1200" dirty="0">
              <a:solidFill>
                <a:schemeClr val="bg1"/>
              </a:solidFill>
              <a:latin typeface="Franklin Gothic Medium" panose="020B0603020102020204" pitchFamily="34" charset="0"/>
            </a:endParaRPr>
          </a:p>
        </p:txBody>
      </p:sp>
      <p:sp>
        <p:nvSpPr>
          <p:cNvPr id="33" name="TextBox 32"/>
          <p:cNvSpPr txBox="1"/>
          <p:nvPr/>
        </p:nvSpPr>
        <p:spPr>
          <a:xfrm>
            <a:off x="6489241" y="2832655"/>
            <a:ext cx="2514600" cy="340519"/>
          </a:xfrm>
          <a:prstGeom prst="roundRect">
            <a:avLst/>
          </a:prstGeom>
          <a:solidFill>
            <a:srgbClr val="7030A0"/>
          </a:solidFill>
        </p:spPr>
        <p:txBody>
          <a:bodyPr wrap="none" rtlCol="0">
            <a:spAutoFit/>
          </a:bodyPr>
          <a:lstStyle/>
          <a:p>
            <a:pPr algn="ctr"/>
            <a:r>
              <a:rPr lang="en-US" sz="1400" dirty="0" smtClean="0">
                <a:solidFill>
                  <a:schemeClr val="bg1"/>
                </a:solidFill>
                <a:latin typeface="Franklin Gothic Demi Cond" panose="020B0706030402020204" pitchFamily="34" charset="0"/>
              </a:rPr>
              <a:t>WRAP</a:t>
            </a:r>
            <a:endParaRPr lang="en-US" sz="1400" dirty="0">
              <a:solidFill>
                <a:schemeClr val="bg1"/>
              </a:solidFill>
              <a:latin typeface="Franklin Gothic Demi Cond" panose="020B0706030402020204" pitchFamily="34" charset="0"/>
            </a:endParaRPr>
          </a:p>
        </p:txBody>
      </p:sp>
      <p:sp>
        <p:nvSpPr>
          <p:cNvPr id="34" name="Right Arrow 33"/>
          <p:cNvSpPr/>
          <p:nvPr/>
        </p:nvSpPr>
        <p:spPr>
          <a:xfrm rot="16200000">
            <a:off x="8625507" y="2592351"/>
            <a:ext cx="228600" cy="137160"/>
          </a:xfrm>
          <a:prstGeom prst="rightArrow">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ight Arrow 34"/>
          <p:cNvSpPr/>
          <p:nvPr/>
        </p:nvSpPr>
        <p:spPr>
          <a:xfrm rot="16200000">
            <a:off x="8623521" y="1588932"/>
            <a:ext cx="228600" cy="137160"/>
          </a:xfrm>
          <a:prstGeom prst="rightArrow">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ight Arrow 35"/>
          <p:cNvSpPr/>
          <p:nvPr/>
        </p:nvSpPr>
        <p:spPr>
          <a:xfrm rot="5400000">
            <a:off x="8623521" y="3123610"/>
            <a:ext cx="228600" cy="137160"/>
          </a:xfrm>
          <a:prstGeom prst="rightArrow">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ight Arrow 36"/>
          <p:cNvSpPr/>
          <p:nvPr/>
        </p:nvSpPr>
        <p:spPr>
          <a:xfrm rot="16200000">
            <a:off x="8623521" y="3794681"/>
            <a:ext cx="228600" cy="137160"/>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39" name="Right Arrow 38"/>
          <p:cNvSpPr/>
          <p:nvPr/>
        </p:nvSpPr>
        <p:spPr>
          <a:xfrm rot="5400000">
            <a:off x="8612319" y="5179565"/>
            <a:ext cx="228600" cy="137160"/>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40" name="Right Arrow 39"/>
          <p:cNvSpPr/>
          <p:nvPr/>
        </p:nvSpPr>
        <p:spPr>
          <a:xfrm rot="16200000">
            <a:off x="8612319" y="6348541"/>
            <a:ext cx="228600" cy="137160"/>
          </a:xfrm>
          <a:prstGeom prst="rightArrow">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ight Arrow 41"/>
          <p:cNvSpPr/>
          <p:nvPr/>
        </p:nvSpPr>
        <p:spPr>
          <a:xfrm rot="5400000">
            <a:off x="8612319" y="1102384"/>
            <a:ext cx="228600" cy="137160"/>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43" name="Right Arrow 42"/>
          <p:cNvSpPr/>
          <p:nvPr/>
        </p:nvSpPr>
        <p:spPr>
          <a:xfrm rot="16200000">
            <a:off x="8612319" y="2107900"/>
            <a:ext cx="228600" cy="137160"/>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44" name="Right Arrow 43"/>
          <p:cNvSpPr/>
          <p:nvPr/>
        </p:nvSpPr>
        <p:spPr>
          <a:xfrm rot="5400000">
            <a:off x="8612319" y="4505886"/>
            <a:ext cx="228600" cy="137160"/>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38158621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Finance: </a:t>
            </a:r>
            <a:r>
              <a:rPr lang="en-US" sz="3000" dirty="0" smtClean="0">
                <a:ln w="0"/>
                <a:solidFill>
                  <a:srgbClr val="27999D"/>
                </a:solidFill>
                <a:effectLst/>
                <a:latin typeface="Franklin Gothic Demi Cond" panose="020B0706030402020204" pitchFamily="34" charset="0"/>
              </a:rPr>
              <a:t>Water Revenue</a:t>
            </a:r>
          </a:p>
        </p:txBody>
      </p:sp>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29</a:t>
            </a:r>
            <a:endParaRPr lang="en-US" sz="1000" dirty="0">
              <a:solidFill>
                <a:srgbClr val="B7CDC2"/>
              </a:solidFill>
              <a:latin typeface="Arial Narrow" panose="020B0606020202030204" pitchFamily="34" charset="0"/>
            </a:endParaRPr>
          </a:p>
        </p:txBody>
      </p:sp>
      <p:graphicFrame>
        <p:nvGraphicFramePr>
          <p:cNvPr id="10" name="Chart 9"/>
          <p:cNvGraphicFramePr>
            <a:graphicFrameLocks/>
          </p:cNvGraphicFramePr>
          <p:nvPr>
            <p:extLst/>
          </p:nvPr>
        </p:nvGraphicFramePr>
        <p:xfrm>
          <a:off x="0" y="1485900"/>
          <a:ext cx="91440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1174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Finance: </a:t>
            </a:r>
            <a:r>
              <a:rPr lang="en-US" sz="3000" dirty="0" smtClean="0">
                <a:ln w="0"/>
                <a:solidFill>
                  <a:srgbClr val="27999D"/>
                </a:solidFill>
                <a:latin typeface="Franklin Gothic Demi Cond" panose="020B0706030402020204" pitchFamily="34" charset="0"/>
              </a:rPr>
              <a:t>Sewer Revenue</a:t>
            </a:r>
            <a:endParaRPr lang="en-US" sz="3000" dirty="0" smtClean="0">
              <a:ln w="0"/>
              <a:solidFill>
                <a:srgbClr val="27999D"/>
              </a:solidFill>
              <a:effectLst/>
              <a:latin typeface="Franklin Gothic Demi Cond" panose="020B0706030402020204" pitchFamily="34" charset="0"/>
            </a:endParaRPr>
          </a:p>
        </p:txBody>
      </p:sp>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30</a:t>
            </a:r>
            <a:endParaRPr lang="en-US" sz="1000" dirty="0">
              <a:solidFill>
                <a:srgbClr val="B7CDC2"/>
              </a:solidFill>
              <a:latin typeface="Arial Narrow" panose="020B0606020202030204" pitchFamily="34" charset="0"/>
            </a:endParaRPr>
          </a:p>
        </p:txBody>
      </p:sp>
      <p:graphicFrame>
        <p:nvGraphicFramePr>
          <p:cNvPr id="6" name="Chart 5"/>
          <p:cNvGraphicFramePr>
            <a:graphicFrameLocks/>
          </p:cNvGraphicFramePr>
          <p:nvPr>
            <p:extLst/>
          </p:nvPr>
        </p:nvGraphicFramePr>
        <p:xfrm>
          <a:off x="0" y="1485900"/>
          <a:ext cx="91440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44123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3"/>
            <a:ext cx="9143999" cy="1246495"/>
          </a:xfrm>
          <a:prstGeom prst="rect">
            <a:avLst/>
          </a:prstGeom>
          <a:noFill/>
        </p:spPr>
        <p:txBody>
          <a:bodyPr wrap="square" rtlCol="0">
            <a:spAutoFit/>
          </a:bodyPr>
          <a:lstStyle/>
          <a:p>
            <a:pPr algn="ctr"/>
            <a:r>
              <a:rPr lang="en-US" sz="7500" dirty="0" smtClean="0">
                <a:ln w="0"/>
                <a:solidFill>
                  <a:srgbClr val="27999D"/>
                </a:solidFill>
                <a:effectLst/>
                <a:latin typeface="Franklin Gothic Demi Cond" panose="020B0706030402020204" pitchFamily="34" charset="0"/>
              </a:rPr>
              <a:t>Legal Services</a:t>
            </a:r>
            <a:endParaRPr lang="en-US" sz="7500" dirty="0">
              <a:ln w="0"/>
              <a:solidFill>
                <a:srgbClr val="27999D"/>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31</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3594270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Legal: </a:t>
            </a:r>
            <a:r>
              <a:rPr lang="en-US" sz="3000" dirty="0" smtClean="0">
                <a:ln w="0"/>
                <a:solidFill>
                  <a:srgbClr val="27999D"/>
                </a:solidFill>
                <a:effectLst/>
                <a:latin typeface="Franklin Gothic Demi Cond" panose="020B0706030402020204" pitchFamily="34" charset="0"/>
              </a:rPr>
              <a:t>FOIA Requests</a:t>
            </a: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32</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247103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Legal: </a:t>
            </a:r>
            <a:r>
              <a:rPr lang="en-US" sz="3000" dirty="0" smtClean="0">
                <a:ln w="0"/>
                <a:solidFill>
                  <a:srgbClr val="27999D"/>
                </a:solidFill>
                <a:latin typeface="Franklin Gothic Demi Cond" panose="020B0706030402020204" pitchFamily="34" charset="0"/>
              </a:rPr>
              <a:t>Lawsuits Filed for Delinquent Debt*</a:t>
            </a:r>
            <a:endParaRPr lang="en-US" sz="3000" dirty="0" smtClean="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33</a:t>
            </a:r>
            <a:endParaRPr lang="en-US" sz="1000" dirty="0">
              <a:solidFill>
                <a:srgbClr val="B7CDC2"/>
              </a:solidFill>
              <a:latin typeface="Arial Narrow" panose="020B0606020202030204" pitchFamily="34" charset="0"/>
            </a:endParaRPr>
          </a:p>
        </p:txBody>
      </p:sp>
      <p:sp>
        <p:nvSpPr>
          <p:cNvPr id="10" name="TextBox 9"/>
          <p:cNvSpPr txBox="1"/>
          <p:nvPr/>
        </p:nvSpPr>
        <p:spPr>
          <a:xfrm>
            <a:off x="1" y="6182758"/>
            <a:ext cx="7975599" cy="246221"/>
          </a:xfrm>
          <a:prstGeom prst="rect">
            <a:avLst/>
          </a:prstGeom>
          <a:noFill/>
        </p:spPr>
        <p:txBody>
          <a:bodyPr wrap="square" rtlCol="0">
            <a:spAutoFit/>
          </a:bodyPr>
          <a:lstStyle/>
          <a:p>
            <a:r>
              <a:rPr lang="en-US" sz="1000" dirty="0" smtClean="0">
                <a:solidFill>
                  <a:srgbClr val="595959"/>
                </a:solidFill>
                <a:latin typeface="Franklin Gothic Book" panose="020B0503020102020204" pitchFamily="34" charset="0"/>
              </a:rPr>
              <a:t>*A total of three cases have been filed.</a:t>
            </a:r>
            <a:endParaRPr lang="en-US" sz="1000" dirty="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41428780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Legal: </a:t>
            </a:r>
            <a:r>
              <a:rPr lang="en-US" sz="3000" dirty="0" smtClean="0">
                <a:ln w="0"/>
                <a:solidFill>
                  <a:srgbClr val="27999D"/>
                </a:solidFill>
                <a:effectLst/>
                <a:latin typeface="Franklin Gothic Demi Cond" panose="020B0706030402020204" pitchFamily="34" charset="0"/>
              </a:rPr>
              <a:t>Cases</a:t>
            </a: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34</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2159270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latin typeface="Franklin Gothic Demi Cond" panose="020B0706030402020204" pitchFamily="34" charset="0"/>
              </a:rPr>
              <a:t>Legal</a:t>
            </a:r>
            <a:r>
              <a:rPr lang="en-US" sz="3200" dirty="0" smtClean="0">
                <a:ln w="0"/>
                <a:solidFill>
                  <a:srgbClr val="27999D"/>
                </a:solidFill>
                <a:effectLst/>
                <a:latin typeface="Franklin Gothic Demi Cond" panose="020B0706030402020204" pitchFamily="34" charset="0"/>
              </a:rPr>
              <a:t>: </a:t>
            </a:r>
            <a:r>
              <a:rPr lang="en-US" sz="3000" dirty="0" smtClean="0">
                <a:ln w="0"/>
                <a:solidFill>
                  <a:srgbClr val="27999D"/>
                </a:solidFill>
                <a:effectLst/>
                <a:latin typeface="Franklin Gothic Demi Cond" panose="020B0706030402020204" pitchFamily="34" charset="0"/>
              </a:rPr>
              <a:t>Claims</a:t>
            </a: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35</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8838633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3"/>
            <a:ext cx="9143999" cy="1246495"/>
          </a:xfrm>
          <a:prstGeom prst="rect">
            <a:avLst/>
          </a:prstGeom>
          <a:noFill/>
        </p:spPr>
        <p:txBody>
          <a:bodyPr wrap="square" rtlCol="0">
            <a:spAutoFit/>
          </a:bodyPr>
          <a:lstStyle/>
          <a:p>
            <a:pPr algn="ctr"/>
            <a:r>
              <a:rPr lang="en-US" sz="7500" dirty="0" smtClean="0">
                <a:ln w="0"/>
                <a:solidFill>
                  <a:srgbClr val="27999D"/>
                </a:solidFill>
                <a:effectLst/>
                <a:latin typeface="Franklin Gothic Demi Cond" panose="020B0706030402020204" pitchFamily="34" charset="0"/>
              </a:rPr>
              <a:t>Investigations</a:t>
            </a:r>
            <a:endParaRPr lang="en-US" sz="7500" dirty="0">
              <a:ln w="0"/>
              <a:solidFill>
                <a:srgbClr val="27999D"/>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36</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39009460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latin typeface="Franklin Gothic Demi Cond" panose="020B0706030402020204" pitchFamily="34" charset="0"/>
              </a:rPr>
              <a:t>Investigations</a:t>
            </a:r>
            <a:r>
              <a:rPr lang="en-US" sz="3200" dirty="0" smtClean="0">
                <a:ln w="0"/>
                <a:solidFill>
                  <a:srgbClr val="27999D"/>
                </a:solidFill>
                <a:effectLst/>
                <a:latin typeface="Franklin Gothic Demi Cond" panose="020B0706030402020204" pitchFamily="34" charset="0"/>
              </a:rPr>
              <a:t>: </a:t>
            </a:r>
            <a:r>
              <a:rPr lang="en-US" sz="3000" dirty="0" smtClean="0">
                <a:ln w="0"/>
                <a:solidFill>
                  <a:srgbClr val="27999D"/>
                </a:solidFill>
                <a:effectLst/>
                <a:latin typeface="Franklin Gothic Demi Cond" panose="020B0706030402020204" pitchFamily="34" charset="0"/>
              </a:rPr>
              <a:t>Cases</a:t>
            </a: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37</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3008411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Investigations: </a:t>
            </a:r>
            <a:r>
              <a:rPr lang="en-US" sz="3000" dirty="0" smtClean="0">
                <a:ln w="0"/>
                <a:solidFill>
                  <a:srgbClr val="27999D"/>
                </a:solidFill>
                <a:latin typeface="Franklin Gothic Demi Cond" panose="020B0706030402020204" pitchFamily="34" charset="0"/>
              </a:rPr>
              <a:t>Unpaid Revenue Identified</a:t>
            </a:r>
            <a:endParaRPr lang="en-US" sz="3000" dirty="0" smtClean="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38</a:t>
            </a:r>
            <a:endParaRPr lang="en-US" sz="1000" dirty="0">
              <a:solidFill>
                <a:srgbClr val="B7CDC2"/>
              </a:solidFill>
              <a:latin typeface="Arial Narrow" panose="020B0606020202030204" pitchFamily="34" charset="0"/>
            </a:endParaRPr>
          </a:p>
        </p:txBody>
      </p:sp>
      <p:sp>
        <p:nvSpPr>
          <p:cNvPr id="10" name="TextBox 9"/>
          <p:cNvSpPr txBox="1"/>
          <p:nvPr/>
        </p:nvSpPr>
        <p:spPr>
          <a:xfrm>
            <a:off x="1" y="6182758"/>
            <a:ext cx="7975599" cy="246221"/>
          </a:xfrm>
          <a:prstGeom prst="rect">
            <a:avLst/>
          </a:prstGeom>
          <a:noFill/>
        </p:spPr>
        <p:txBody>
          <a:bodyPr wrap="square" rtlCol="0">
            <a:spAutoFit/>
          </a:bodyPr>
          <a:lstStyle/>
          <a:p>
            <a:r>
              <a:rPr lang="en-US" sz="1000" dirty="0" smtClean="0">
                <a:solidFill>
                  <a:srgbClr val="595959"/>
                </a:solidFill>
                <a:latin typeface="Franklin Gothic Book" panose="020B0503020102020204" pitchFamily="34" charset="0"/>
              </a:rPr>
              <a:t>*A total of three cases have been filed.</a:t>
            </a:r>
            <a:endParaRPr lang="en-US" sz="1000" dirty="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725954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943600" y="-3395"/>
            <a:ext cx="3200400" cy="2926080"/>
          </a:xfrm>
          <a:prstGeom prst="rect">
            <a:avLst/>
          </a:prstGeom>
          <a:solidFill>
            <a:schemeClr val="bg1"/>
          </a:solidFill>
          <a:effectLst/>
        </p:spPr>
        <p:txBody>
          <a:bodyPr wrap="none" rtlCol="0">
            <a:spAutoFit/>
          </a:bodyPr>
          <a:lstStyle/>
          <a:p>
            <a:endParaRPr lang="en-US" dirty="0"/>
          </a:p>
        </p:txBody>
      </p:sp>
      <p:sp>
        <p:nvSpPr>
          <p:cNvPr id="41" name="TextBox 40"/>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a:t>
            </a:r>
            <a:endParaRPr lang="en-US" sz="1000" dirty="0">
              <a:solidFill>
                <a:srgbClr val="B7CDC2"/>
              </a:solidFill>
              <a:latin typeface="Arial Narrow" panose="020B0606020202030204" pitchFamily="34" charset="0"/>
            </a:endParaRPr>
          </a:p>
        </p:txBody>
      </p:sp>
      <p:sp>
        <p:nvSpPr>
          <p:cNvPr id="2" name="Slide Number Placeholder 1"/>
          <p:cNvSpPr>
            <a:spLocks noGrp="1"/>
          </p:cNvSpPr>
          <p:nvPr>
            <p:ph type="sldNum" sz="quarter" idx="12"/>
          </p:nvPr>
        </p:nvSpPr>
        <p:spPr/>
        <p:txBody>
          <a:bodyPr/>
          <a:lstStyle/>
          <a:p>
            <a:fld id="{373CA94B-EC94-4A68-89D3-6AEF73262EF1}" type="slidenum">
              <a:rPr lang="en-US" smtClean="0"/>
              <a:t>4</a:t>
            </a:fld>
            <a:endParaRPr lang="en-US" dirty="0"/>
          </a:p>
        </p:txBody>
      </p:sp>
      <p:sp>
        <p:nvSpPr>
          <p:cNvPr id="10" name="TextBox 9"/>
          <p:cNvSpPr txBox="1"/>
          <p:nvPr/>
        </p:nvSpPr>
        <p:spPr>
          <a:xfrm>
            <a:off x="1" y="9022"/>
            <a:ext cx="9143999" cy="461665"/>
          </a:xfrm>
          <a:prstGeom prst="rect">
            <a:avLst/>
          </a:prstGeom>
          <a:noFill/>
        </p:spPr>
        <p:txBody>
          <a:bodyPr wrap="square" rtlCol="0">
            <a:spAutoFit/>
          </a:bodyPr>
          <a:lstStyle/>
          <a:p>
            <a:r>
              <a:rPr lang="en-US" sz="2400" dirty="0" smtClean="0">
                <a:ln w="0"/>
                <a:solidFill>
                  <a:srgbClr val="0070C0"/>
                </a:solidFill>
                <a:latin typeface="Franklin Gothic Demi Cond" panose="020B0706030402020204" pitchFamily="34" charset="0"/>
              </a:rPr>
              <a:t>Customers Staying Connected</a:t>
            </a:r>
            <a:endParaRPr lang="en-US" sz="2400" dirty="0">
              <a:ln w="0"/>
              <a:solidFill>
                <a:srgbClr val="0070C0"/>
              </a:solidFill>
              <a:effectLst/>
              <a:latin typeface="Franklin Gothic Demi Cond" panose="020B0706030402020204" pitchFamily="34" charset="0"/>
            </a:endParaRPr>
          </a:p>
        </p:txBody>
      </p:sp>
      <p:sp>
        <p:nvSpPr>
          <p:cNvPr id="11" name="TextBox 10"/>
          <p:cNvSpPr txBox="1"/>
          <p:nvPr/>
        </p:nvSpPr>
        <p:spPr>
          <a:xfrm>
            <a:off x="0" y="430336"/>
            <a:ext cx="4571998" cy="6401753"/>
          </a:xfrm>
          <a:prstGeom prst="rect">
            <a:avLst/>
          </a:prstGeom>
          <a:noFill/>
        </p:spPr>
        <p:txBody>
          <a:bodyPr wrap="square" rtlCol="0">
            <a:spAutoFit/>
          </a:bodyPr>
          <a:lstStyle/>
          <a:p>
            <a:r>
              <a:rPr lang="en-US" sz="1100" dirty="0" smtClean="0">
                <a:solidFill>
                  <a:schemeClr val="tx1">
                    <a:lumMod val="75000"/>
                    <a:lumOff val="25000"/>
                  </a:schemeClr>
                </a:solidFill>
                <a:latin typeface="Franklin Gothic Book" panose="020B0503020102020204" pitchFamily="34" charset="0"/>
              </a:rPr>
              <a:t>The Detroit Water and Sewerage Department (DWSD) </a:t>
            </a:r>
            <a:r>
              <a:rPr lang="en-US" sz="1100" dirty="0">
                <a:solidFill>
                  <a:schemeClr val="tx1">
                    <a:lumMod val="75000"/>
                    <a:lumOff val="25000"/>
                  </a:schemeClr>
                </a:solidFill>
                <a:latin typeface="Franklin Gothic Book" panose="020B0503020102020204" pitchFamily="34" charset="0"/>
              </a:rPr>
              <a:t>recognizes </a:t>
            </a:r>
            <a:r>
              <a:rPr lang="en-US" sz="1100" dirty="0" smtClean="0">
                <a:solidFill>
                  <a:schemeClr val="tx1">
                    <a:lumMod val="75000"/>
                    <a:lumOff val="25000"/>
                  </a:schemeClr>
                </a:solidFill>
                <a:latin typeface="Franklin Gothic Book" panose="020B0503020102020204" pitchFamily="34" charset="0"/>
              </a:rPr>
              <a:t>that approximately 30 </a:t>
            </a:r>
            <a:r>
              <a:rPr lang="en-US" sz="1100" dirty="0">
                <a:solidFill>
                  <a:schemeClr val="tx1">
                    <a:lumMod val="75000"/>
                    <a:lumOff val="25000"/>
                  </a:schemeClr>
                </a:solidFill>
                <a:latin typeface="Franklin Gothic Book" panose="020B0503020102020204" pitchFamily="34" charset="0"/>
              </a:rPr>
              <a:t>percent of </a:t>
            </a:r>
            <a:r>
              <a:rPr lang="en-US" sz="1100" dirty="0" smtClean="0">
                <a:solidFill>
                  <a:schemeClr val="tx1">
                    <a:lumMod val="75000"/>
                    <a:lumOff val="25000"/>
                  </a:schemeClr>
                </a:solidFill>
                <a:latin typeface="Franklin Gothic Book" panose="020B0503020102020204" pitchFamily="34" charset="0"/>
              </a:rPr>
              <a:t>customers </a:t>
            </a:r>
            <a:r>
              <a:rPr lang="en-US" sz="1100" dirty="0">
                <a:solidFill>
                  <a:schemeClr val="tx1">
                    <a:lumMod val="75000"/>
                    <a:lumOff val="25000"/>
                  </a:schemeClr>
                </a:solidFill>
                <a:latin typeface="Franklin Gothic Book" panose="020B0503020102020204" pitchFamily="34" charset="0"/>
              </a:rPr>
              <a:t>encounter financial struggles. </a:t>
            </a:r>
            <a:r>
              <a:rPr lang="en-US" sz="1100" dirty="0" smtClean="0">
                <a:solidFill>
                  <a:schemeClr val="tx1">
                    <a:lumMod val="75000"/>
                    <a:lumOff val="25000"/>
                  </a:schemeClr>
                </a:solidFill>
                <a:latin typeface="Franklin Gothic Book" panose="020B0503020102020204" pitchFamily="34" charset="0"/>
              </a:rPr>
              <a:t>The Customer Care and Public Affairs staff has made strides this year to </a:t>
            </a:r>
            <a:r>
              <a:rPr lang="en-US" sz="1100" dirty="0">
                <a:solidFill>
                  <a:schemeClr val="tx1">
                    <a:lumMod val="75000"/>
                    <a:lumOff val="25000"/>
                  </a:schemeClr>
                </a:solidFill>
                <a:latin typeface="Franklin Gothic Book" panose="020B0503020102020204" pitchFamily="34" charset="0"/>
              </a:rPr>
              <a:t>help residents stay connected by improving customer relations, launching assistance programs and educating </a:t>
            </a:r>
            <a:r>
              <a:rPr lang="en-US" sz="1100" dirty="0" smtClean="0">
                <a:solidFill>
                  <a:schemeClr val="tx1">
                    <a:lumMod val="75000"/>
                    <a:lumOff val="25000"/>
                  </a:schemeClr>
                </a:solidFill>
                <a:latin typeface="Franklin Gothic Book" panose="020B0503020102020204" pitchFamily="34" charset="0"/>
              </a:rPr>
              <a:t>Detroit residents </a:t>
            </a:r>
            <a:r>
              <a:rPr lang="en-US" sz="1100" dirty="0">
                <a:solidFill>
                  <a:schemeClr val="tx1">
                    <a:lumMod val="75000"/>
                    <a:lumOff val="25000"/>
                  </a:schemeClr>
                </a:solidFill>
                <a:latin typeface="Franklin Gothic Book" panose="020B0503020102020204" pitchFamily="34" charset="0"/>
              </a:rPr>
              <a:t>on how to get help with their water and sewer bills.</a:t>
            </a:r>
          </a:p>
          <a:p>
            <a:r>
              <a:rPr lang="en-US" sz="1150" dirty="0">
                <a:solidFill>
                  <a:schemeClr val="tx1">
                    <a:lumMod val="75000"/>
                    <a:lumOff val="25000"/>
                  </a:schemeClr>
                </a:solidFill>
                <a:latin typeface="Franklin Gothic Book" panose="020B0503020102020204" pitchFamily="34" charset="0"/>
              </a:rPr>
              <a:t> </a:t>
            </a: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endParaRPr lang="en-US" sz="1150" dirty="0" smtClean="0">
              <a:solidFill>
                <a:schemeClr val="tx1">
                  <a:lumMod val="75000"/>
                  <a:lumOff val="25000"/>
                </a:schemeClr>
              </a:solidFill>
              <a:latin typeface="Franklin Gothic Book" panose="020B0503020102020204" pitchFamily="34" charset="0"/>
            </a:endParaRPr>
          </a:p>
          <a:p>
            <a:endParaRPr lang="en-US" sz="1150" dirty="0">
              <a:solidFill>
                <a:schemeClr val="tx1">
                  <a:lumMod val="75000"/>
                  <a:lumOff val="25000"/>
                </a:schemeClr>
              </a:solidFill>
              <a:latin typeface="Franklin Gothic Book" panose="020B0503020102020204" pitchFamily="34" charset="0"/>
            </a:endParaRPr>
          </a:p>
          <a:p>
            <a:r>
              <a:rPr lang="en-US" sz="1100" dirty="0" smtClean="0">
                <a:solidFill>
                  <a:schemeClr val="tx1">
                    <a:lumMod val="75000"/>
                    <a:lumOff val="25000"/>
                  </a:schemeClr>
                </a:solidFill>
                <a:latin typeface="Franklin Gothic Book" panose="020B0503020102020204" pitchFamily="34" charset="0"/>
              </a:rPr>
              <a:t>The “Stay Connected” outreach effort publicly launched when DWSD held a press conference on April 27, followed by </a:t>
            </a:r>
            <a:r>
              <a:rPr lang="en-US" sz="1100" dirty="0">
                <a:solidFill>
                  <a:schemeClr val="tx1">
                    <a:lumMod val="75000"/>
                    <a:lumOff val="25000"/>
                  </a:schemeClr>
                </a:solidFill>
                <a:latin typeface="Franklin Gothic Book" panose="020B0503020102020204" pitchFamily="34" charset="0"/>
              </a:rPr>
              <a:t>a Water Assistance Fair </a:t>
            </a:r>
            <a:r>
              <a:rPr lang="en-US" sz="1100" dirty="0" smtClean="0">
                <a:solidFill>
                  <a:schemeClr val="tx1">
                    <a:lumMod val="75000"/>
                    <a:lumOff val="25000"/>
                  </a:schemeClr>
                </a:solidFill>
                <a:latin typeface="Franklin Gothic Book" panose="020B0503020102020204" pitchFamily="34" charset="0"/>
              </a:rPr>
              <a:t>on Saturday, April 30. More than 1,400 </a:t>
            </a:r>
            <a:r>
              <a:rPr lang="en-US" sz="1100" dirty="0">
                <a:solidFill>
                  <a:schemeClr val="tx1">
                    <a:lumMod val="75000"/>
                    <a:lumOff val="25000"/>
                  </a:schemeClr>
                </a:solidFill>
                <a:latin typeface="Franklin Gothic Book" panose="020B0503020102020204" pitchFamily="34" charset="0"/>
              </a:rPr>
              <a:t>customers came to the Eastside and Downtown </a:t>
            </a:r>
            <a:r>
              <a:rPr lang="en-US" sz="1100" dirty="0" smtClean="0">
                <a:solidFill>
                  <a:schemeClr val="tx1">
                    <a:lumMod val="75000"/>
                    <a:lumOff val="25000"/>
                  </a:schemeClr>
                </a:solidFill>
                <a:latin typeface="Franklin Gothic Book" panose="020B0503020102020204" pitchFamily="34" charset="0"/>
              </a:rPr>
              <a:t>locations. </a:t>
            </a:r>
            <a:r>
              <a:rPr lang="en-US" sz="1100" dirty="0">
                <a:solidFill>
                  <a:schemeClr val="tx1">
                    <a:lumMod val="75000"/>
                    <a:lumOff val="25000"/>
                  </a:schemeClr>
                </a:solidFill>
                <a:latin typeface="Franklin Gothic Book" panose="020B0503020102020204" pitchFamily="34" charset="0"/>
              </a:rPr>
              <a:t>This was the </a:t>
            </a:r>
            <a:r>
              <a:rPr lang="en-US" sz="1100" dirty="0" smtClean="0">
                <a:solidFill>
                  <a:schemeClr val="tx1">
                    <a:lumMod val="75000"/>
                    <a:lumOff val="25000"/>
                  </a:schemeClr>
                </a:solidFill>
                <a:latin typeface="Franklin Gothic Book" panose="020B0503020102020204" pitchFamily="34" charset="0"/>
              </a:rPr>
              <a:t>last Saturday </a:t>
            </a:r>
            <a:r>
              <a:rPr lang="en-US" sz="1100" dirty="0">
                <a:solidFill>
                  <a:schemeClr val="tx1">
                    <a:lumMod val="75000"/>
                    <a:lumOff val="25000"/>
                  </a:schemeClr>
                </a:solidFill>
                <a:latin typeface="Franklin Gothic Book" panose="020B0503020102020204" pitchFamily="34" charset="0"/>
              </a:rPr>
              <a:t>before shut-offs were scheduled to begin. DWSD </a:t>
            </a:r>
            <a:r>
              <a:rPr lang="en-US" sz="1100" dirty="0" smtClean="0">
                <a:solidFill>
                  <a:schemeClr val="tx1">
                    <a:lumMod val="75000"/>
                    <a:lumOff val="25000"/>
                  </a:schemeClr>
                </a:solidFill>
                <a:latin typeface="Franklin Gothic Book" panose="020B0503020102020204" pitchFamily="34" charset="0"/>
              </a:rPr>
              <a:t>also purchased </a:t>
            </a:r>
            <a:r>
              <a:rPr lang="en-US" sz="1100" dirty="0">
                <a:solidFill>
                  <a:schemeClr val="tx1">
                    <a:lumMod val="75000"/>
                    <a:lumOff val="25000"/>
                  </a:schemeClr>
                </a:solidFill>
                <a:latin typeface="Franklin Gothic Book" panose="020B0503020102020204" pitchFamily="34" charset="0"/>
              </a:rPr>
              <a:t>print, radio and social media advertisements </a:t>
            </a:r>
            <a:r>
              <a:rPr lang="en-US" sz="1100" dirty="0" smtClean="0">
                <a:solidFill>
                  <a:schemeClr val="tx1">
                    <a:lumMod val="75000"/>
                    <a:lumOff val="25000"/>
                  </a:schemeClr>
                </a:solidFill>
                <a:latin typeface="Franklin Gothic Book" panose="020B0503020102020204" pitchFamily="34" charset="0"/>
              </a:rPr>
              <a:t>to </a:t>
            </a:r>
            <a:r>
              <a:rPr lang="en-US" sz="1100" dirty="0">
                <a:solidFill>
                  <a:schemeClr val="tx1">
                    <a:lumMod val="75000"/>
                    <a:lumOff val="25000"/>
                  </a:schemeClr>
                </a:solidFill>
                <a:latin typeface="Franklin Gothic Book" panose="020B0503020102020204" pitchFamily="34" charset="0"/>
              </a:rPr>
              <a:t>inform customers of the </a:t>
            </a:r>
            <a:r>
              <a:rPr lang="en-US" sz="1100" dirty="0" smtClean="0">
                <a:solidFill>
                  <a:schemeClr val="tx1">
                    <a:lumMod val="75000"/>
                    <a:lumOff val="25000"/>
                  </a:schemeClr>
                </a:solidFill>
                <a:latin typeface="Franklin Gothic Book" panose="020B0503020102020204" pitchFamily="34" charset="0"/>
              </a:rPr>
              <a:t>fair </a:t>
            </a:r>
            <a:r>
              <a:rPr lang="en-US" sz="1100" dirty="0">
                <a:solidFill>
                  <a:schemeClr val="tx1">
                    <a:lumMod val="75000"/>
                    <a:lumOff val="25000"/>
                  </a:schemeClr>
                </a:solidFill>
                <a:latin typeface="Franklin Gothic Book" panose="020B0503020102020204" pitchFamily="34" charset="0"/>
              </a:rPr>
              <a:t>and available options</a:t>
            </a:r>
            <a:r>
              <a:rPr lang="en-US" sz="1100" dirty="0" smtClean="0">
                <a:solidFill>
                  <a:schemeClr val="tx1">
                    <a:lumMod val="75000"/>
                    <a:lumOff val="25000"/>
                  </a:schemeClr>
                </a:solidFill>
                <a:latin typeface="Franklin Gothic Book" panose="020B0503020102020204" pitchFamily="34" charset="0"/>
              </a:rPr>
              <a:t>.</a:t>
            </a:r>
          </a:p>
          <a:p>
            <a:endParaRPr lang="en-US" sz="800" dirty="0">
              <a:solidFill>
                <a:schemeClr val="tx1">
                  <a:lumMod val="75000"/>
                  <a:lumOff val="25000"/>
                </a:schemeClr>
              </a:solidFill>
              <a:latin typeface="Franklin Gothic Book" panose="020B0503020102020204" pitchFamily="34" charset="0"/>
            </a:endParaRPr>
          </a:p>
          <a:p>
            <a:r>
              <a:rPr lang="en-US" sz="1100" dirty="0" smtClean="0">
                <a:solidFill>
                  <a:schemeClr val="tx1">
                    <a:lumMod val="75000"/>
                    <a:lumOff val="25000"/>
                  </a:schemeClr>
                </a:solidFill>
                <a:latin typeface="Franklin Gothic Book" panose="020B0503020102020204" pitchFamily="34" charset="0"/>
              </a:rPr>
              <a:t>As a result of DWSD staff efforts, close to 5,000 </a:t>
            </a:r>
            <a:r>
              <a:rPr lang="en-US" sz="1100" dirty="0">
                <a:solidFill>
                  <a:schemeClr val="tx1">
                    <a:lumMod val="75000"/>
                    <a:lumOff val="25000"/>
                  </a:schemeClr>
                </a:solidFill>
                <a:latin typeface="Franklin Gothic Book" panose="020B0503020102020204" pitchFamily="34" charset="0"/>
              </a:rPr>
              <a:t>residential customers who faced </a:t>
            </a:r>
            <a:r>
              <a:rPr lang="en-US" sz="1100" dirty="0" smtClean="0">
                <a:solidFill>
                  <a:schemeClr val="tx1">
                    <a:lumMod val="75000"/>
                    <a:lumOff val="25000"/>
                  </a:schemeClr>
                </a:solidFill>
                <a:latin typeface="Franklin Gothic Book" panose="020B0503020102020204" pitchFamily="34" charset="0"/>
              </a:rPr>
              <a:t>shut-off </a:t>
            </a:r>
            <a:r>
              <a:rPr lang="en-US" sz="1100" dirty="0">
                <a:solidFill>
                  <a:schemeClr val="tx1">
                    <a:lumMod val="75000"/>
                    <a:lumOff val="25000"/>
                  </a:schemeClr>
                </a:solidFill>
                <a:latin typeface="Franklin Gothic Book" panose="020B0503020102020204" pitchFamily="34" charset="0"/>
              </a:rPr>
              <a:t>avoided a disconnection by entering a payment plan arrangement in May.</a:t>
            </a:r>
          </a:p>
          <a:p>
            <a:endParaRPr lang="en-US" sz="800" dirty="0">
              <a:solidFill>
                <a:schemeClr val="tx1">
                  <a:lumMod val="75000"/>
                  <a:lumOff val="25000"/>
                </a:schemeClr>
              </a:solidFill>
              <a:latin typeface="Franklin Gothic Book" panose="020B0503020102020204" pitchFamily="34" charset="0"/>
            </a:endParaRPr>
          </a:p>
          <a:p>
            <a:r>
              <a:rPr lang="en-US" sz="1100" dirty="0" smtClean="0">
                <a:solidFill>
                  <a:schemeClr val="tx1">
                    <a:lumMod val="75000"/>
                    <a:lumOff val="25000"/>
                  </a:schemeClr>
                </a:solidFill>
                <a:latin typeface="Franklin Gothic Book" panose="020B0503020102020204" pitchFamily="34" charset="0"/>
              </a:rPr>
              <a:t>This report includes an update on the status of DWSD customers as of June 9, 2016.</a:t>
            </a:r>
            <a:endParaRPr lang="en-US" sz="1100" dirty="0">
              <a:solidFill>
                <a:schemeClr val="tx1">
                  <a:lumMod val="75000"/>
                  <a:lumOff val="25000"/>
                </a:schemeClr>
              </a:solidFill>
              <a:latin typeface="Franklin Gothic Book" panose="020B0503020102020204" pitchFamily="34" charset="0"/>
            </a:endParaRPr>
          </a:p>
        </p:txBody>
      </p:sp>
      <p:sp>
        <p:nvSpPr>
          <p:cNvPr id="12" name="TextBox 11"/>
          <p:cNvSpPr txBox="1"/>
          <p:nvPr/>
        </p:nvSpPr>
        <p:spPr>
          <a:xfrm>
            <a:off x="4572001" y="430760"/>
            <a:ext cx="4572000" cy="4985980"/>
          </a:xfrm>
          <a:prstGeom prst="rect">
            <a:avLst/>
          </a:prstGeom>
          <a:noFill/>
        </p:spPr>
        <p:txBody>
          <a:bodyPr wrap="square" rtlCol="0">
            <a:spAutoFit/>
          </a:bodyPr>
          <a:lstStyle/>
          <a:p>
            <a:r>
              <a:rPr lang="en-US" sz="1100" dirty="0" smtClean="0">
                <a:solidFill>
                  <a:schemeClr val="tx1">
                    <a:lumMod val="75000"/>
                    <a:lumOff val="25000"/>
                  </a:schemeClr>
                </a:solidFill>
                <a:latin typeface="Franklin Gothic Book" panose="020B0503020102020204" pitchFamily="34" charset="0"/>
              </a:rPr>
              <a:t>A significant step to improve DWSD’s business practices is to attach names to water and sewer accounts. Currently, DWSD has a parcel-based billing system whereby the account remains with the property. This causes several customer relations and billing issues. The least of which is pursuing the customer for past due balances after they vacated the property. Under the new system, the account will follow the resident rather than staying with the property.</a:t>
            </a:r>
          </a:p>
          <a:p>
            <a:endParaRPr lang="en-US" sz="800" dirty="0">
              <a:solidFill>
                <a:schemeClr val="tx1">
                  <a:lumMod val="75000"/>
                  <a:lumOff val="25000"/>
                </a:schemeClr>
              </a:solidFill>
              <a:latin typeface="Franklin Gothic Book" panose="020B0503020102020204" pitchFamily="34" charset="0"/>
            </a:endParaRPr>
          </a:p>
          <a:p>
            <a:r>
              <a:rPr lang="en-US" sz="1100" dirty="0" smtClean="0">
                <a:solidFill>
                  <a:schemeClr val="tx1">
                    <a:lumMod val="75000"/>
                    <a:lumOff val="25000"/>
                  </a:schemeClr>
                </a:solidFill>
                <a:latin typeface="Franklin Gothic Book" panose="020B0503020102020204" pitchFamily="34" charset="0"/>
              </a:rPr>
              <a:t>The Blue Ribbon Panel on Affordability recommended DWSD begin the process to attach names to the accounts. </a:t>
            </a:r>
            <a:r>
              <a:rPr lang="en-US" sz="1100" dirty="0">
                <a:solidFill>
                  <a:schemeClr val="tx1">
                    <a:lumMod val="75000"/>
                    <a:lumOff val="25000"/>
                  </a:schemeClr>
                </a:solidFill>
                <a:latin typeface="Franklin Gothic Book" panose="020B0503020102020204" pitchFamily="34" charset="0"/>
              </a:rPr>
              <a:t>Attaching names to accounts is a standard utility </a:t>
            </a:r>
            <a:r>
              <a:rPr lang="en-US" sz="1100" dirty="0" smtClean="0">
                <a:solidFill>
                  <a:schemeClr val="tx1">
                    <a:lumMod val="75000"/>
                    <a:lumOff val="25000"/>
                  </a:schemeClr>
                </a:solidFill>
                <a:latin typeface="Franklin Gothic Book" panose="020B0503020102020204" pitchFamily="34" charset="0"/>
              </a:rPr>
              <a:t>practice used across the country.</a:t>
            </a:r>
          </a:p>
          <a:p>
            <a:endParaRPr lang="en-US" sz="800" dirty="0">
              <a:solidFill>
                <a:schemeClr val="tx1">
                  <a:lumMod val="75000"/>
                  <a:lumOff val="25000"/>
                </a:schemeClr>
              </a:solidFill>
              <a:latin typeface="Franklin Gothic Book" panose="020B0503020102020204" pitchFamily="34" charset="0"/>
            </a:endParaRPr>
          </a:p>
          <a:p>
            <a:r>
              <a:rPr lang="en-US" sz="1100" dirty="0" smtClean="0">
                <a:solidFill>
                  <a:schemeClr val="tx1">
                    <a:lumMod val="75000"/>
                    <a:lumOff val="25000"/>
                  </a:schemeClr>
                </a:solidFill>
                <a:latin typeface="Franklin Gothic Book" panose="020B0503020102020204" pitchFamily="34" charset="0"/>
              </a:rPr>
              <a:t>On April 4, DWSD Customer Care staff began the process with a new policy (shown below) for establishing service. This includes residents who move into Detroit, residents who move to a new location within the city, and residents who are restoring their service.</a:t>
            </a:r>
          </a:p>
          <a:p>
            <a:endParaRPr lang="en-US" sz="800" dirty="0">
              <a:solidFill>
                <a:schemeClr val="tx1">
                  <a:lumMod val="75000"/>
                  <a:lumOff val="25000"/>
                </a:schemeClr>
              </a:solidFill>
              <a:latin typeface="Franklin Gothic Book" panose="020B0503020102020204" pitchFamily="34" charset="0"/>
            </a:endParaRPr>
          </a:p>
          <a:p>
            <a:r>
              <a:rPr lang="en-US" sz="1100" dirty="0" smtClean="0">
                <a:solidFill>
                  <a:schemeClr val="tx1">
                    <a:lumMod val="75000"/>
                    <a:lumOff val="25000"/>
                  </a:schemeClr>
                </a:solidFill>
                <a:latin typeface="Franklin Gothic Book" panose="020B0503020102020204" pitchFamily="34" charset="0"/>
              </a:rPr>
              <a:t>                                                                                 Close to 5,000 customer</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accounts have names</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attached since the policy</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was launched.</a:t>
            </a:r>
          </a:p>
          <a:p>
            <a:endParaRPr lang="en-US" sz="800" dirty="0">
              <a:solidFill>
                <a:schemeClr val="tx1">
                  <a:lumMod val="75000"/>
                  <a:lumOff val="25000"/>
                </a:schemeClr>
              </a:solidFill>
              <a:latin typeface="Franklin Gothic Book" panose="020B0503020102020204" pitchFamily="34" charset="0"/>
            </a:endParaRPr>
          </a:p>
          <a:p>
            <a:r>
              <a:rPr lang="en-US" sz="800" dirty="0" smtClean="0">
                <a:solidFill>
                  <a:schemeClr val="tx1">
                    <a:lumMod val="75000"/>
                    <a:lumOff val="25000"/>
                  </a:schemeClr>
                </a:solidFill>
                <a:latin typeface="Franklin Gothic Book" panose="020B0503020102020204" pitchFamily="34" charset="0"/>
              </a:rPr>
              <a:t>                                                                                                               </a:t>
            </a:r>
            <a:r>
              <a:rPr lang="en-US" sz="1100" dirty="0" smtClean="0">
                <a:solidFill>
                  <a:schemeClr val="tx1">
                    <a:lumMod val="75000"/>
                    <a:lumOff val="25000"/>
                  </a:schemeClr>
                </a:solidFill>
                <a:latin typeface="Franklin Gothic Book" panose="020B0503020102020204" pitchFamily="34" charset="0"/>
              </a:rPr>
              <a:t>Currently, the new policy</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does not impact the</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majority of DWSD</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customers who pay on</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time every month and </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have no intention of</a:t>
            </a:r>
            <a:br>
              <a:rPr lang="en-US" sz="1100" dirty="0" smtClean="0">
                <a:solidFill>
                  <a:schemeClr val="tx1">
                    <a:lumMod val="75000"/>
                    <a:lumOff val="25000"/>
                  </a:schemeClr>
                </a:solidFill>
                <a:latin typeface="Franklin Gothic Book" panose="020B0503020102020204" pitchFamily="34" charset="0"/>
              </a:rPr>
            </a:br>
            <a:r>
              <a:rPr lang="en-US" sz="1100" dirty="0" smtClean="0">
                <a:solidFill>
                  <a:schemeClr val="tx1">
                    <a:lumMod val="75000"/>
                    <a:lumOff val="25000"/>
                  </a:schemeClr>
                </a:solidFill>
                <a:latin typeface="Franklin Gothic Book" panose="020B0503020102020204" pitchFamily="34" charset="0"/>
              </a:rPr>
              <a:t>                                                                                 moving.</a:t>
            </a:r>
          </a:p>
        </p:txBody>
      </p:sp>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t="4878"/>
          <a:stretch/>
        </p:blipFill>
        <p:spPr>
          <a:xfrm>
            <a:off x="79465" y="1591732"/>
            <a:ext cx="4343400" cy="2754352"/>
          </a:xfrm>
          <a:prstGeom prst="rect">
            <a:avLst/>
          </a:prstGeom>
          <a:ln w="38100" cap="sq">
            <a:noFill/>
            <a:prstDash val="solid"/>
            <a:miter lim="800000"/>
          </a:ln>
          <a:effectLst>
            <a:outerShdw blurRad="50800" dist="38100" dir="2700000" algn="tl" rotWithShape="0">
              <a:srgbClr val="000000">
                <a:alpha val="43000"/>
              </a:srgbClr>
            </a:outerShdw>
          </a:effectLst>
        </p:spPr>
      </p:pic>
      <p:cxnSp>
        <p:nvCxnSpPr>
          <p:cNvPr id="14" name="Straight Connector 13"/>
          <p:cNvCxnSpPr/>
          <p:nvPr/>
        </p:nvCxnSpPr>
        <p:spPr>
          <a:xfrm flipH="1">
            <a:off x="4572000" y="0"/>
            <a:ext cx="0" cy="6858000"/>
          </a:xfrm>
          <a:prstGeom prst="line">
            <a:avLst/>
          </a:prstGeom>
          <a:ln w="28575">
            <a:solidFill>
              <a:srgbClr val="279989"/>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572001" y="311"/>
            <a:ext cx="4572000" cy="461665"/>
          </a:xfrm>
          <a:prstGeom prst="rect">
            <a:avLst/>
          </a:prstGeom>
          <a:noFill/>
        </p:spPr>
        <p:txBody>
          <a:bodyPr wrap="square" rtlCol="0">
            <a:spAutoFit/>
          </a:bodyPr>
          <a:lstStyle/>
          <a:p>
            <a:r>
              <a:rPr lang="en-US" sz="2400" dirty="0" smtClean="0">
                <a:ln w="0"/>
                <a:solidFill>
                  <a:srgbClr val="0070C0"/>
                </a:solidFill>
                <a:effectLst/>
                <a:latin typeface="Franklin Gothic Demi Cond" panose="020B0706030402020204" pitchFamily="34" charset="0"/>
              </a:rPr>
              <a:t>Attaching Names to Accounts</a:t>
            </a:r>
            <a:endParaRPr lang="en-US" sz="2400" dirty="0">
              <a:ln w="0"/>
              <a:solidFill>
                <a:srgbClr val="0070C0"/>
              </a:solidFill>
              <a:effectLst/>
              <a:latin typeface="Franklin Gothic Demi Cond" panose="020B0706030402020204" pitchFamily="34" charset="0"/>
            </a:endParaRPr>
          </a:p>
        </p:txBody>
      </p:sp>
    </p:spTree>
    <p:extLst>
      <p:ext uri="{BB962C8B-B14F-4D97-AF65-F5344CB8AC3E}">
        <p14:creationId xmlns:p14="http://schemas.microsoft.com/office/powerpoint/2010/main" val="1533685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3"/>
            <a:ext cx="9143999" cy="1246495"/>
          </a:xfrm>
          <a:prstGeom prst="rect">
            <a:avLst/>
          </a:prstGeom>
          <a:noFill/>
        </p:spPr>
        <p:txBody>
          <a:bodyPr wrap="square" rtlCol="0">
            <a:spAutoFit/>
          </a:bodyPr>
          <a:lstStyle/>
          <a:p>
            <a:pPr algn="ctr"/>
            <a:r>
              <a:rPr lang="en-US" sz="7500" dirty="0" smtClean="0">
                <a:ln w="0"/>
                <a:solidFill>
                  <a:srgbClr val="27999D"/>
                </a:solidFill>
                <a:latin typeface="Franklin Gothic Demi Cond" panose="020B0706030402020204" pitchFamily="34" charset="0"/>
              </a:rPr>
              <a:t>Human Resources</a:t>
            </a:r>
            <a:endParaRPr lang="en-US" sz="7500" dirty="0">
              <a:ln w="0"/>
              <a:solidFill>
                <a:srgbClr val="27999D"/>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39</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24307540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HR: </a:t>
            </a:r>
            <a:r>
              <a:rPr lang="en-US" sz="3000" dirty="0" smtClean="0">
                <a:ln w="0"/>
                <a:solidFill>
                  <a:srgbClr val="27999D"/>
                </a:solidFill>
                <a:effectLst/>
                <a:latin typeface="Franklin Gothic Demi Cond" panose="020B0706030402020204" pitchFamily="34" charset="0"/>
              </a:rPr>
              <a:t>Family Medical Leave Act</a:t>
            </a: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40</a:t>
            </a:r>
            <a:endParaRPr lang="en-US" sz="1000" dirty="0">
              <a:solidFill>
                <a:srgbClr val="B7CDC2"/>
              </a:solidFill>
              <a:latin typeface="Arial Narrow" panose="020B0606020202030204" pitchFamily="34" charset="0"/>
            </a:endParaRPr>
          </a:p>
        </p:txBody>
      </p:sp>
      <p:sp>
        <p:nvSpPr>
          <p:cNvPr id="2" name="TextBox 1"/>
          <p:cNvSpPr txBox="1"/>
          <p:nvPr/>
        </p:nvSpPr>
        <p:spPr>
          <a:xfrm>
            <a:off x="2362200" y="5207000"/>
            <a:ext cx="973343" cy="276999"/>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Applications</a:t>
            </a:r>
            <a:endParaRPr lang="en-US" sz="1200" dirty="0">
              <a:solidFill>
                <a:srgbClr val="595959"/>
              </a:solidFill>
              <a:latin typeface="Franklin Gothic Book" panose="020B0503020102020204" pitchFamily="34" charset="0"/>
            </a:endParaRPr>
          </a:p>
        </p:txBody>
      </p:sp>
      <p:sp>
        <p:nvSpPr>
          <p:cNvPr id="7" name="TextBox 6"/>
          <p:cNvSpPr txBox="1"/>
          <p:nvPr/>
        </p:nvSpPr>
        <p:spPr>
          <a:xfrm>
            <a:off x="3973197" y="5207000"/>
            <a:ext cx="1459759" cy="276999"/>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Timeframe Request</a:t>
            </a:r>
            <a:endParaRPr lang="en-US" sz="1200" dirty="0">
              <a:solidFill>
                <a:srgbClr val="595959"/>
              </a:solidFill>
              <a:latin typeface="Franklin Gothic Book" panose="020B0503020102020204" pitchFamily="34" charset="0"/>
            </a:endParaRPr>
          </a:p>
        </p:txBody>
      </p:sp>
      <p:sp>
        <p:nvSpPr>
          <p:cNvPr id="10" name="TextBox 9"/>
          <p:cNvSpPr txBox="1"/>
          <p:nvPr/>
        </p:nvSpPr>
        <p:spPr>
          <a:xfrm>
            <a:off x="6110393" y="5207000"/>
            <a:ext cx="893130" cy="276999"/>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DWSD Unit</a:t>
            </a:r>
            <a:endParaRPr lang="en-US" sz="1200" dirty="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7157901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HR: </a:t>
            </a:r>
            <a:r>
              <a:rPr lang="en-US" sz="3000" dirty="0" smtClean="0">
                <a:ln w="0"/>
                <a:solidFill>
                  <a:srgbClr val="27999D"/>
                </a:solidFill>
                <a:latin typeface="Franklin Gothic Demi Cond" panose="020B0706030402020204" pitchFamily="34" charset="0"/>
              </a:rPr>
              <a:t>Retirement Eligible</a:t>
            </a:r>
            <a:endParaRPr lang="en-US" sz="3000" dirty="0" smtClean="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210733"/>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41</a:t>
            </a:r>
            <a:endParaRPr lang="en-US" sz="1000" dirty="0">
              <a:solidFill>
                <a:srgbClr val="B7CDC2"/>
              </a:solidFill>
              <a:latin typeface="Arial Narrow" panose="020B0606020202030204" pitchFamily="34" charset="0"/>
            </a:endParaRPr>
          </a:p>
        </p:txBody>
      </p:sp>
      <p:sp>
        <p:nvSpPr>
          <p:cNvPr id="2" name="TextBox 1"/>
          <p:cNvSpPr txBox="1"/>
          <p:nvPr/>
        </p:nvSpPr>
        <p:spPr>
          <a:xfrm>
            <a:off x="2094789" y="5198533"/>
            <a:ext cx="882356" cy="461665"/>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DWSD</a:t>
            </a:r>
          </a:p>
          <a:p>
            <a:pPr algn="ctr"/>
            <a:r>
              <a:rPr lang="en-US" sz="1200" dirty="0" smtClean="0">
                <a:solidFill>
                  <a:srgbClr val="595959"/>
                </a:solidFill>
                <a:latin typeface="Franklin Gothic Book" panose="020B0503020102020204" pitchFamily="34" charset="0"/>
              </a:rPr>
              <a:t>Employees</a:t>
            </a:r>
            <a:endParaRPr lang="en-US" sz="1200" dirty="0">
              <a:solidFill>
                <a:srgbClr val="595959"/>
              </a:solidFill>
              <a:latin typeface="Franklin Gothic Book" panose="020B0503020102020204" pitchFamily="34" charset="0"/>
            </a:endParaRPr>
          </a:p>
        </p:txBody>
      </p:sp>
      <p:sp>
        <p:nvSpPr>
          <p:cNvPr id="7" name="TextBox 6"/>
          <p:cNvSpPr txBox="1"/>
          <p:nvPr/>
        </p:nvSpPr>
        <p:spPr>
          <a:xfrm>
            <a:off x="4241710" y="5198533"/>
            <a:ext cx="1013098" cy="461665"/>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25+ Years of</a:t>
            </a:r>
          </a:p>
          <a:p>
            <a:pPr algn="ctr"/>
            <a:r>
              <a:rPr lang="en-US" sz="1200" dirty="0" smtClean="0">
                <a:solidFill>
                  <a:srgbClr val="595959"/>
                </a:solidFill>
                <a:latin typeface="Franklin Gothic Book" panose="020B0503020102020204" pitchFamily="34" charset="0"/>
              </a:rPr>
              <a:t>Service</a:t>
            </a:r>
            <a:endParaRPr lang="en-US" sz="1200" dirty="0">
              <a:solidFill>
                <a:srgbClr val="595959"/>
              </a:solidFill>
              <a:latin typeface="Franklin Gothic Book" panose="020B0503020102020204" pitchFamily="34" charset="0"/>
            </a:endParaRPr>
          </a:p>
        </p:txBody>
      </p:sp>
      <p:sp>
        <p:nvSpPr>
          <p:cNvPr id="10" name="TextBox 9"/>
          <p:cNvSpPr txBox="1"/>
          <p:nvPr/>
        </p:nvSpPr>
        <p:spPr>
          <a:xfrm>
            <a:off x="6275946" y="5198533"/>
            <a:ext cx="1298304" cy="646331"/>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60+ Years Old &amp;</a:t>
            </a:r>
          </a:p>
          <a:p>
            <a:pPr algn="ctr"/>
            <a:r>
              <a:rPr lang="en-US" sz="1200" dirty="0" smtClean="0">
                <a:solidFill>
                  <a:srgbClr val="595959"/>
                </a:solidFill>
                <a:latin typeface="Franklin Gothic Book" panose="020B0503020102020204" pitchFamily="34" charset="0"/>
              </a:rPr>
              <a:t>10 or More Years</a:t>
            </a:r>
            <a:br>
              <a:rPr lang="en-US" sz="1200" dirty="0" smtClean="0">
                <a:solidFill>
                  <a:srgbClr val="595959"/>
                </a:solidFill>
                <a:latin typeface="Franklin Gothic Book" panose="020B0503020102020204" pitchFamily="34" charset="0"/>
              </a:rPr>
            </a:br>
            <a:r>
              <a:rPr lang="en-US" sz="1200" dirty="0" smtClean="0">
                <a:solidFill>
                  <a:srgbClr val="595959"/>
                </a:solidFill>
                <a:latin typeface="Franklin Gothic Book" panose="020B0503020102020204" pitchFamily="34" charset="0"/>
              </a:rPr>
              <a:t>of Service</a:t>
            </a:r>
            <a:endParaRPr lang="en-US" sz="1200" dirty="0">
              <a:solidFill>
                <a:srgbClr val="595959"/>
              </a:solidFill>
              <a:latin typeface="Franklin Gothic Book" panose="020B0503020102020204" pitchFamily="34" charset="0"/>
            </a:endParaRPr>
          </a:p>
        </p:txBody>
      </p:sp>
      <p:sp>
        <p:nvSpPr>
          <p:cNvPr id="11" name="TextBox 10"/>
          <p:cNvSpPr txBox="1"/>
          <p:nvPr/>
        </p:nvSpPr>
        <p:spPr>
          <a:xfrm>
            <a:off x="5283330" y="5198533"/>
            <a:ext cx="1102866" cy="276999"/>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60+ Years Old</a:t>
            </a:r>
            <a:endParaRPr lang="en-US" sz="1200" dirty="0">
              <a:solidFill>
                <a:srgbClr val="595959"/>
              </a:solidFill>
              <a:latin typeface="Franklin Gothic Book" panose="020B0503020102020204" pitchFamily="34" charset="0"/>
            </a:endParaRPr>
          </a:p>
        </p:txBody>
      </p:sp>
      <p:sp>
        <p:nvSpPr>
          <p:cNvPr id="13" name="TextBox 12"/>
          <p:cNvSpPr txBox="1"/>
          <p:nvPr/>
        </p:nvSpPr>
        <p:spPr>
          <a:xfrm>
            <a:off x="3162801" y="5166004"/>
            <a:ext cx="997517" cy="646331"/>
          </a:xfrm>
          <a:prstGeom prst="rect">
            <a:avLst/>
          </a:prstGeom>
          <a:noFill/>
        </p:spPr>
        <p:txBody>
          <a:bodyPr wrap="none" rtlCol="0">
            <a:spAutoFit/>
          </a:bodyPr>
          <a:lstStyle/>
          <a:p>
            <a:pPr algn="ctr"/>
            <a:r>
              <a:rPr lang="en-US" sz="1200" dirty="0" smtClean="0">
                <a:solidFill>
                  <a:srgbClr val="595959"/>
                </a:solidFill>
                <a:latin typeface="Franklin Gothic Book" panose="020B0503020102020204" pitchFamily="34" charset="0"/>
              </a:rPr>
              <a:t>Total Eligible</a:t>
            </a:r>
          </a:p>
          <a:p>
            <a:pPr algn="ctr"/>
            <a:r>
              <a:rPr lang="en-US" sz="1200" dirty="0" smtClean="0">
                <a:solidFill>
                  <a:srgbClr val="595959"/>
                </a:solidFill>
                <a:latin typeface="Franklin Gothic Book" panose="020B0503020102020204" pitchFamily="34" charset="0"/>
              </a:rPr>
              <a:t>for</a:t>
            </a:r>
          </a:p>
          <a:p>
            <a:pPr algn="ctr"/>
            <a:r>
              <a:rPr lang="en-US" sz="1200" dirty="0" smtClean="0">
                <a:solidFill>
                  <a:srgbClr val="595959"/>
                </a:solidFill>
                <a:latin typeface="Franklin Gothic Book" panose="020B0503020102020204" pitchFamily="34" charset="0"/>
              </a:rPr>
              <a:t>Retirement</a:t>
            </a:r>
            <a:endParaRPr lang="en-US" sz="1200" dirty="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26860892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4"/>
            <a:ext cx="9143999" cy="1246495"/>
          </a:xfrm>
          <a:prstGeom prst="rect">
            <a:avLst/>
          </a:prstGeom>
          <a:noFill/>
        </p:spPr>
        <p:txBody>
          <a:bodyPr wrap="square" rtlCol="0">
            <a:spAutoFit/>
          </a:bodyPr>
          <a:lstStyle/>
          <a:p>
            <a:pPr algn="ctr"/>
            <a:r>
              <a:rPr lang="en-US" sz="7500" dirty="0" smtClean="0">
                <a:ln w="0"/>
                <a:solidFill>
                  <a:srgbClr val="279989"/>
                </a:solidFill>
                <a:effectLst/>
                <a:latin typeface="Franklin Gothic Demi Cond" panose="020B0706030402020204" pitchFamily="34" charset="0"/>
              </a:rPr>
              <a:t>Public Affairs</a:t>
            </a:r>
            <a:endParaRPr lang="en-US" sz="7500" dirty="0">
              <a:ln w="0"/>
              <a:solidFill>
                <a:srgbClr val="279989"/>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42</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14319472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Public Affairs: </a:t>
            </a:r>
            <a:r>
              <a:rPr lang="en-US" sz="3000" dirty="0" smtClean="0">
                <a:ln w="0"/>
                <a:solidFill>
                  <a:srgbClr val="27999D"/>
                </a:solidFill>
                <a:effectLst/>
                <a:latin typeface="Franklin Gothic Demi Cond" panose="020B0706030402020204" pitchFamily="34" charset="0"/>
              </a:rPr>
              <a:t>News Media Placements</a:t>
            </a:r>
            <a:endParaRPr lang="en-US" sz="3000" dirty="0">
              <a:ln w="0"/>
              <a:solidFill>
                <a:srgbClr val="27999D"/>
              </a:solidFill>
              <a:effectLst/>
              <a:latin typeface="Franklin Gothic Demi Cond" panose="020B0706030402020204" pitchFamily="34" charset="0"/>
            </a:endParaRPr>
          </a:p>
        </p:txBody>
      </p:sp>
      <p:graphicFrame>
        <p:nvGraphicFramePr>
          <p:cNvPr id="6" name="Chart 5"/>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43</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39199643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Public Affairs: </a:t>
            </a:r>
            <a:r>
              <a:rPr lang="en-US" sz="3000" dirty="0" smtClean="0">
                <a:ln w="0"/>
                <a:solidFill>
                  <a:srgbClr val="27999D"/>
                </a:solidFill>
                <a:effectLst/>
                <a:latin typeface="Franklin Gothic Demi Cond" panose="020B0706030402020204" pitchFamily="34" charset="0"/>
              </a:rPr>
              <a:t>Social Media Followers</a:t>
            </a: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44</a:t>
            </a:r>
            <a:endParaRPr lang="en-US" sz="1000" dirty="0">
              <a:solidFill>
                <a:srgbClr val="B7CDC2"/>
              </a:solidFill>
              <a:latin typeface="Arial Narrow" panose="020B0606020202030204" pitchFamily="34" charset="0"/>
            </a:endParaRPr>
          </a:p>
        </p:txBody>
      </p:sp>
      <p:graphicFrame>
        <p:nvGraphicFramePr>
          <p:cNvPr id="11" name="Chart 10"/>
          <p:cNvGraphicFramePr/>
          <p:nvPr>
            <p:extLst/>
          </p:nvPr>
        </p:nvGraphicFramePr>
        <p:xfrm>
          <a:off x="1524000" y="1413933"/>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31505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Public Affairs: </a:t>
            </a:r>
            <a:r>
              <a:rPr lang="en-US" sz="2600" dirty="0" smtClean="0">
                <a:ln w="0"/>
                <a:solidFill>
                  <a:srgbClr val="27999D"/>
                </a:solidFill>
                <a:effectLst/>
                <a:latin typeface="Franklin Gothic Demi Cond" panose="020B0706030402020204" pitchFamily="34" charset="0"/>
              </a:rPr>
              <a:t>Community Engagement Activities</a:t>
            </a: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45</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22066624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4"/>
            <a:ext cx="9143999" cy="1246495"/>
          </a:xfrm>
          <a:prstGeom prst="rect">
            <a:avLst/>
          </a:prstGeom>
          <a:noFill/>
        </p:spPr>
        <p:txBody>
          <a:bodyPr wrap="square" rtlCol="0">
            <a:spAutoFit/>
          </a:bodyPr>
          <a:lstStyle/>
          <a:p>
            <a:pPr algn="ctr"/>
            <a:r>
              <a:rPr lang="en-US" sz="7500" dirty="0" smtClean="0">
                <a:ln w="0"/>
                <a:solidFill>
                  <a:srgbClr val="27999D"/>
                </a:solidFill>
                <a:effectLst/>
                <a:latin typeface="Franklin Gothic Demi Cond" panose="020B0706030402020204" pitchFamily="34" charset="0"/>
              </a:rPr>
              <a:t>Information Technology</a:t>
            </a:r>
            <a:endParaRPr lang="en-US" sz="7500" dirty="0">
              <a:ln w="0"/>
              <a:solidFill>
                <a:srgbClr val="27999D"/>
              </a:solidFill>
              <a:effectLst/>
              <a:latin typeface="Franklin Gothic Demi Cond" panose="020B0706030402020204" pitchFamily="34" charset="0"/>
            </a:endParaRPr>
          </a:p>
        </p:txBody>
      </p:sp>
      <p:sp>
        <p:nvSpPr>
          <p:cNvPr id="7" name="TextBox 6"/>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46</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25511217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52564"/>
            <a:ext cx="9143999" cy="150810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Information Technology:</a:t>
            </a:r>
            <a:r>
              <a:rPr lang="en-US" sz="3000" dirty="0" smtClean="0">
                <a:ln w="0"/>
                <a:solidFill>
                  <a:srgbClr val="27999D"/>
                </a:solidFill>
                <a:effectLst/>
                <a:latin typeface="Franklin Gothic Demi Cond" panose="020B0706030402020204" pitchFamily="34" charset="0"/>
              </a:rPr>
              <a:t> Software</a:t>
            </a:r>
            <a:br>
              <a:rPr lang="en-US" sz="3000" dirty="0" smtClean="0">
                <a:ln w="0"/>
                <a:solidFill>
                  <a:srgbClr val="27999D"/>
                </a:solidFill>
                <a:effectLst/>
                <a:latin typeface="Franklin Gothic Demi Cond" panose="020B0706030402020204" pitchFamily="34" charset="0"/>
              </a:rPr>
            </a:br>
            <a:r>
              <a:rPr lang="en-US" sz="3000" dirty="0" smtClean="0">
                <a:ln w="0"/>
                <a:solidFill>
                  <a:srgbClr val="27999D"/>
                </a:solidFill>
                <a:effectLst/>
                <a:latin typeface="Franklin Gothic Demi Cond" panose="020B0706030402020204" pitchFamily="34" charset="0"/>
              </a:rPr>
              <a:t>Application</a:t>
            </a:r>
            <a:r>
              <a:rPr lang="en-US" sz="3000" dirty="0">
                <a:ln w="0"/>
                <a:solidFill>
                  <a:srgbClr val="27999D"/>
                </a:solidFill>
                <a:latin typeface="Franklin Gothic Demi Cond" panose="020B0706030402020204" pitchFamily="34" charset="0"/>
              </a:rPr>
              <a:t> </a:t>
            </a:r>
            <a:r>
              <a:rPr lang="en-US" sz="3000" dirty="0" smtClean="0">
                <a:ln w="0"/>
                <a:solidFill>
                  <a:srgbClr val="27999D"/>
                </a:solidFill>
                <a:effectLst/>
                <a:latin typeface="Franklin Gothic Demi Cond" panose="020B0706030402020204" pitchFamily="34" charset="0"/>
              </a:rPr>
              <a:t>Availability for Customer Care,</a:t>
            </a:r>
          </a:p>
          <a:p>
            <a:r>
              <a:rPr lang="en-US" sz="3000" dirty="0" smtClean="0">
                <a:ln w="0"/>
                <a:solidFill>
                  <a:srgbClr val="27999D"/>
                </a:solidFill>
                <a:effectLst/>
                <a:latin typeface="Franklin Gothic Demi Cond" panose="020B0706030402020204" pitchFamily="34" charset="0"/>
              </a:rPr>
              <a:t>Field Services and Finance</a:t>
            </a:r>
          </a:p>
        </p:txBody>
      </p:sp>
      <p:sp>
        <p:nvSpPr>
          <p:cNvPr id="8" name="TextBox 7"/>
          <p:cNvSpPr txBox="1"/>
          <p:nvPr/>
        </p:nvSpPr>
        <p:spPr>
          <a:xfrm>
            <a:off x="4425412" y="6476312"/>
            <a:ext cx="300082"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47</a:t>
            </a:r>
            <a:endParaRPr lang="en-US" sz="1000" dirty="0">
              <a:solidFill>
                <a:srgbClr val="B7CDC2"/>
              </a:solidFill>
              <a:latin typeface="Arial Narrow" panose="020B0606020202030204" pitchFamily="34" charset="0"/>
            </a:endParaRPr>
          </a:p>
        </p:txBody>
      </p:sp>
      <p:graphicFrame>
        <p:nvGraphicFramePr>
          <p:cNvPr id="11" name="Chart 10"/>
          <p:cNvGraphicFramePr>
            <a:graphicFrameLocks/>
          </p:cNvGraphicFramePr>
          <p:nvPr>
            <p:extLst/>
          </p:nvPr>
        </p:nvGraphicFramePr>
        <p:xfrm>
          <a:off x="202476" y="2200841"/>
          <a:ext cx="8739047" cy="34506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8535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25366"/>
            <a:ext cx="9143999" cy="1246495"/>
          </a:xfrm>
          <a:prstGeom prst="rect">
            <a:avLst/>
          </a:prstGeom>
          <a:noFill/>
        </p:spPr>
        <p:txBody>
          <a:bodyPr wrap="square" rtlCol="0">
            <a:spAutoFit/>
          </a:bodyPr>
          <a:lstStyle/>
          <a:p>
            <a:pPr algn="ctr"/>
            <a:r>
              <a:rPr lang="en-US" sz="7500" dirty="0" smtClean="0">
                <a:ln w="0"/>
                <a:solidFill>
                  <a:srgbClr val="279989"/>
                </a:solidFill>
                <a:effectLst/>
                <a:latin typeface="Franklin Gothic Demi Cond" panose="020B0706030402020204" pitchFamily="34" charset="0"/>
              </a:rPr>
              <a:t>Customer Care</a:t>
            </a:r>
            <a:endParaRPr lang="en-US" sz="7500" dirty="0">
              <a:ln w="0"/>
              <a:solidFill>
                <a:srgbClr val="279989"/>
              </a:solidFill>
              <a:effectLst/>
              <a:latin typeface="Franklin Gothic Demi Cond" panose="020B0706030402020204" pitchFamily="34" charset="0"/>
            </a:endParaRPr>
          </a:p>
        </p:txBody>
      </p:sp>
      <p:sp>
        <p:nvSpPr>
          <p:cNvPr id="7" name="TextBox 6"/>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4</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4067862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Customer Care: </a:t>
            </a:r>
            <a:r>
              <a:rPr lang="en-US" sz="3000" dirty="0" smtClean="0">
                <a:ln w="0"/>
                <a:solidFill>
                  <a:srgbClr val="27999D"/>
                </a:solidFill>
                <a:effectLst/>
                <a:latin typeface="Franklin Gothic Demi Cond" panose="020B0706030402020204" pitchFamily="34" charset="0"/>
              </a:rPr>
              <a:t>Account Status (all)*</a:t>
            </a:r>
          </a:p>
        </p:txBody>
      </p:sp>
      <p:sp>
        <p:nvSpPr>
          <p:cNvPr id="5" name="TextBox 4"/>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5</a:t>
            </a:r>
            <a:endParaRPr lang="en-US" sz="1000" dirty="0">
              <a:solidFill>
                <a:srgbClr val="B7CDC2"/>
              </a:solidFill>
              <a:latin typeface="Arial Narrow" panose="020B0606020202030204" pitchFamily="34" charset="0"/>
            </a:endParaRPr>
          </a:p>
        </p:txBody>
      </p:sp>
      <p:sp>
        <p:nvSpPr>
          <p:cNvPr id="11" name="Rectangle 10"/>
          <p:cNvSpPr/>
          <p:nvPr/>
        </p:nvSpPr>
        <p:spPr>
          <a:xfrm>
            <a:off x="1" y="6133182"/>
            <a:ext cx="9144000" cy="261610"/>
          </a:xfrm>
          <a:prstGeom prst="rect">
            <a:avLst/>
          </a:prstGeom>
        </p:spPr>
        <p:txBody>
          <a:bodyPr wrap="square">
            <a:spAutoFit/>
          </a:bodyPr>
          <a:lstStyle/>
          <a:p>
            <a:r>
              <a:rPr lang="en-US" sz="1100" dirty="0" smtClean="0">
                <a:ln w="0"/>
                <a:solidFill>
                  <a:srgbClr val="595959"/>
                </a:solidFill>
                <a:latin typeface="Franklin Gothic Book" panose="020B0503020102020204" pitchFamily="34" charset="0"/>
              </a:rPr>
              <a:t>*Approximately 20,000 never-been-billed parcels were added to the DWSD billing system in October 2016 as part of the Drainage Charge Program.</a:t>
            </a:r>
            <a:endParaRPr lang="en-US" sz="1100" dirty="0">
              <a:ln w="0"/>
              <a:solidFill>
                <a:srgbClr val="595959"/>
              </a:solidFill>
              <a:latin typeface="Franklin Gothic Book" panose="020B0503020102020204" pitchFamily="34" charset="0"/>
            </a:endParaRPr>
          </a:p>
        </p:txBody>
      </p:sp>
      <p:graphicFrame>
        <p:nvGraphicFramePr>
          <p:cNvPr id="9" name="Chart 8"/>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52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Customer Care: </a:t>
            </a:r>
            <a:r>
              <a:rPr lang="en-US" sz="3000" dirty="0" smtClean="0">
                <a:ln w="0"/>
                <a:solidFill>
                  <a:srgbClr val="27999D"/>
                </a:solidFill>
                <a:effectLst/>
                <a:latin typeface="Franklin Gothic Demi Cond" panose="020B0706030402020204" pitchFamily="34" charset="0"/>
              </a:rPr>
              <a:t>Residential Account Status*</a:t>
            </a: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6</a:t>
            </a:r>
            <a:endParaRPr lang="en-US" sz="1000" dirty="0">
              <a:solidFill>
                <a:srgbClr val="B7CDC2"/>
              </a:solidFill>
              <a:latin typeface="Arial Narrow" panose="020B0606020202030204" pitchFamily="34" charset="0"/>
            </a:endParaRPr>
          </a:p>
        </p:txBody>
      </p:sp>
      <p:sp>
        <p:nvSpPr>
          <p:cNvPr id="11" name="Rectangle 10"/>
          <p:cNvSpPr/>
          <p:nvPr/>
        </p:nvSpPr>
        <p:spPr>
          <a:xfrm>
            <a:off x="1" y="6133182"/>
            <a:ext cx="9144000" cy="261610"/>
          </a:xfrm>
          <a:prstGeom prst="rect">
            <a:avLst/>
          </a:prstGeom>
        </p:spPr>
        <p:txBody>
          <a:bodyPr wrap="square">
            <a:spAutoFit/>
          </a:bodyPr>
          <a:lstStyle/>
          <a:p>
            <a:r>
              <a:rPr lang="en-US" sz="1100" dirty="0" smtClean="0">
                <a:ln w="0"/>
                <a:solidFill>
                  <a:srgbClr val="595959"/>
                </a:solidFill>
                <a:latin typeface="Franklin Gothic Book" panose="020B0503020102020204" pitchFamily="34" charset="0"/>
              </a:rPr>
              <a:t>*Approximately 20,000 never-been-billed parcels were added to the DWSD billing system in October 2016 as part of the Drainage Charge Program.</a:t>
            </a:r>
            <a:endParaRPr lang="en-US" sz="1100" dirty="0">
              <a:ln w="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3360532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61273"/>
            <a:ext cx="9143999" cy="58477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Customer Care: </a:t>
            </a:r>
            <a:r>
              <a:rPr lang="en-US" sz="3000" dirty="0" smtClean="0">
                <a:ln w="0"/>
                <a:solidFill>
                  <a:srgbClr val="27999D"/>
                </a:solidFill>
                <a:effectLst/>
                <a:latin typeface="Franklin Gothic Demi Cond" panose="020B0706030402020204" pitchFamily="34" charset="0"/>
              </a:rPr>
              <a:t>Residential Current on Bill*</a:t>
            </a:r>
            <a:endParaRPr lang="en-US" sz="3000" dirty="0">
              <a:ln w="0"/>
              <a:solidFill>
                <a:srgbClr val="27999D"/>
              </a:solidFill>
              <a:effectLst/>
              <a:latin typeface="Franklin Gothic Demi Cond" panose="020B0706030402020204" pitchFamily="34" charset="0"/>
            </a:endParaRPr>
          </a:p>
        </p:txBody>
      </p:sp>
      <p:graphicFrame>
        <p:nvGraphicFramePr>
          <p:cNvPr id="8" name="Chart 7"/>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7</a:t>
            </a:r>
            <a:endParaRPr lang="en-US" sz="1000" dirty="0">
              <a:solidFill>
                <a:srgbClr val="B7CDC2"/>
              </a:solidFill>
              <a:latin typeface="Arial Narrow" panose="020B0606020202030204" pitchFamily="34" charset="0"/>
            </a:endParaRPr>
          </a:p>
        </p:txBody>
      </p:sp>
      <p:sp>
        <p:nvSpPr>
          <p:cNvPr id="12" name="Rectangle 11"/>
          <p:cNvSpPr/>
          <p:nvPr/>
        </p:nvSpPr>
        <p:spPr>
          <a:xfrm>
            <a:off x="1" y="6133182"/>
            <a:ext cx="9144000" cy="261610"/>
          </a:xfrm>
          <a:prstGeom prst="rect">
            <a:avLst/>
          </a:prstGeom>
        </p:spPr>
        <p:txBody>
          <a:bodyPr wrap="square">
            <a:spAutoFit/>
          </a:bodyPr>
          <a:lstStyle/>
          <a:p>
            <a:r>
              <a:rPr lang="en-US" sz="1100" dirty="0" smtClean="0">
                <a:ln w="0"/>
                <a:solidFill>
                  <a:srgbClr val="595959"/>
                </a:solidFill>
                <a:latin typeface="Franklin Gothic Book" panose="020B0503020102020204" pitchFamily="34" charset="0"/>
              </a:rPr>
              <a:t>*Approximately 20,000 never-been-billed parcels were added to the DWSD billing system in October 2016 as part of the Drainage Charge Program.</a:t>
            </a:r>
            <a:endParaRPr lang="en-US" sz="1100" dirty="0">
              <a:ln w="0"/>
              <a:solidFill>
                <a:srgbClr val="595959"/>
              </a:solidFill>
              <a:latin typeface="Franklin Gothic Book" panose="020B0503020102020204" pitchFamily="34" charset="0"/>
            </a:endParaRPr>
          </a:p>
        </p:txBody>
      </p:sp>
    </p:spTree>
    <p:extLst>
      <p:ext uri="{BB962C8B-B14F-4D97-AF65-F5344CB8AC3E}">
        <p14:creationId xmlns:p14="http://schemas.microsoft.com/office/powerpoint/2010/main" val="3034203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nvPr>
        </p:nvGraphicFramePr>
        <p:xfrm>
          <a:off x="1524000" y="1730244"/>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 y="61273"/>
            <a:ext cx="9143999" cy="1508105"/>
          </a:xfrm>
          <a:prstGeom prst="rect">
            <a:avLst/>
          </a:prstGeom>
          <a:noFill/>
        </p:spPr>
        <p:txBody>
          <a:bodyPr wrap="square" rtlCol="0">
            <a:spAutoFit/>
          </a:bodyPr>
          <a:lstStyle/>
          <a:p>
            <a:r>
              <a:rPr lang="en-US" sz="3200" dirty="0" smtClean="0">
                <a:ln w="0"/>
                <a:solidFill>
                  <a:srgbClr val="27999D"/>
                </a:solidFill>
                <a:effectLst/>
                <a:latin typeface="Franklin Gothic Demi Cond" panose="020B0706030402020204" pitchFamily="34" charset="0"/>
              </a:rPr>
              <a:t>Customer Care: Appointments for </a:t>
            </a:r>
            <a:r>
              <a:rPr lang="en-US" sz="3000" dirty="0" smtClean="0">
                <a:ln w="0"/>
                <a:solidFill>
                  <a:srgbClr val="27999D"/>
                </a:solidFill>
                <a:effectLst/>
                <a:latin typeface="Franklin Gothic Demi Cond" panose="020B0706030402020204" pitchFamily="34" charset="0"/>
              </a:rPr>
              <a:t>Water</a:t>
            </a:r>
            <a:br>
              <a:rPr lang="en-US" sz="3000" dirty="0" smtClean="0">
                <a:ln w="0"/>
                <a:solidFill>
                  <a:srgbClr val="27999D"/>
                </a:solidFill>
                <a:effectLst/>
                <a:latin typeface="Franklin Gothic Demi Cond" panose="020B0706030402020204" pitchFamily="34" charset="0"/>
              </a:rPr>
            </a:br>
            <a:r>
              <a:rPr lang="en-US" sz="3000" dirty="0" smtClean="0">
                <a:ln w="0"/>
                <a:solidFill>
                  <a:srgbClr val="27999D"/>
                </a:solidFill>
                <a:effectLst/>
                <a:latin typeface="Franklin Gothic Demi Cond" panose="020B0706030402020204" pitchFamily="34" charset="0"/>
              </a:rPr>
              <a:t>                                   Residential Assistance</a:t>
            </a:r>
            <a:br>
              <a:rPr lang="en-US" sz="3000" dirty="0" smtClean="0">
                <a:ln w="0"/>
                <a:solidFill>
                  <a:srgbClr val="27999D"/>
                </a:solidFill>
                <a:effectLst/>
                <a:latin typeface="Franklin Gothic Demi Cond" panose="020B0706030402020204" pitchFamily="34" charset="0"/>
              </a:rPr>
            </a:br>
            <a:r>
              <a:rPr lang="en-US" sz="3000" dirty="0" smtClean="0">
                <a:ln w="0"/>
                <a:solidFill>
                  <a:srgbClr val="27999D"/>
                </a:solidFill>
                <a:effectLst/>
                <a:latin typeface="Franklin Gothic Demi Cond" panose="020B0706030402020204" pitchFamily="34" charset="0"/>
              </a:rPr>
              <a:t>                                   Program (WRAP)</a:t>
            </a:r>
            <a:endParaRPr lang="en-US" sz="3000" dirty="0">
              <a:ln w="0"/>
              <a:solidFill>
                <a:srgbClr val="27999D"/>
              </a:solidFill>
              <a:effectLst/>
              <a:latin typeface="Franklin Gothic Demi Cond" panose="020B0706030402020204" pitchFamily="34" charset="0"/>
            </a:endParaRPr>
          </a:p>
        </p:txBody>
      </p:sp>
      <p:sp>
        <p:nvSpPr>
          <p:cNvPr id="8" name="TextBox 7"/>
          <p:cNvSpPr txBox="1"/>
          <p:nvPr/>
        </p:nvSpPr>
        <p:spPr>
          <a:xfrm>
            <a:off x="4450813" y="6476312"/>
            <a:ext cx="242374" cy="246221"/>
          </a:xfrm>
          <a:prstGeom prst="rect">
            <a:avLst/>
          </a:prstGeom>
          <a:noFill/>
        </p:spPr>
        <p:txBody>
          <a:bodyPr wrap="none" rtlCol="0">
            <a:spAutoFit/>
          </a:bodyPr>
          <a:lstStyle/>
          <a:p>
            <a:r>
              <a:rPr lang="en-US" sz="1000" dirty="0" smtClean="0">
                <a:solidFill>
                  <a:srgbClr val="B7CDC2"/>
                </a:solidFill>
                <a:latin typeface="Arial Narrow" panose="020B0606020202030204" pitchFamily="34" charset="0"/>
              </a:rPr>
              <a:t>8</a:t>
            </a:r>
            <a:endParaRPr lang="en-US" sz="1000" dirty="0">
              <a:solidFill>
                <a:srgbClr val="B7CDC2"/>
              </a:solidFill>
              <a:latin typeface="Arial Narrow" panose="020B0606020202030204" pitchFamily="34" charset="0"/>
            </a:endParaRPr>
          </a:p>
        </p:txBody>
      </p:sp>
    </p:spTree>
    <p:extLst>
      <p:ext uri="{BB962C8B-B14F-4D97-AF65-F5344CB8AC3E}">
        <p14:creationId xmlns:p14="http://schemas.microsoft.com/office/powerpoint/2010/main" val="4066349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27498</TotalTime>
  <Words>1541</Words>
  <Application>Microsoft Office PowerPoint</Application>
  <PresentationFormat>On-screen Show (4:3)</PresentationFormat>
  <Paragraphs>557</Paragraphs>
  <Slides>48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48</vt:i4>
      </vt:variant>
    </vt:vector>
  </HeadingPairs>
  <TitlesOfParts>
    <vt:vector size="59" baseType="lpstr">
      <vt:lpstr>Arial</vt:lpstr>
      <vt:lpstr>Arial Narrow</vt:lpstr>
      <vt:lpstr>Calibri</vt:lpstr>
      <vt:lpstr>Calibri Light</vt:lpstr>
      <vt:lpstr>Courier New</vt:lpstr>
      <vt:lpstr>Franklin Gothic Book</vt:lpstr>
      <vt:lpstr>Franklin Gothic Demi Cond</vt:lpstr>
      <vt:lpstr>Franklin Gothic Heavy</vt:lpstr>
      <vt:lpstr>Franklin Gothic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Detroit Water and Sewerage Department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Peckinpaugh</dc:creator>
  <cp:lastModifiedBy>Bryan Peckinpaugh</cp:lastModifiedBy>
  <cp:revision>1356</cp:revision>
  <cp:lastPrinted>2017-12-20T15:08:07Z</cp:lastPrinted>
  <dcterms:created xsi:type="dcterms:W3CDTF">2016-04-19T17:03:52Z</dcterms:created>
  <dcterms:modified xsi:type="dcterms:W3CDTF">2018-01-16T18:37:50Z</dcterms:modified>
</cp:coreProperties>
</file>