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3" r:id="rId4"/>
    <p:sldId id="261" r:id="rId5"/>
    <p:sldId id="262" r:id="rId6"/>
    <p:sldId id="263" r:id="rId7"/>
    <p:sldId id="266" r:id="rId8"/>
    <p:sldId id="281" r:id="rId9"/>
    <p:sldId id="299" r:id="rId10"/>
    <p:sldId id="267" r:id="rId11"/>
    <p:sldId id="268" r:id="rId12"/>
    <p:sldId id="289" r:id="rId13"/>
    <p:sldId id="264" r:id="rId14"/>
    <p:sldId id="270" r:id="rId15"/>
    <p:sldId id="300" r:id="rId16"/>
    <p:sldId id="271" r:id="rId17"/>
    <p:sldId id="272" r:id="rId18"/>
    <p:sldId id="288" r:id="rId19"/>
    <p:sldId id="258" r:id="rId20"/>
    <p:sldId id="283" r:id="rId21"/>
    <p:sldId id="294" r:id="rId22"/>
    <p:sldId id="285" r:id="rId23"/>
    <p:sldId id="286" r:id="rId24"/>
    <p:sldId id="257" r:id="rId25"/>
    <p:sldId id="275" r:id="rId26"/>
    <p:sldId id="274" r:id="rId27"/>
    <p:sldId id="277" r:id="rId28"/>
    <p:sldId id="276" r:id="rId29"/>
    <p:sldId id="287" r:id="rId30"/>
    <p:sldId id="273" r:id="rId31"/>
    <p:sldId id="278" r:id="rId32"/>
    <p:sldId id="298" r:id="rId33"/>
    <p:sldId id="295" r:id="rId34"/>
    <p:sldId id="296" r:id="rId35"/>
    <p:sldId id="297" r:id="rId36"/>
    <p:sldId id="260" r:id="rId37"/>
    <p:sldId id="279" r:id="rId38"/>
    <p:sldId id="291" r:id="rId39"/>
    <p:sldId id="303" r:id="rId40"/>
    <p:sldId id="302" r:id="rId41"/>
    <p:sldId id="304" r:id="rId42"/>
    <p:sldId id="301" r:id="rId43"/>
    <p:sldId id="284" r:id="rId4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989"/>
    <a:srgbClr val="003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p:cViewPr varScale="1">
        <p:scale>
          <a:sx n="113" d="100"/>
          <a:sy n="113" d="100"/>
        </p:scale>
        <p:origin x="139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eckinpa\Documents\GroupWise\System%20Availability%20CY%202016%20V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lumMod val="75000"/>
                </a:schemeClr>
              </a:solidFill>
              <a:ln w="25400">
                <a:solidFill>
                  <a:schemeClr val="lt1"/>
                </a:solidFill>
              </a:ln>
              <a:effectLst/>
              <a:sp3d contourW="25400">
                <a:contourClr>
                  <a:schemeClr val="lt1"/>
                </a:contourClr>
              </a:sp3d>
            </c:spPr>
          </c:dPt>
          <c:dPt>
            <c:idx val="2"/>
            <c:bubble3D val="0"/>
            <c:spPr>
              <a:solidFill>
                <a:schemeClr val="accent2">
                  <a:lumMod val="50000"/>
                </a:schemeClr>
              </a:solidFill>
              <a:ln w="25400">
                <a:solidFill>
                  <a:schemeClr val="lt1"/>
                </a:solidFill>
              </a:ln>
              <a:effectLst/>
              <a:sp3d contourW="25400">
                <a:contourClr>
                  <a:schemeClr val="lt1"/>
                </a:contourClr>
              </a:sp3d>
            </c:spPr>
          </c:dPt>
          <c:dPt>
            <c:idx val="3"/>
            <c:bubble3D val="0"/>
            <c:spPr>
              <a:solidFill>
                <a:schemeClr val="accent2"/>
              </a:solidFill>
              <a:ln w="25400">
                <a:solidFill>
                  <a:schemeClr val="lt1"/>
                </a:solidFill>
              </a:ln>
              <a:effectLst/>
              <a:sp3d contourW="25400">
                <a:contourClr>
                  <a:schemeClr val="lt1"/>
                </a:contourClr>
              </a:sp3d>
            </c:spPr>
          </c:dPt>
          <c:dLbls>
            <c:dLbl>
              <c:idx val="3"/>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Current</c:v>
                </c:pt>
                <c:pt idx="1">
                  <c:v>Active in Payment Plan</c:v>
                </c:pt>
                <c:pt idx="2">
                  <c:v>Over 60 Days &amp; Less Than $150 Past Due</c:v>
                </c:pt>
                <c:pt idx="3">
                  <c:v>Shut-Off Eligible</c:v>
                </c:pt>
              </c:strCache>
            </c:strRef>
          </c:cat>
          <c:val>
            <c:numRef>
              <c:f>Sheet1!$B$2:$B$5</c:f>
              <c:numCache>
                <c:formatCode>#,##0</c:formatCode>
                <c:ptCount val="4"/>
                <c:pt idx="0">
                  <c:v>95817</c:v>
                </c:pt>
                <c:pt idx="1">
                  <c:v>39482</c:v>
                </c:pt>
                <c:pt idx="2">
                  <c:v>20739</c:v>
                </c:pt>
                <c:pt idx="3">
                  <c:v>3919</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1.6666666666666666E-2"/>
                  <c:y val="-3.1250000000000288E-3"/>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1.2500000000000001E-2"/>
                  <c:y val="5.6250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2916666666666665E-2"/>
                  <c:y val="-4.375000000000001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0"/>
                  <c:y val="3.4375000000000003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2.083333333333318E-2"/>
                  <c:y val="1.8749999999999944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1.5277601289623992E-16"/>
                  <c:y val="-2.8125000000000008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2.083333333333486E-3"/>
                  <c:y val="-4.687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8695</c:v>
                </c:pt>
                <c:pt idx="1">
                  <c:v>7894</c:v>
                </c:pt>
                <c:pt idx="2">
                  <c:v>8915</c:v>
                </c:pt>
                <c:pt idx="3">
                  <c:v>7985</c:v>
                </c:pt>
                <c:pt idx="4">
                  <c:v>8434</c:v>
                </c:pt>
                <c:pt idx="5">
                  <c:v>9071</c:v>
                </c:pt>
                <c:pt idx="6">
                  <c:v>9033</c:v>
                </c:pt>
              </c:numCache>
            </c:numRef>
          </c:val>
          <c:smooth val="0"/>
        </c:ser>
        <c:dLbls>
          <c:showLegendKey val="0"/>
          <c:showVal val="0"/>
          <c:showCatName val="0"/>
          <c:showSerName val="0"/>
          <c:showPercent val="0"/>
          <c:showBubbleSize val="0"/>
        </c:dLbls>
        <c:marker val="1"/>
        <c:smooth val="0"/>
        <c:axId val="223337456"/>
        <c:axId val="223339024"/>
      </c:lineChart>
      <c:catAx>
        <c:axId val="22333745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339024"/>
        <c:crosses val="autoZero"/>
        <c:auto val="0"/>
        <c:lblAlgn val="ctr"/>
        <c:lblOffset val="100"/>
        <c:noMultiLvlLbl val="1"/>
      </c:catAx>
      <c:valAx>
        <c:axId val="22333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33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0"/>
                  <c:y val="3.1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6.2500000000000003E-3"/>
                  <c:y val="4.374999999999999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8.3333333333333332E-3"/>
                  <c:y val="-3.7499999999999999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0"/>
                  <c:y val="3.4375000000000003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2.0833333333331806E-3"/>
                  <c:y val="5.9374999999999942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1.5277601289623992E-16"/>
                  <c:y val="-6.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6.2500000000000003E-3"/>
                  <c:y val="-5.6250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1600</c:v>
                </c:pt>
                <c:pt idx="1">
                  <c:v>1606</c:v>
                </c:pt>
                <c:pt idx="2">
                  <c:v>1647</c:v>
                </c:pt>
                <c:pt idx="3">
                  <c:v>1176</c:v>
                </c:pt>
                <c:pt idx="4">
                  <c:v>1226</c:v>
                </c:pt>
                <c:pt idx="5">
                  <c:v>1269</c:v>
                </c:pt>
                <c:pt idx="6">
                  <c:v>1365</c:v>
                </c:pt>
              </c:numCache>
            </c:numRef>
          </c:val>
          <c:smooth val="0"/>
        </c:ser>
        <c:dLbls>
          <c:showLegendKey val="0"/>
          <c:showVal val="0"/>
          <c:showCatName val="0"/>
          <c:showSerName val="0"/>
          <c:showPercent val="0"/>
          <c:showBubbleSize val="0"/>
        </c:dLbls>
        <c:marker val="1"/>
        <c:smooth val="0"/>
        <c:axId val="166143064"/>
        <c:axId val="165323272"/>
      </c:lineChart>
      <c:catAx>
        <c:axId val="16614306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323272"/>
        <c:crosses val="autoZero"/>
        <c:auto val="0"/>
        <c:lblAlgn val="ctr"/>
        <c:lblOffset val="100"/>
        <c:noMultiLvlLbl val="1"/>
      </c:catAx>
      <c:valAx>
        <c:axId val="16532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6143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1.2500082020997352E-2"/>
                  <c:y val="-1.875000000000005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8.3343667979002611E-2"/>
                      <c:h val="6.4390748031496067E-2"/>
                    </c:manualLayout>
                  </c15:layout>
                </c:ext>
              </c:extLst>
            </c:dLbl>
            <c:dLbl>
              <c:idx val="1"/>
              <c:layout>
                <c:manualLayout>
                  <c:x val="-7.638800644811996E-17"/>
                  <c:y val="-3.1250000000000056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1.0416666666666666E-2"/>
                  <c:y val="2.49999999999998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583333333333331E-2"/>
                  <c:y val="-5.6250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2.0833333333333333E-3"/>
                  <c:y val="4.0625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4.1666666666666666E-3"/>
                  <c:y val="-6.5625000000000003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4.1666666666668193E-3"/>
                  <c:y val="-4.6875000000000014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713</c:v>
                </c:pt>
                <c:pt idx="1">
                  <c:v>539</c:v>
                </c:pt>
                <c:pt idx="2">
                  <c:v>530</c:v>
                </c:pt>
                <c:pt idx="3">
                  <c:v>1098</c:v>
                </c:pt>
                <c:pt idx="4">
                  <c:v>1025</c:v>
                </c:pt>
                <c:pt idx="5">
                  <c:v>1028</c:v>
                </c:pt>
                <c:pt idx="6">
                  <c:v>1078</c:v>
                </c:pt>
              </c:numCache>
            </c:numRef>
          </c:val>
          <c:smooth val="0"/>
        </c:ser>
        <c:dLbls>
          <c:showLegendKey val="0"/>
          <c:showVal val="0"/>
          <c:showCatName val="0"/>
          <c:showSerName val="0"/>
          <c:showPercent val="0"/>
          <c:showBubbleSize val="0"/>
        </c:dLbls>
        <c:marker val="1"/>
        <c:smooth val="0"/>
        <c:axId val="165324056"/>
        <c:axId val="165324448"/>
      </c:lineChart>
      <c:catAx>
        <c:axId val="16532405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324448"/>
        <c:crosses val="autoZero"/>
        <c:auto val="0"/>
        <c:lblAlgn val="ctr"/>
        <c:lblOffset val="100"/>
        <c:noMultiLvlLbl val="1"/>
      </c:catAx>
      <c:valAx>
        <c:axId val="165324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324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8.2020997375328087E-8"/>
                  <c:y val="-3.1249876968503943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0.11051033464566927"/>
                      <c:h val="4.8765748031496053E-2"/>
                    </c:manualLayout>
                  </c15:layout>
                </c:ext>
              </c:extLst>
            </c:dLbl>
            <c:dLbl>
              <c:idx val="1"/>
              <c:layout>
                <c:manualLayout>
                  <c:x val="-2.2916666666666665E-2"/>
                  <c:y val="6.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4.1666666666666666E-3"/>
                  <c:y val="4.6874999999999944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4.1666666666667429E-3"/>
                  <c:y val="-1.8749999999999999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4.1666666666666666E-3"/>
                  <c:y val="-3.749999999999997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1.5277601289623992E-16"/>
                  <c:y val="-2.8125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1.0416666666666666E-2"/>
                  <c:y val="-3.1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1299</c:v>
                </c:pt>
                <c:pt idx="1">
                  <c:v>1009</c:v>
                </c:pt>
                <c:pt idx="2">
                  <c:v>1000</c:v>
                </c:pt>
                <c:pt idx="3">
                  <c:v>1257</c:v>
                </c:pt>
                <c:pt idx="4" formatCode="General">
                  <c:v>954</c:v>
                </c:pt>
                <c:pt idx="5" formatCode="General">
                  <c:v>808</c:v>
                </c:pt>
                <c:pt idx="6" formatCode="General">
                  <c:v>678</c:v>
                </c:pt>
              </c:numCache>
            </c:numRef>
          </c:val>
          <c:smooth val="0"/>
        </c:ser>
        <c:dLbls>
          <c:showLegendKey val="0"/>
          <c:showVal val="0"/>
          <c:showCatName val="0"/>
          <c:showSerName val="0"/>
          <c:showPercent val="0"/>
          <c:showBubbleSize val="0"/>
        </c:dLbls>
        <c:marker val="1"/>
        <c:smooth val="0"/>
        <c:axId val="165325232"/>
        <c:axId val="165326016"/>
      </c:lineChart>
      <c:catAx>
        <c:axId val="16532523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326016"/>
        <c:crosses val="autoZero"/>
        <c:auto val="0"/>
        <c:lblAlgn val="ctr"/>
        <c:lblOffset val="100"/>
        <c:noMultiLvlLbl val="1"/>
      </c:catAx>
      <c:valAx>
        <c:axId val="16532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325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dPt>
          <c:dPt>
            <c:idx val="1"/>
            <c:bubble3D val="0"/>
            <c:spPr>
              <a:solidFill>
                <a:schemeClr val="accent2">
                  <a:lumMod val="75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Commercial with AMR Meter</c:v>
                </c:pt>
                <c:pt idx="1">
                  <c:v>Commercial with Non-AMR Meter</c:v>
                </c:pt>
              </c:strCache>
            </c:strRef>
          </c:cat>
          <c:val>
            <c:numRef>
              <c:f>Sheet1!$B$2:$B$3</c:f>
              <c:numCache>
                <c:formatCode>#,##0</c:formatCode>
                <c:ptCount val="2"/>
                <c:pt idx="0">
                  <c:v>13248</c:v>
                </c:pt>
                <c:pt idx="1">
                  <c:v>415</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Collection Rate</c:v>
                </c:pt>
              </c:strCache>
            </c:strRef>
          </c:tx>
          <c:spPr>
            <a:solidFill>
              <a:schemeClr val="accent6">
                <a:lumMod val="75000"/>
              </a:schemeClr>
            </a:solidFill>
            <a:ln>
              <a:noFill/>
            </a:ln>
            <a:effectLst/>
          </c:spPr>
          <c:dLbls>
            <c:dLbl>
              <c:idx val="0"/>
              <c:layout>
                <c:manualLayout>
                  <c:x val="7.2916666666666671E-2"/>
                  <c:y val="-0.2031250000000000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3750000000000153E-2"/>
                  <c:y val="-8.125000000000000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083333333333336E-2"/>
                  <c:y val="-7.812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d\-mmm</c:formatCode>
                <c:ptCount val="3"/>
                <c:pt idx="0">
                  <c:v>42370</c:v>
                </c:pt>
                <c:pt idx="1">
                  <c:v>42461</c:v>
                </c:pt>
                <c:pt idx="2">
                  <c:v>42491</c:v>
                </c:pt>
              </c:numCache>
            </c:numRef>
          </c:cat>
          <c:val>
            <c:numRef>
              <c:f>Sheet1!$B$2:$B$4</c:f>
              <c:numCache>
                <c:formatCode>0.00%</c:formatCode>
                <c:ptCount val="3"/>
                <c:pt idx="0">
                  <c:v>0.77200000000000002</c:v>
                </c:pt>
                <c:pt idx="1">
                  <c:v>0.75260000000000005</c:v>
                </c:pt>
                <c:pt idx="2">
                  <c:v>0.73799999999999999</c:v>
                </c:pt>
              </c:numCache>
            </c:numRef>
          </c:val>
        </c:ser>
        <c:dLbls>
          <c:showLegendKey val="0"/>
          <c:showVal val="0"/>
          <c:showCatName val="0"/>
          <c:showSerName val="0"/>
          <c:showPercent val="0"/>
          <c:showBubbleSize val="0"/>
        </c:dLbls>
        <c:axId val="492574440"/>
        <c:axId val="93290096"/>
      </c:areaChart>
      <c:dateAx>
        <c:axId val="492574440"/>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93290096"/>
        <c:crosses val="autoZero"/>
        <c:auto val="1"/>
        <c:lblOffset val="100"/>
        <c:baseTimeUnit val="months"/>
      </c:dateAx>
      <c:valAx>
        <c:axId val="93290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25744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Forecast</c:v>
                </c:pt>
              </c:strCache>
            </c:strRef>
          </c:tx>
          <c:spPr>
            <a:solidFill>
              <a:schemeClr val="accent1">
                <a:lumMod val="75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c:v>
                </c:pt>
                <c:pt idx="1">
                  <c:v>Sewer</c:v>
                </c:pt>
              </c:strCache>
            </c:strRef>
          </c:cat>
          <c:val>
            <c:numRef>
              <c:f>Sheet1!$B$2:$B$3</c:f>
              <c:numCache>
                <c:formatCode>#,##0</c:formatCode>
                <c:ptCount val="2"/>
                <c:pt idx="0">
                  <c:v>7627761</c:v>
                </c:pt>
                <c:pt idx="1">
                  <c:v>8605953</c:v>
                </c:pt>
              </c:numCache>
            </c:numRef>
          </c:val>
        </c:ser>
        <c:ser>
          <c:idx val="1"/>
          <c:order val="1"/>
          <c:tx>
            <c:strRef>
              <c:f>Sheet1!$C$1</c:f>
              <c:strCache>
                <c:ptCount val="1"/>
                <c:pt idx="0">
                  <c:v>YTD</c:v>
                </c:pt>
              </c:strCache>
            </c:strRef>
          </c:tx>
          <c:spPr>
            <a:solidFill>
              <a:srgbClr val="C000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c:v>
                </c:pt>
                <c:pt idx="1">
                  <c:v>Sewer</c:v>
                </c:pt>
              </c:strCache>
            </c:strRef>
          </c:cat>
          <c:val>
            <c:numRef>
              <c:f>Sheet1!$C$2:$C$3</c:f>
              <c:numCache>
                <c:formatCode>#,##0</c:formatCode>
                <c:ptCount val="2"/>
                <c:pt idx="0">
                  <c:v>26691686</c:v>
                </c:pt>
                <c:pt idx="1">
                  <c:v>18917895</c:v>
                </c:pt>
              </c:numCache>
            </c:numRef>
          </c:val>
        </c:ser>
        <c:dLbls>
          <c:showLegendKey val="0"/>
          <c:showVal val="0"/>
          <c:showCatName val="0"/>
          <c:showSerName val="0"/>
          <c:showPercent val="0"/>
          <c:showBubbleSize val="0"/>
        </c:dLbls>
        <c:gapWidth val="219"/>
        <c:overlap val="-27"/>
        <c:axId val="165897472"/>
        <c:axId val="165897080"/>
      </c:barChart>
      <c:catAx>
        <c:axId val="16589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897080"/>
        <c:crosses val="autoZero"/>
        <c:auto val="1"/>
        <c:lblAlgn val="ctr"/>
        <c:lblOffset val="100"/>
        <c:noMultiLvlLbl val="0"/>
      </c:catAx>
      <c:valAx>
        <c:axId val="165897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89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Budget</c:v>
                </c:pt>
              </c:strCache>
            </c:strRef>
          </c:tx>
          <c:spPr>
            <a:solidFill>
              <a:schemeClr val="accent1">
                <a:lumMod val="75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c:v>
                </c:pt>
                <c:pt idx="1">
                  <c:v>Sewer</c:v>
                </c:pt>
              </c:strCache>
            </c:strRef>
          </c:cat>
          <c:val>
            <c:numRef>
              <c:f>Sheet1!$B$2:$B$3</c:f>
              <c:numCache>
                <c:formatCode>#,##0</c:formatCode>
                <c:ptCount val="2"/>
                <c:pt idx="0">
                  <c:v>3300000</c:v>
                </c:pt>
                <c:pt idx="1">
                  <c:v>3025000</c:v>
                </c:pt>
              </c:numCache>
            </c:numRef>
          </c:val>
        </c:ser>
        <c:ser>
          <c:idx val="1"/>
          <c:order val="1"/>
          <c:tx>
            <c:strRef>
              <c:f>Sheet1!$C$1</c:f>
              <c:strCache>
                <c:ptCount val="1"/>
                <c:pt idx="0">
                  <c:v>Projected</c:v>
                </c:pt>
              </c:strCache>
            </c:strRef>
          </c:tx>
          <c:spPr>
            <a:solidFill>
              <a:srgbClr val="C000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c:v>
                </c:pt>
                <c:pt idx="1">
                  <c:v>Sewer</c:v>
                </c:pt>
              </c:strCache>
            </c:strRef>
          </c:cat>
          <c:val>
            <c:numRef>
              <c:f>Sheet1!$C$2:$C$3</c:f>
              <c:numCache>
                <c:formatCode>#,##0</c:formatCode>
                <c:ptCount val="2"/>
                <c:pt idx="0">
                  <c:v>3126147</c:v>
                </c:pt>
                <c:pt idx="1">
                  <c:v>2659064</c:v>
                </c:pt>
              </c:numCache>
            </c:numRef>
          </c:val>
        </c:ser>
        <c:dLbls>
          <c:showLegendKey val="0"/>
          <c:showVal val="0"/>
          <c:showCatName val="0"/>
          <c:showSerName val="0"/>
          <c:showPercent val="0"/>
          <c:showBubbleSize val="0"/>
        </c:dLbls>
        <c:gapWidth val="219"/>
        <c:overlap val="-27"/>
        <c:axId val="165325624"/>
        <c:axId val="165326408"/>
      </c:barChart>
      <c:catAx>
        <c:axId val="16532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326408"/>
        <c:crosses val="autoZero"/>
        <c:auto val="1"/>
        <c:lblAlgn val="ctr"/>
        <c:lblOffset val="100"/>
        <c:noMultiLvlLbl val="0"/>
      </c:catAx>
      <c:valAx>
        <c:axId val="165326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325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Budget</c:v>
                </c:pt>
              </c:strCache>
            </c:strRef>
          </c:tx>
          <c:spPr>
            <a:solidFill>
              <a:schemeClr val="accent1">
                <a:lumMod val="75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c:v>
                </c:pt>
                <c:pt idx="1">
                  <c:v>Sewer</c:v>
                </c:pt>
              </c:strCache>
            </c:strRef>
          </c:cat>
          <c:val>
            <c:numRef>
              <c:f>Sheet1!$B$2:$B$3</c:f>
              <c:numCache>
                <c:formatCode>#,##0</c:formatCode>
                <c:ptCount val="2"/>
                <c:pt idx="0">
                  <c:v>367078</c:v>
                </c:pt>
                <c:pt idx="1">
                  <c:v>196914</c:v>
                </c:pt>
              </c:numCache>
            </c:numRef>
          </c:val>
        </c:ser>
        <c:ser>
          <c:idx val="1"/>
          <c:order val="1"/>
          <c:tx>
            <c:strRef>
              <c:f>Sheet1!$C$1</c:f>
              <c:strCache>
                <c:ptCount val="1"/>
                <c:pt idx="0">
                  <c:v>Projected</c:v>
                </c:pt>
              </c:strCache>
            </c:strRef>
          </c:tx>
          <c:spPr>
            <a:solidFill>
              <a:srgbClr val="C000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c:v>
                </c:pt>
                <c:pt idx="1">
                  <c:v>Sewer</c:v>
                </c:pt>
              </c:strCache>
            </c:strRef>
          </c:cat>
          <c:val>
            <c:numRef>
              <c:f>Sheet1!$C$2:$C$3</c:f>
              <c:numCache>
                <c:formatCode>#,##0</c:formatCode>
                <c:ptCount val="2"/>
                <c:pt idx="0">
                  <c:v>281839</c:v>
                </c:pt>
                <c:pt idx="1">
                  <c:v>187852</c:v>
                </c:pt>
              </c:numCache>
            </c:numRef>
          </c:val>
        </c:ser>
        <c:dLbls>
          <c:showLegendKey val="0"/>
          <c:showVal val="0"/>
          <c:showCatName val="0"/>
          <c:showSerName val="0"/>
          <c:showPercent val="0"/>
          <c:showBubbleSize val="0"/>
        </c:dLbls>
        <c:gapWidth val="219"/>
        <c:overlap val="-27"/>
        <c:axId val="223521728"/>
        <c:axId val="223522120"/>
      </c:barChart>
      <c:catAx>
        <c:axId val="22352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22120"/>
        <c:crosses val="autoZero"/>
        <c:auto val="1"/>
        <c:lblAlgn val="ctr"/>
        <c:lblOffset val="100"/>
        <c:noMultiLvlLbl val="0"/>
      </c:catAx>
      <c:valAx>
        <c:axId val="223522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2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Week 16 (April 17)</c:v>
                </c:pt>
              </c:strCache>
            </c:strRef>
          </c:tx>
          <c:spPr>
            <a:solidFill>
              <a:schemeClr val="tx2">
                <a:lumMod val="60000"/>
                <a:lumOff val="4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Work Orders Created</c:v>
                </c:pt>
                <c:pt idx="1">
                  <c:v>Completed Repairs</c:v>
                </c:pt>
                <c:pt idx="2">
                  <c:v>Backlog of Inoperable Hydrants</c:v>
                </c:pt>
              </c:strCache>
            </c:strRef>
          </c:cat>
          <c:val>
            <c:numRef>
              <c:f>Sheet1!$B$2:$B$4</c:f>
              <c:numCache>
                <c:formatCode>General</c:formatCode>
                <c:ptCount val="3"/>
                <c:pt idx="0">
                  <c:v>96</c:v>
                </c:pt>
                <c:pt idx="1">
                  <c:v>118</c:v>
                </c:pt>
                <c:pt idx="2">
                  <c:v>235</c:v>
                </c:pt>
              </c:numCache>
            </c:numRef>
          </c:val>
        </c:ser>
        <c:ser>
          <c:idx val="1"/>
          <c:order val="1"/>
          <c:tx>
            <c:strRef>
              <c:f>Sheet1!$C$1</c:f>
              <c:strCache>
                <c:ptCount val="1"/>
                <c:pt idx="0">
                  <c:v>Week 23 (June 5)</c:v>
                </c:pt>
              </c:strCache>
            </c:strRef>
          </c:tx>
          <c:spPr>
            <a:solidFill>
              <a:schemeClr val="accent5"/>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Work Orders Created</c:v>
                </c:pt>
                <c:pt idx="1">
                  <c:v>Completed Repairs</c:v>
                </c:pt>
                <c:pt idx="2">
                  <c:v>Backlog of Inoperable Hydrants</c:v>
                </c:pt>
              </c:strCache>
            </c:strRef>
          </c:cat>
          <c:val>
            <c:numRef>
              <c:f>Sheet1!$C$2:$C$4</c:f>
              <c:numCache>
                <c:formatCode>General</c:formatCode>
                <c:ptCount val="3"/>
                <c:pt idx="0">
                  <c:v>76</c:v>
                </c:pt>
                <c:pt idx="1">
                  <c:v>41</c:v>
                </c:pt>
                <c:pt idx="2">
                  <c:v>288</c:v>
                </c:pt>
              </c:numCache>
            </c:numRef>
          </c:val>
        </c:ser>
        <c:dLbls>
          <c:showLegendKey val="0"/>
          <c:showVal val="0"/>
          <c:showCatName val="0"/>
          <c:showSerName val="0"/>
          <c:showPercent val="0"/>
          <c:showBubbleSize val="0"/>
        </c:dLbls>
        <c:gapWidth val="219"/>
        <c:overlap val="-27"/>
        <c:axId val="223522904"/>
        <c:axId val="223523296"/>
      </c:barChart>
      <c:catAx>
        <c:axId val="22352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23296"/>
        <c:crosses val="autoZero"/>
        <c:auto val="1"/>
        <c:lblAlgn val="ctr"/>
        <c:lblOffset val="100"/>
        <c:noMultiLvlLbl val="0"/>
      </c:catAx>
      <c:valAx>
        <c:axId val="22352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22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lumMod val="75000"/>
                </a:schemeClr>
              </a:solidFill>
              <a:ln w="25400">
                <a:solidFill>
                  <a:schemeClr val="lt1"/>
                </a:solidFill>
              </a:ln>
              <a:effectLst/>
              <a:sp3d contourW="25400">
                <a:contourClr>
                  <a:schemeClr val="lt1"/>
                </a:contourClr>
              </a:sp3d>
            </c:spPr>
          </c:dPt>
          <c:dPt>
            <c:idx val="2"/>
            <c:bubble3D val="0"/>
            <c:spPr>
              <a:solidFill>
                <a:schemeClr val="accent2">
                  <a:lumMod val="50000"/>
                </a:schemeClr>
              </a:solidFill>
              <a:ln w="25400">
                <a:solidFill>
                  <a:schemeClr val="lt1"/>
                </a:solidFill>
              </a:ln>
              <a:effectLst/>
              <a:sp3d contourW="25400">
                <a:contourClr>
                  <a:schemeClr val="lt1"/>
                </a:contourClr>
              </a:sp3d>
            </c:spPr>
          </c:dPt>
          <c:dPt>
            <c:idx val="3"/>
            <c:bubble3D val="0"/>
            <c:spPr>
              <a:solidFill>
                <a:schemeClr val="accent2"/>
              </a:solidFill>
              <a:ln w="25400">
                <a:solidFill>
                  <a:schemeClr val="lt1"/>
                </a:solidFill>
              </a:ln>
              <a:effectLst/>
              <a:sp3d contourW="25400">
                <a:contourClr>
                  <a:schemeClr val="lt1"/>
                </a:contourClr>
              </a:sp3d>
            </c:spPr>
          </c:dPt>
          <c:dLbls>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Current</c:v>
                </c:pt>
                <c:pt idx="1">
                  <c:v>Active in Payment Plan</c:v>
                </c:pt>
                <c:pt idx="2">
                  <c:v>Over 60 Days &amp; Less Than $150 Past Due</c:v>
                </c:pt>
                <c:pt idx="3">
                  <c:v>Shut-Off Eligible</c:v>
                </c:pt>
              </c:strCache>
            </c:strRef>
          </c:cat>
          <c:val>
            <c:numRef>
              <c:f>Sheet1!$B$2:$B$5</c:f>
              <c:numCache>
                <c:formatCode>#,##0</c:formatCode>
                <c:ptCount val="4"/>
                <c:pt idx="0">
                  <c:v>86784</c:v>
                </c:pt>
                <c:pt idx="1">
                  <c:v>38117</c:v>
                </c:pt>
                <c:pt idx="2">
                  <c:v>19661</c:v>
                </c:pt>
                <c:pt idx="3">
                  <c:v>3241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27952755906"/>
          <c:y val="3.6828001968503936E-2"/>
          <c:w val="0.87704872047244098"/>
          <c:h val="0.79100172244094491"/>
        </c:manualLayout>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4"/>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2"/>
              <c:layout>
                <c:manualLayout>
                  <c:x val="-1.6666666666666705E-2"/>
                  <c:y val="3.125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8.3333333333333714E-3"/>
                  <c:y val="-2.1874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1.2500000000000077E-2"/>
                  <c:y val="-2.5000000000000001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8.3333333333334095E-3"/>
                  <c:y val="-2.5000000000000001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6"/>
              <c:layout>
                <c:manualLayout>
                  <c:x val="-7.638800644811996E-17"/>
                  <c:y val="2.1874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7"/>
              <c:layout>
                <c:manualLayout>
                  <c:x val="0"/>
                  <c:y val="2.1874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8"/>
              <c:layout>
                <c:manualLayout>
                  <c:x val="0"/>
                  <c:y val="2.8125000000000056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9"/>
              <c:layout>
                <c:manualLayout>
                  <c:x val="-1.5277601289623992E-16"/>
                  <c:y val="-1.562500000000005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0"/>
              <c:layout>
                <c:manualLayout>
                  <c:x val="-1.5277601289623992E-16"/>
                  <c:y val="-3.1250000000000014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1"/>
              <c:layout>
                <c:manualLayout>
                  <c:x val="-4.1666666666666666E-3"/>
                  <c:y val="-7.1874999999999994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2"/>
              <c:layout>
                <c:manualLayout>
                  <c:x val="0"/>
                  <c:y val="3.7499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3"/>
              <c:layout>
                <c:manualLayout>
                  <c:x val="0"/>
                  <c:y val="-5.6250000000000001E-2"/>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Week 10</c:v>
                </c:pt>
                <c:pt idx="1">
                  <c:v>Week 11</c:v>
                </c:pt>
                <c:pt idx="2">
                  <c:v>Week 12</c:v>
                </c:pt>
                <c:pt idx="3">
                  <c:v>Week 13</c:v>
                </c:pt>
                <c:pt idx="4">
                  <c:v>Week 14</c:v>
                </c:pt>
                <c:pt idx="5">
                  <c:v>Week 15</c:v>
                </c:pt>
                <c:pt idx="6">
                  <c:v>Week 16</c:v>
                </c:pt>
                <c:pt idx="7">
                  <c:v>Week 17</c:v>
                </c:pt>
                <c:pt idx="8">
                  <c:v>Week 18</c:v>
                </c:pt>
                <c:pt idx="9">
                  <c:v>Week 19</c:v>
                </c:pt>
                <c:pt idx="10">
                  <c:v>Week 20</c:v>
                </c:pt>
                <c:pt idx="11">
                  <c:v>Week 21</c:v>
                </c:pt>
                <c:pt idx="12">
                  <c:v>Week 22</c:v>
                </c:pt>
                <c:pt idx="13">
                  <c:v>Week 23</c:v>
                </c:pt>
              </c:strCache>
            </c:strRef>
          </c:cat>
          <c:val>
            <c:numRef>
              <c:f>Sheet1!$B$2:$B$15</c:f>
              <c:numCache>
                <c:formatCode>#,##0</c:formatCode>
                <c:ptCount val="14"/>
                <c:pt idx="0">
                  <c:v>450</c:v>
                </c:pt>
                <c:pt idx="1">
                  <c:v>399</c:v>
                </c:pt>
                <c:pt idx="2">
                  <c:v>311</c:v>
                </c:pt>
                <c:pt idx="3">
                  <c:v>314</c:v>
                </c:pt>
                <c:pt idx="4">
                  <c:v>265</c:v>
                </c:pt>
                <c:pt idx="5">
                  <c:v>253</c:v>
                </c:pt>
                <c:pt idx="6">
                  <c:v>235</c:v>
                </c:pt>
                <c:pt idx="7">
                  <c:v>234</c:v>
                </c:pt>
                <c:pt idx="8">
                  <c:v>235</c:v>
                </c:pt>
                <c:pt idx="9">
                  <c:v>236</c:v>
                </c:pt>
                <c:pt idx="10">
                  <c:v>412</c:v>
                </c:pt>
                <c:pt idx="11">
                  <c:v>260</c:v>
                </c:pt>
                <c:pt idx="12">
                  <c:v>253</c:v>
                </c:pt>
                <c:pt idx="13">
                  <c:v>288</c:v>
                </c:pt>
              </c:numCache>
            </c:numRef>
          </c:val>
          <c:smooth val="0"/>
        </c:ser>
        <c:dLbls>
          <c:showLegendKey val="0"/>
          <c:showVal val="0"/>
          <c:showCatName val="0"/>
          <c:showSerName val="0"/>
          <c:showPercent val="0"/>
          <c:showBubbleSize val="0"/>
        </c:dLbls>
        <c:marker val="1"/>
        <c:smooth val="0"/>
        <c:axId val="223524080"/>
        <c:axId val="223524472"/>
      </c:lineChart>
      <c:catAx>
        <c:axId val="223524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24472"/>
        <c:crosses val="autoZero"/>
        <c:auto val="1"/>
        <c:lblAlgn val="ctr"/>
        <c:lblOffset val="100"/>
        <c:tickLblSkip val="2"/>
        <c:noMultiLvlLbl val="1"/>
      </c:catAx>
      <c:valAx>
        <c:axId val="223524472"/>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2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Week 16 (April 17)</c:v>
                </c:pt>
              </c:strCache>
            </c:strRef>
          </c:tx>
          <c:spPr>
            <a:solidFill>
              <a:schemeClr val="tx2">
                <a:lumMod val="75000"/>
              </a:schemeClr>
            </a:solidFill>
            <a:ln>
              <a:noFill/>
            </a:ln>
            <a:effectLst/>
          </c:spPr>
          <c:invertIfNegative val="0"/>
          <c:dPt>
            <c:idx val="0"/>
            <c:invertIfNegative val="0"/>
            <c:bubble3D val="0"/>
            <c:spPr>
              <a:solidFill>
                <a:schemeClr val="tx2">
                  <a:lumMod val="60000"/>
                  <a:lumOff val="40000"/>
                </a:schemeClr>
              </a:solidFill>
              <a:ln>
                <a:noFill/>
              </a:ln>
              <a:effectLst/>
            </c:spPr>
          </c:dPt>
          <c:dPt>
            <c:idx val="1"/>
            <c:invertIfNegative val="0"/>
            <c:bubble3D val="0"/>
            <c:spPr>
              <a:solidFill>
                <a:schemeClr val="tx2">
                  <a:lumMod val="60000"/>
                  <a:lumOff val="40000"/>
                </a:schemeClr>
              </a:solidFill>
              <a:ln>
                <a:noFill/>
              </a:ln>
              <a:effectLst/>
            </c:spPr>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2"/>
                <c:pt idx="0">
                  <c:v>Work Orders Created</c:v>
                </c:pt>
                <c:pt idx="1">
                  <c:v>Completed in Less Than 2 Days</c:v>
                </c:pt>
              </c:strCache>
            </c:strRef>
          </c:cat>
          <c:val>
            <c:numRef>
              <c:f>Sheet1!$B$2:$B$4</c:f>
              <c:numCache>
                <c:formatCode>General</c:formatCode>
                <c:ptCount val="3"/>
                <c:pt idx="0">
                  <c:v>33</c:v>
                </c:pt>
                <c:pt idx="1">
                  <c:v>33</c:v>
                </c:pt>
              </c:numCache>
            </c:numRef>
          </c:val>
        </c:ser>
        <c:ser>
          <c:idx val="1"/>
          <c:order val="1"/>
          <c:tx>
            <c:strRef>
              <c:f>Sheet1!$C$1</c:f>
              <c:strCache>
                <c:ptCount val="1"/>
                <c:pt idx="0">
                  <c:v>Week 23 (June 5)</c:v>
                </c:pt>
              </c:strCache>
            </c:strRef>
          </c:tx>
          <c:spPr>
            <a:solidFill>
              <a:schemeClr val="accent5"/>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2"/>
                <c:pt idx="0">
                  <c:v>Work Orders Created</c:v>
                </c:pt>
                <c:pt idx="1">
                  <c:v>Completed in Less Than 2 Days</c:v>
                </c:pt>
              </c:strCache>
            </c:strRef>
          </c:cat>
          <c:val>
            <c:numRef>
              <c:f>Sheet1!$C$2:$C$4</c:f>
              <c:numCache>
                <c:formatCode>General</c:formatCode>
                <c:ptCount val="3"/>
                <c:pt idx="0">
                  <c:v>58</c:v>
                </c:pt>
                <c:pt idx="1">
                  <c:v>57</c:v>
                </c:pt>
              </c:numCache>
            </c:numRef>
          </c:val>
        </c:ser>
        <c:dLbls>
          <c:showLegendKey val="0"/>
          <c:showVal val="0"/>
          <c:showCatName val="0"/>
          <c:showSerName val="0"/>
          <c:showPercent val="0"/>
          <c:showBubbleSize val="0"/>
        </c:dLbls>
        <c:gapWidth val="219"/>
        <c:overlap val="-27"/>
        <c:axId val="494047464"/>
        <c:axId val="494047856"/>
      </c:barChart>
      <c:catAx>
        <c:axId val="49404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47856"/>
        <c:crosses val="autoZero"/>
        <c:auto val="1"/>
        <c:lblAlgn val="ctr"/>
        <c:lblOffset val="100"/>
        <c:noMultiLvlLbl val="0"/>
      </c:catAx>
      <c:valAx>
        <c:axId val="49404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4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27952755906"/>
          <c:y val="3.6828001968503936E-2"/>
          <c:w val="0.87704872047244098"/>
          <c:h val="0.79100172244094491"/>
        </c:manualLayout>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4"/>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2"/>
              <c:layout>
                <c:manualLayout>
                  <c:x val="-1.2500000000000001E-2"/>
                  <c:y val="4.374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3.819400322405998E-17"/>
                  <c:y val="-1.0882627952755906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6"/>
              <c:layout>
                <c:manualLayout>
                  <c:x val="-1.4583333333333334E-2"/>
                  <c:y val="4.374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7"/>
              <c:layout>
                <c:manualLayout>
                  <c:x val="4.1666666666665903E-3"/>
                  <c:y val="2.8125000000000001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8"/>
              <c:layout>
                <c:manualLayout>
                  <c:x val="0"/>
                  <c:y val="-9.3749999999999997E-3"/>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9"/>
              <c:layout>
                <c:manualLayout>
                  <c:x val="4.166666666666514E-3"/>
                  <c:y val="-1.8749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1"/>
              <c:layout>
                <c:manualLayout>
                  <c:x val="-6.2500000000000003E-3"/>
                  <c:y val="2.8125000000000001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2"/>
              <c:layout>
                <c:manualLayout>
                  <c:x val="-4.1666666666668193E-3"/>
                  <c:y val="5.9374999999999997E-2"/>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Week 10</c:v>
                </c:pt>
                <c:pt idx="1">
                  <c:v>Week 11</c:v>
                </c:pt>
                <c:pt idx="2">
                  <c:v>Week 12</c:v>
                </c:pt>
                <c:pt idx="3">
                  <c:v>Week 13</c:v>
                </c:pt>
                <c:pt idx="4">
                  <c:v>Week 14</c:v>
                </c:pt>
                <c:pt idx="5">
                  <c:v>Week 15</c:v>
                </c:pt>
                <c:pt idx="6">
                  <c:v>Week 16</c:v>
                </c:pt>
                <c:pt idx="7">
                  <c:v>Week 17</c:v>
                </c:pt>
                <c:pt idx="8">
                  <c:v>Week 18</c:v>
                </c:pt>
                <c:pt idx="9">
                  <c:v>Week 19</c:v>
                </c:pt>
                <c:pt idx="10">
                  <c:v>Week 20</c:v>
                </c:pt>
                <c:pt idx="11">
                  <c:v>Week 21</c:v>
                </c:pt>
                <c:pt idx="12">
                  <c:v>Week 22</c:v>
                </c:pt>
                <c:pt idx="13">
                  <c:v>Week 23</c:v>
                </c:pt>
              </c:strCache>
            </c:strRef>
          </c:cat>
          <c:val>
            <c:numRef>
              <c:f>Sheet1!$B$2:$B$15</c:f>
              <c:numCache>
                <c:formatCode>0%</c:formatCode>
                <c:ptCount val="14"/>
                <c:pt idx="0">
                  <c:v>1</c:v>
                </c:pt>
                <c:pt idx="1">
                  <c:v>0.9</c:v>
                </c:pt>
                <c:pt idx="2">
                  <c:v>1</c:v>
                </c:pt>
                <c:pt idx="3">
                  <c:v>1</c:v>
                </c:pt>
                <c:pt idx="4">
                  <c:v>0.81</c:v>
                </c:pt>
                <c:pt idx="5">
                  <c:v>0.9</c:v>
                </c:pt>
                <c:pt idx="6">
                  <c:v>1</c:v>
                </c:pt>
                <c:pt idx="7">
                  <c:v>0.98</c:v>
                </c:pt>
                <c:pt idx="8">
                  <c:v>1</c:v>
                </c:pt>
                <c:pt idx="9">
                  <c:v>0.97</c:v>
                </c:pt>
                <c:pt idx="10">
                  <c:v>0.95</c:v>
                </c:pt>
                <c:pt idx="11">
                  <c:v>1</c:v>
                </c:pt>
                <c:pt idx="12">
                  <c:v>1</c:v>
                </c:pt>
                <c:pt idx="13">
                  <c:v>0.98</c:v>
                </c:pt>
              </c:numCache>
            </c:numRef>
          </c:val>
          <c:smooth val="0"/>
        </c:ser>
        <c:dLbls>
          <c:showLegendKey val="0"/>
          <c:showVal val="0"/>
          <c:showCatName val="0"/>
          <c:showSerName val="0"/>
          <c:showPercent val="0"/>
          <c:showBubbleSize val="0"/>
        </c:dLbls>
        <c:marker val="1"/>
        <c:smooth val="0"/>
        <c:axId val="494048640"/>
        <c:axId val="494049032"/>
      </c:lineChart>
      <c:catAx>
        <c:axId val="494048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49032"/>
        <c:crosses val="autoZero"/>
        <c:auto val="1"/>
        <c:lblAlgn val="ctr"/>
        <c:lblOffset val="100"/>
        <c:tickLblSkip val="2"/>
        <c:noMultiLvlLbl val="1"/>
      </c:catAx>
      <c:valAx>
        <c:axId val="494049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4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Week 16 (April 17)</c:v>
                </c:pt>
              </c:strCache>
            </c:strRef>
          </c:tx>
          <c:spPr>
            <a:solidFill>
              <a:schemeClr val="tx2">
                <a:lumMod val="60000"/>
                <a:lumOff val="40000"/>
              </a:schemeClr>
            </a:solidFill>
            <a:ln>
              <a:noFill/>
            </a:ln>
            <a:effectLst/>
          </c:spPr>
          <c:invertIfNegative val="0"/>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2"/>
                <c:pt idx="0">
                  <c:v>Work Orders Created</c:v>
                </c:pt>
                <c:pt idx="1">
                  <c:v>Completed in Less Than 4 Days</c:v>
                </c:pt>
              </c:strCache>
            </c:strRef>
          </c:cat>
          <c:val>
            <c:numRef>
              <c:f>Sheet1!$B$2:$B$4</c:f>
              <c:numCache>
                <c:formatCode>General</c:formatCode>
                <c:ptCount val="3"/>
                <c:pt idx="0">
                  <c:v>14</c:v>
                </c:pt>
                <c:pt idx="1">
                  <c:v>14</c:v>
                </c:pt>
              </c:numCache>
            </c:numRef>
          </c:val>
        </c:ser>
        <c:ser>
          <c:idx val="1"/>
          <c:order val="1"/>
          <c:tx>
            <c:strRef>
              <c:f>Sheet1!$C$1</c:f>
              <c:strCache>
                <c:ptCount val="1"/>
                <c:pt idx="0">
                  <c:v>Week 23 (June 5)</c:v>
                </c:pt>
              </c:strCache>
            </c:strRef>
          </c:tx>
          <c:spPr>
            <a:solidFill>
              <a:schemeClr val="accent5"/>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2"/>
                <c:pt idx="0">
                  <c:v>Work Orders Created</c:v>
                </c:pt>
                <c:pt idx="1">
                  <c:v>Completed in Less Than 4 Days</c:v>
                </c:pt>
              </c:strCache>
            </c:strRef>
          </c:cat>
          <c:val>
            <c:numRef>
              <c:f>Sheet1!$C$2:$C$4</c:f>
              <c:numCache>
                <c:formatCode>General</c:formatCode>
                <c:ptCount val="3"/>
                <c:pt idx="0">
                  <c:v>22</c:v>
                </c:pt>
                <c:pt idx="1">
                  <c:v>20</c:v>
                </c:pt>
              </c:numCache>
            </c:numRef>
          </c:val>
        </c:ser>
        <c:dLbls>
          <c:showLegendKey val="0"/>
          <c:showVal val="0"/>
          <c:showCatName val="0"/>
          <c:showSerName val="0"/>
          <c:showPercent val="0"/>
          <c:showBubbleSize val="0"/>
        </c:dLbls>
        <c:gapWidth val="219"/>
        <c:overlap val="-27"/>
        <c:axId val="494050600"/>
        <c:axId val="494050992"/>
      </c:barChart>
      <c:catAx>
        <c:axId val="49405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50992"/>
        <c:crosses val="autoZero"/>
        <c:auto val="1"/>
        <c:lblAlgn val="ctr"/>
        <c:lblOffset val="100"/>
        <c:noMultiLvlLbl val="0"/>
      </c:catAx>
      <c:valAx>
        <c:axId val="49405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50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27952755906"/>
          <c:y val="3.6828001968503936E-2"/>
          <c:w val="0.87704872047244098"/>
          <c:h val="0.79100172244094491"/>
        </c:manualLayout>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4"/>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1.909700161202999E-17"/>
                  <c:y val="1.8749999999999985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6.2500000000000003E-3"/>
                  <c:y val="2.1874999999999985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1.2500000000000001E-2"/>
                  <c:y val="1.8749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1.0416666666666666E-2"/>
                  <c:y val="1.8749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9"/>
              <c:layout>
                <c:manualLayout>
                  <c:x val="-4.1666666666666666E-3"/>
                  <c:y val="4.5312746062992133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7.3749999999999996E-2"/>
                      <c:h val="5.5015748031496066E-2"/>
                    </c:manualLayout>
                  </c15:layout>
                </c:ext>
              </c:extLst>
            </c:dLbl>
            <c:dLbl>
              <c:idx val="12"/>
              <c:layout>
                <c:manualLayout>
                  <c:x val="-3.5416666666666666E-2"/>
                  <c:y val="3.125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3"/>
              <c:layout>
                <c:manualLayout>
                  <c:x val="0"/>
                  <c:y val="-4.3749999999999997E-2"/>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Week 10</c:v>
                </c:pt>
                <c:pt idx="1">
                  <c:v>Week 11</c:v>
                </c:pt>
                <c:pt idx="2">
                  <c:v>Week 12</c:v>
                </c:pt>
                <c:pt idx="3">
                  <c:v>Week 13</c:v>
                </c:pt>
                <c:pt idx="4">
                  <c:v>Week 14</c:v>
                </c:pt>
                <c:pt idx="5">
                  <c:v>Week 15</c:v>
                </c:pt>
                <c:pt idx="6">
                  <c:v>Week 16</c:v>
                </c:pt>
                <c:pt idx="7">
                  <c:v>Week 17</c:v>
                </c:pt>
                <c:pt idx="8">
                  <c:v>Week 18</c:v>
                </c:pt>
                <c:pt idx="9">
                  <c:v>Week 19</c:v>
                </c:pt>
                <c:pt idx="10">
                  <c:v>Week 20</c:v>
                </c:pt>
                <c:pt idx="11">
                  <c:v>Week 21</c:v>
                </c:pt>
                <c:pt idx="12">
                  <c:v>Week 22</c:v>
                </c:pt>
                <c:pt idx="13">
                  <c:v>Week 23</c:v>
                </c:pt>
              </c:strCache>
            </c:strRef>
          </c:cat>
          <c:val>
            <c:numRef>
              <c:f>Sheet1!$B$2:$B$15</c:f>
              <c:numCache>
                <c:formatCode>0%</c:formatCode>
                <c:ptCount val="14"/>
                <c:pt idx="0">
                  <c:v>0.9</c:v>
                </c:pt>
                <c:pt idx="1">
                  <c:v>0.94</c:v>
                </c:pt>
                <c:pt idx="2">
                  <c:v>1</c:v>
                </c:pt>
                <c:pt idx="3">
                  <c:v>1</c:v>
                </c:pt>
                <c:pt idx="4">
                  <c:v>0.67</c:v>
                </c:pt>
                <c:pt idx="5">
                  <c:v>1</c:v>
                </c:pt>
                <c:pt idx="6">
                  <c:v>1</c:v>
                </c:pt>
                <c:pt idx="7">
                  <c:v>0.85</c:v>
                </c:pt>
                <c:pt idx="8">
                  <c:v>0.95</c:v>
                </c:pt>
                <c:pt idx="9">
                  <c:v>1</c:v>
                </c:pt>
                <c:pt idx="10">
                  <c:v>1</c:v>
                </c:pt>
                <c:pt idx="11">
                  <c:v>0.95</c:v>
                </c:pt>
                <c:pt idx="12">
                  <c:v>0.88</c:v>
                </c:pt>
                <c:pt idx="13">
                  <c:v>0.91</c:v>
                </c:pt>
              </c:numCache>
            </c:numRef>
          </c:val>
          <c:smooth val="0"/>
        </c:ser>
        <c:dLbls>
          <c:showLegendKey val="0"/>
          <c:showVal val="0"/>
          <c:showCatName val="0"/>
          <c:showSerName val="0"/>
          <c:showPercent val="0"/>
          <c:showBubbleSize val="0"/>
        </c:dLbls>
        <c:marker val="1"/>
        <c:smooth val="0"/>
        <c:axId val="491843304"/>
        <c:axId val="491843696"/>
      </c:lineChart>
      <c:catAx>
        <c:axId val="491843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1843696"/>
        <c:crosses val="autoZero"/>
        <c:auto val="1"/>
        <c:lblAlgn val="ctr"/>
        <c:lblOffset val="100"/>
        <c:tickLblSkip val="2"/>
        <c:noMultiLvlLbl val="0"/>
      </c:catAx>
      <c:valAx>
        <c:axId val="4918436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1843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January 2015 - December 2015</c:v>
                </c:pt>
              </c:strCache>
            </c:strRef>
          </c:tx>
          <c:spPr>
            <a:solidFill>
              <a:schemeClr val="tx2">
                <a:lumMod val="60000"/>
                <a:lumOff val="40000"/>
              </a:schemeClr>
            </a:solidFill>
            <a:ln>
              <a:noFill/>
            </a:ln>
            <a:effectLst/>
          </c:spPr>
          <c:invertIfNegative val="0"/>
          <c:dLbls>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2"/>
                <c:pt idx="0">
                  <c:v>Improve Detroit Work Orders Created</c:v>
                </c:pt>
                <c:pt idx="1">
                  <c:v>Improve Detroit Work Orders Closed</c:v>
                </c:pt>
              </c:strCache>
            </c:strRef>
          </c:cat>
          <c:val>
            <c:numRef>
              <c:f>Sheet1!$B$2:$B$4</c:f>
              <c:numCache>
                <c:formatCode>General</c:formatCode>
                <c:ptCount val="3"/>
                <c:pt idx="0">
                  <c:v>2900</c:v>
                </c:pt>
                <c:pt idx="1">
                  <c:v>1351</c:v>
                </c:pt>
              </c:numCache>
            </c:numRef>
          </c:val>
        </c:ser>
        <c:ser>
          <c:idx val="1"/>
          <c:order val="1"/>
          <c:tx>
            <c:strRef>
              <c:f>Sheet1!$C$1</c:f>
              <c:strCache>
                <c:ptCount val="1"/>
                <c:pt idx="0">
                  <c:v>January 1, 2016 - June 6, 2016</c:v>
                </c:pt>
              </c:strCache>
            </c:strRef>
          </c:tx>
          <c:spPr>
            <a:solidFill>
              <a:schemeClr val="accent5"/>
            </a:solidFill>
            <a:ln>
              <a:noFill/>
            </a:ln>
            <a:effectLst/>
          </c:spPr>
          <c:invertIfNegative val="0"/>
          <c:dLbls>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2"/>
                <c:pt idx="0">
                  <c:v>Improve Detroit Work Orders Created</c:v>
                </c:pt>
                <c:pt idx="1">
                  <c:v>Improve Detroit Work Orders Closed</c:v>
                </c:pt>
              </c:strCache>
            </c:strRef>
          </c:cat>
          <c:val>
            <c:numRef>
              <c:f>Sheet1!$C$2:$C$4</c:f>
              <c:numCache>
                <c:formatCode>General</c:formatCode>
                <c:ptCount val="3"/>
                <c:pt idx="0">
                  <c:v>1096</c:v>
                </c:pt>
                <c:pt idx="1">
                  <c:v>843</c:v>
                </c:pt>
              </c:numCache>
            </c:numRef>
          </c:val>
        </c:ser>
        <c:dLbls>
          <c:showLegendKey val="0"/>
          <c:showVal val="0"/>
          <c:showCatName val="0"/>
          <c:showSerName val="0"/>
          <c:showPercent val="0"/>
          <c:showBubbleSize val="0"/>
        </c:dLbls>
        <c:gapWidth val="219"/>
        <c:overlap val="-27"/>
        <c:axId val="491844480"/>
        <c:axId val="491844872"/>
      </c:barChart>
      <c:catAx>
        <c:axId val="491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1844872"/>
        <c:crosses val="autoZero"/>
        <c:auto val="1"/>
        <c:lblAlgn val="ctr"/>
        <c:lblOffset val="100"/>
        <c:noMultiLvlLbl val="0"/>
      </c:catAx>
      <c:valAx>
        <c:axId val="491844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184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Proactive News Stories</c:v>
                </c:pt>
              </c:strCache>
            </c:strRef>
          </c:tx>
          <c:spPr>
            <a:solidFill>
              <a:schemeClr val="accent1">
                <a:lumMod val="75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Jan 2016</c:v>
                </c:pt>
                <c:pt idx="1">
                  <c:v>Feb 2016</c:v>
                </c:pt>
                <c:pt idx="2">
                  <c:v>Mar 2016</c:v>
                </c:pt>
                <c:pt idx="3">
                  <c:v>Apr 2016</c:v>
                </c:pt>
                <c:pt idx="4">
                  <c:v>May 2016</c:v>
                </c:pt>
                <c:pt idx="5">
                  <c:v>Jun 2016</c:v>
                </c:pt>
              </c:strCache>
            </c:strRef>
          </c:cat>
          <c:val>
            <c:numRef>
              <c:f>Sheet1!$B$2:$B$7</c:f>
              <c:numCache>
                <c:formatCode>General</c:formatCode>
                <c:ptCount val="6"/>
                <c:pt idx="0">
                  <c:v>14</c:v>
                </c:pt>
                <c:pt idx="1">
                  <c:v>14</c:v>
                </c:pt>
                <c:pt idx="2">
                  <c:v>17</c:v>
                </c:pt>
                <c:pt idx="3">
                  <c:v>42</c:v>
                </c:pt>
                <c:pt idx="4">
                  <c:v>47</c:v>
                </c:pt>
                <c:pt idx="5">
                  <c:v>13</c:v>
                </c:pt>
              </c:numCache>
            </c:numRef>
          </c:val>
        </c:ser>
        <c:ser>
          <c:idx val="1"/>
          <c:order val="1"/>
          <c:tx>
            <c:strRef>
              <c:f>Sheet1!$C$1</c:f>
              <c:strCache>
                <c:ptCount val="1"/>
                <c:pt idx="0">
                  <c:v>Negative (Reactive) News Stories</c:v>
                </c:pt>
              </c:strCache>
            </c:strRef>
          </c:tx>
          <c:spPr>
            <a:solidFill>
              <a:schemeClr val="accent2">
                <a:lumMod val="75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Jan 2016</c:v>
                </c:pt>
                <c:pt idx="1">
                  <c:v>Feb 2016</c:v>
                </c:pt>
                <c:pt idx="2">
                  <c:v>Mar 2016</c:v>
                </c:pt>
                <c:pt idx="3">
                  <c:v>Apr 2016</c:v>
                </c:pt>
                <c:pt idx="4">
                  <c:v>May 2016</c:v>
                </c:pt>
                <c:pt idx="5">
                  <c:v>Jun 2016</c:v>
                </c:pt>
              </c:strCache>
            </c:strRef>
          </c:cat>
          <c:val>
            <c:numRef>
              <c:f>Sheet1!$C$2:$C$7</c:f>
              <c:numCache>
                <c:formatCode>General</c:formatCode>
                <c:ptCount val="6"/>
                <c:pt idx="0">
                  <c:v>5</c:v>
                </c:pt>
                <c:pt idx="1">
                  <c:v>8</c:v>
                </c:pt>
                <c:pt idx="2">
                  <c:v>8</c:v>
                </c:pt>
                <c:pt idx="3">
                  <c:v>5</c:v>
                </c:pt>
                <c:pt idx="4">
                  <c:v>7</c:v>
                </c:pt>
                <c:pt idx="5">
                  <c:v>8</c:v>
                </c:pt>
              </c:numCache>
            </c:numRef>
          </c:val>
        </c:ser>
        <c:dLbls>
          <c:showLegendKey val="0"/>
          <c:showVal val="0"/>
          <c:showCatName val="0"/>
          <c:showSerName val="0"/>
          <c:showPercent val="0"/>
          <c:showBubbleSize val="0"/>
        </c:dLbls>
        <c:gapWidth val="219"/>
        <c:overlap val="-27"/>
        <c:axId val="494049816"/>
        <c:axId val="494050208"/>
      </c:barChart>
      <c:catAx>
        <c:axId val="49404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50208"/>
        <c:crosses val="autoZero"/>
        <c:auto val="1"/>
        <c:lblAlgn val="ctr"/>
        <c:lblOffset val="100"/>
        <c:noMultiLvlLbl val="0"/>
      </c:catAx>
      <c:valAx>
        <c:axId val="49405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404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27952755906"/>
          <c:y val="3.6828001968503936E-2"/>
          <c:w val="0.87704872047244098"/>
          <c:h val="0.79100172244094491"/>
        </c:manualLayout>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4"/>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2.0833333333333332E-2"/>
                  <c:y val="-6.5625000000000114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2.500000000000004E-2"/>
                  <c:y val="-8.1250000000000114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1.8750000000000076E-2"/>
                  <c:y val="-6.25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2.0833333333333332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4.583333333333333E-2"/>
                  <c:y val="-9.3749999999999997E-3"/>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0.125"/>
                  <c:y val="-2.1874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[$-409]d\-mmm;@</c:formatCode>
                <c:ptCount val="7"/>
                <c:pt idx="0">
                  <c:v>42397</c:v>
                </c:pt>
                <c:pt idx="1">
                  <c:v>42425</c:v>
                </c:pt>
                <c:pt idx="2">
                  <c:v>42460</c:v>
                </c:pt>
                <c:pt idx="3">
                  <c:v>42488</c:v>
                </c:pt>
                <c:pt idx="4">
                  <c:v>42516</c:v>
                </c:pt>
                <c:pt idx="5">
                  <c:v>42544</c:v>
                </c:pt>
                <c:pt idx="6">
                  <c:v>42551</c:v>
                </c:pt>
              </c:numCache>
            </c:numRef>
          </c:cat>
          <c:val>
            <c:numRef>
              <c:f>Sheet1!$B$2:$B$8</c:f>
              <c:numCache>
                <c:formatCode>#,##0</c:formatCode>
                <c:ptCount val="7"/>
                <c:pt idx="0">
                  <c:v>208</c:v>
                </c:pt>
                <c:pt idx="1">
                  <c:v>1104</c:v>
                </c:pt>
                <c:pt idx="2">
                  <c:v>5649</c:v>
                </c:pt>
                <c:pt idx="3">
                  <c:v>7585</c:v>
                </c:pt>
                <c:pt idx="4">
                  <c:v>25868</c:v>
                </c:pt>
                <c:pt idx="5">
                  <c:v>37542</c:v>
                </c:pt>
                <c:pt idx="6">
                  <c:v>17640</c:v>
                </c:pt>
              </c:numCache>
            </c:numRef>
          </c:val>
          <c:smooth val="0"/>
        </c:ser>
        <c:dLbls>
          <c:showLegendKey val="0"/>
          <c:showVal val="0"/>
          <c:showCatName val="0"/>
          <c:showSerName val="0"/>
          <c:showPercent val="0"/>
          <c:showBubbleSize val="0"/>
        </c:dLbls>
        <c:marker val="1"/>
        <c:smooth val="0"/>
        <c:axId val="223561424"/>
        <c:axId val="223561816"/>
      </c:lineChart>
      <c:catAx>
        <c:axId val="223561424"/>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61816"/>
        <c:crosses val="autoZero"/>
        <c:auto val="0"/>
        <c:lblAlgn val="ctr"/>
        <c:lblOffset val="100"/>
        <c:tickLblSkip val="1"/>
        <c:noMultiLvlLbl val="1"/>
      </c:catAx>
      <c:valAx>
        <c:axId val="223561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56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27952755906"/>
          <c:y val="3.6828001968503936E-2"/>
          <c:w val="0.87704872047244098"/>
          <c:h val="0.79100172244094491"/>
        </c:manualLayout>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4"/>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2.0833333333333332E-2"/>
                  <c:y val="-6.5625000000000114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2.500000000000004E-2"/>
                  <c:y val="-8.1250000000000114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1.8750000000000076E-2"/>
                  <c:y val="-6.25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2.0833333333333332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4.583333333333333E-2"/>
                  <c:y val="-9.3749999999999997E-3"/>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0.125"/>
                  <c:y val="-2.1874999999999999E-2"/>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[$-409]d\-mmm;@</c:formatCode>
                <c:ptCount val="6"/>
                <c:pt idx="0">
                  <c:v>42397</c:v>
                </c:pt>
                <c:pt idx="1">
                  <c:v>42425</c:v>
                </c:pt>
                <c:pt idx="2">
                  <c:v>42460</c:v>
                </c:pt>
                <c:pt idx="3">
                  <c:v>42488</c:v>
                </c:pt>
                <c:pt idx="4">
                  <c:v>42516</c:v>
                </c:pt>
                <c:pt idx="5">
                  <c:v>42544</c:v>
                </c:pt>
              </c:numCache>
            </c:numRef>
          </c:cat>
          <c:val>
            <c:numRef>
              <c:f>Sheet1!$B$2:$B$7</c:f>
              <c:numCache>
                <c:formatCode>#,##0</c:formatCode>
                <c:ptCount val="6"/>
                <c:pt idx="0">
                  <c:v>1</c:v>
                </c:pt>
                <c:pt idx="1">
                  <c:v>0</c:v>
                </c:pt>
                <c:pt idx="2">
                  <c:v>22</c:v>
                </c:pt>
                <c:pt idx="3">
                  <c:v>25</c:v>
                </c:pt>
                <c:pt idx="4">
                  <c:v>31</c:v>
                </c:pt>
                <c:pt idx="5">
                  <c:v>22</c:v>
                </c:pt>
              </c:numCache>
            </c:numRef>
          </c:val>
          <c:smooth val="0"/>
        </c:ser>
        <c:dLbls>
          <c:showLegendKey val="0"/>
          <c:showVal val="0"/>
          <c:showCatName val="0"/>
          <c:showSerName val="0"/>
          <c:showPercent val="0"/>
          <c:showBubbleSize val="0"/>
        </c:dLbls>
        <c:marker val="1"/>
        <c:smooth val="0"/>
        <c:axId val="491827704"/>
        <c:axId val="491828096"/>
      </c:lineChart>
      <c:catAx>
        <c:axId val="491827704"/>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1828096"/>
        <c:crosses val="autoZero"/>
        <c:auto val="0"/>
        <c:lblAlgn val="ctr"/>
        <c:lblOffset val="100"/>
        <c:tickLblSkip val="1"/>
        <c:noMultiLvlLbl val="1"/>
      </c:catAx>
      <c:valAx>
        <c:axId val="49182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182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2"/>
          <c:order val="2"/>
          <c:tx>
            <c:strRef>
              <c:f>'YTD Summary'!$E$2:$E$3</c:f>
              <c:strCache>
                <c:ptCount val="2"/>
                <c:pt idx="0">
                  <c:v>March </c:v>
                </c:pt>
              </c:strCache>
            </c:strRef>
          </c:tx>
          <c:spPr>
            <a:solidFill>
              <a:schemeClr val="accent3"/>
            </a:solidFill>
            <a:ln>
              <a:noFill/>
            </a:ln>
            <a:effectLst/>
            <a:sp3d/>
          </c:spPr>
          <c:invertIfNegative val="0"/>
          <c:dLbls>
            <c:dLbl>
              <c:idx val="1"/>
              <c:layout>
                <c:manualLayout>
                  <c:x val="-1.5625000000000031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3402777777777776E-2"/>
                  <c:y val="-1.3764893668004997E-17"/>
                </c:manualLayout>
              </c:layout>
              <c:showLegendKey val="0"/>
              <c:showVal val="1"/>
              <c:showCatName val="0"/>
              <c:showSerName val="0"/>
              <c:showPercent val="0"/>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'YTD Summary'!$B$4:$B$8</c:f>
              <c:strCache>
                <c:ptCount val="5"/>
                <c:pt idx="0">
                  <c:v>enQuesta</c:v>
                </c:pt>
                <c:pt idx="1">
                  <c:v>Inovah</c:v>
                </c:pt>
                <c:pt idx="2">
                  <c:v>Zipwire</c:v>
                </c:pt>
                <c:pt idx="3">
                  <c:v>InvoiceCloud</c:v>
                </c:pt>
                <c:pt idx="4">
                  <c:v>Slectron IVR</c:v>
                </c:pt>
              </c:strCache>
            </c:strRef>
          </c:cat>
          <c:val>
            <c:numRef>
              <c:f>'YTD Summary'!$E$4:$E$8</c:f>
              <c:numCache>
                <c:formatCode>0.00%</c:formatCode>
                <c:ptCount val="5"/>
                <c:pt idx="0">
                  <c:v>0.99444444444444446</c:v>
                </c:pt>
                <c:pt idx="1">
                  <c:v>0.99444444444444446</c:v>
                </c:pt>
                <c:pt idx="2">
                  <c:v>1</c:v>
                </c:pt>
                <c:pt idx="3">
                  <c:v>0.99826388888888884</c:v>
                </c:pt>
                <c:pt idx="4">
                  <c:v>0.99444444444444446</c:v>
                </c:pt>
              </c:numCache>
            </c:numRef>
          </c:val>
        </c:ser>
        <c:ser>
          <c:idx val="3"/>
          <c:order val="3"/>
          <c:tx>
            <c:strRef>
              <c:f>'YTD Summary'!$F$2:$F$3</c:f>
              <c:strCache>
                <c:ptCount val="2"/>
                <c:pt idx="0">
                  <c:v>April</c:v>
                </c:pt>
              </c:strCache>
            </c:strRef>
          </c:tx>
          <c:spPr>
            <a:solidFill>
              <a:schemeClr val="accent4"/>
            </a:solidFill>
            <a:ln>
              <a:noFill/>
            </a:ln>
            <a:effectLst/>
            <a:sp3d/>
          </c:spPr>
          <c:invertIfNegative val="0"/>
          <c:dLbls>
            <c:dLbl>
              <c:idx val="0"/>
              <c:layout>
                <c:manualLayout>
                  <c:x val="3.645833333333333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930555555555552E-2"/>
                  <c:y val="-3.003284221359546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083333333332697E-3"/>
                  <c:y val="-3.4412234170012493E-1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2986111111111112E-2"/>
                  <c:y val="-1.3764893668004997E-17"/>
                </c:manualLayout>
              </c:layout>
              <c:showLegendKey val="0"/>
              <c:showVal val="1"/>
              <c:showCatName val="0"/>
              <c:showSerName val="0"/>
              <c:showPercent val="0"/>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'YTD Summary'!$B$4:$B$8</c:f>
              <c:strCache>
                <c:ptCount val="5"/>
                <c:pt idx="0">
                  <c:v>enQuesta</c:v>
                </c:pt>
                <c:pt idx="1">
                  <c:v>Inovah</c:v>
                </c:pt>
                <c:pt idx="2">
                  <c:v>Zipwire</c:v>
                </c:pt>
                <c:pt idx="3">
                  <c:v>InvoiceCloud</c:v>
                </c:pt>
                <c:pt idx="4">
                  <c:v>Slectron IVR</c:v>
                </c:pt>
              </c:strCache>
            </c:strRef>
          </c:cat>
          <c:val>
            <c:numRef>
              <c:f>'YTD Summary'!$F$4:$F$8</c:f>
              <c:numCache>
                <c:formatCode>0.00%</c:formatCode>
                <c:ptCount val="5"/>
                <c:pt idx="0">
                  <c:v>0.99583333333333335</c:v>
                </c:pt>
                <c:pt idx="1">
                  <c:v>0.99583333333333335</c:v>
                </c:pt>
                <c:pt idx="2">
                  <c:v>1</c:v>
                </c:pt>
                <c:pt idx="3">
                  <c:v>1</c:v>
                </c:pt>
                <c:pt idx="4">
                  <c:v>1</c:v>
                </c:pt>
              </c:numCache>
            </c:numRef>
          </c:val>
        </c:ser>
        <c:ser>
          <c:idx val="4"/>
          <c:order val="4"/>
          <c:tx>
            <c:strRef>
              <c:f>'YTD Summary'!$G$2:$G$3</c:f>
              <c:strCache>
                <c:ptCount val="2"/>
                <c:pt idx="0">
                  <c:v>May</c:v>
                </c:pt>
              </c:strCache>
            </c:strRef>
          </c:tx>
          <c:spPr>
            <a:solidFill>
              <a:schemeClr val="accent5"/>
            </a:solidFill>
            <a:ln>
              <a:noFill/>
            </a:ln>
            <a:effectLst/>
            <a:sp3d/>
          </c:spPr>
          <c:invertIfNegative val="0"/>
          <c:dLbls>
            <c:dLbl>
              <c:idx val="0"/>
              <c:layout>
                <c:manualLayout>
                  <c:x val="2.0833333333333332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833333333333332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152777777777778E-2"/>
                  <c:y val="-3.4412234170012493E-1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3402777777777776E-2"/>
                  <c:y val="-3.0032842213595502E-3"/>
                </c:manualLayout>
              </c:layout>
              <c:showLegendKey val="0"/>
              <c:showVal val="1"/>
              <c:showCatName val="0"/>
              <c:showSerName val="0"/>
              <c:showPercent val="0"/>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'YTD Summary'!$B$4:$B$8</c:f>
              <c:strCache>
                <c:ptCount val="5"/>
                <c:pt idx="0">
                  <c:v>enQuesta</c:v>
                </c:pt>
                <c:pt idx="1">
                  <c:v>Inovah</c:v>
                </c:pt>
                <c:pt idx="2">
                  <c:v>Zipwire</c:v>
                </c:pt>
                <c:pt idx="3">
                  <c:v>InvoiceCloud</c:v>
                </c:pt>
                <c:pt idx="4">
                  <c:v>Slectron IVR</c:v>
                </c:pt>
              </c:strCache>
            </c:strRef>
          </c:cat>
          <c:val>
            <c:numRef>
              <c:f>'YTD Summary'!$G$4:$G$8</c:f>
              <c:numCache>
                <c:formatCode>0.00%</c:formatCode>
                <c:ptCount val="5"/>
                <c:pt idx="0">
                  <c:v>0.98750000000000004</c:v>
                </c:pt>
                <c:pt idx="1">
                  <c:v>0.98750000000000004</c:v>
                </c:pt>
                <c:pt idx="2">
                  <c:v>0.99583333333333335</c:v>
                </c:pt>
                <c:pt idx="3">
                  <c:v>1</c:v>
                </c:pt>
                <c:pt idx="4">
                  <c:v>1</c:v>
                </c:pt>
              </c:numCache>
            </c:numRef>
          </c:val>
        </c:ser>
        <c:dLbls>
          <c:showLegendKey val="0"/>
          <c:showVal val="0"/>
          <c:showCatName val="0"/>
          <c:showSerName val="0"/>
          <c:showPercent val="0"/>
          <c:showBubbleSize val="0"/>
        </c:dLbls>
        <c:gapWidth val="150"/>
        <c:shape val="box"/>
        <c:axId val="219425560"/>
        <c:axId val="219425952"/>
        <c:axId val="0"/>
        <c:extLst>
          <c:ext xmlns:c15="http://schemas.microsoft.com/office/drawing/2012/chart" uri="{02D57815-91ED-43cb-92C2-25804820EDAC}">
            <c15:filteredBarSeries>
              <c15:ser>
                <c:idx val="0"/>
                <c:order val="0"/>
                <c:tx>
                  <c:strRef>
                    <c:extLst>
                      <c:ext uri="{02D57815-91ED-43cb-92C2-25804820EDAC}">
                        <c15:formulaRef>
                          <c15:sqref>'YTD Summary'!$C$2:$C$3</c15:sqref>
                        </c15:formulaRef>
                      </c:ext>
                    </c:extLst>
                    <c:strCache>
                      <c:ptCount val="2"/>
                      <c:pt idx="0">
                        <c:v>January </c:v>
                      </c:pt>
                    </c:strCache>
                  </c:strRef>
                </c:tx>
                <c:spPr>
                  <a:solidFill>
                    <a:schemeClr val="accent1"/>
                  </a:solidFill>
                  <a:ln>
                    <a:noFill/>
                  </a:ln>
                  <a:effectLst/>
                  <a:sp3d/>
                </c:spPr>
                <c:invertIfNegative val="0"/>
                <c:cat>
                  <c:strRef>
                    <c:extLst>
                      <c:ext uri="{02D57815-91ED-43cb-92C2-25804820EDAC}">
                        <c15:formulaRef>
                          <c15:sqref>'YTD Summary'!$B$4:$B$8</c15:sqref>
                        </c15:formulaRef>
                      </c:ext>
                    </c:extLst>
                    <c:strCache>
                      <c:ptCount val="5"/>
                      <c:pt idx="0">
                        <c:v>enQuesta</c:v>
                      </c:pt>
                      <c:pt idx="1">
                        <c:v>Inovah</c:v>
                      </c:pt>
                      <c:pt idx="2">
                        <c:v>Zipwire</c:v>
                      </c:pt>
                      <c:pt idx="3">
                        <c:v>InvoiceCloud</c:v>
                      </c:pt>
                      <c:pt idx="4">
                        <c:v>Slectron IVR</c:v>
                      </c:pt>
                    </c:strCache>
                  </c:strRef>
                </c:cat>
                <c:val>
                  <c:numRef>
                    <c:extLst>
                      <c:ext uri="{02D57815-91ED-43cb-92C2-25804820EDAC}">
                        <c15:formulaRef>
                          <c15:sqref>'YTD Summary'!$C$4:$C$8</c15:sqref>
                        </c15:formulaRef>
                      </c:ext>
                    </c:extLst>
                    <c:numCache>
                      <c:formatCode>0.00%</c:formatCode>
                      <c:ptCount val="5"/>
                      <c:pt idx="0">
                        <c:v>1</c:v>
                      </c:pt>
                      <c:pt idx="1">
                        <c:v>1</c:v>
                      </c:pt>
                      <c:pt idx="2">
                        <c:v>0.98382749326145558</c:v>
                      </c:pt>
                      <c:pt idx="3">
                        <c:v>1</c:v>
                      </c:pt>
                      <c:pt idx="4">
                        <c:v>1</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'YTD Summary'!$D$2:$D$3</c15:sqref>
                        </c15:formulaRef>
                      </c:ext>
                    </c:extLst>
                    <c:strCache>
                      <c:ptCount val="2"/>
                      <c:pt idx="0">
                        <c:v>February</c:v>
                      </c:pt>
                    </c:strCache>
                  </c:strRef>
                </c:tx>
                <c:spPr>
                  <a:solidFill>
                    <a:schemeClr val="accent2"/>
                  </a:solidFill>
                  <a:ln>
                    <a:noFill/>
                  </a:ln>
                  <a:effectLst/>
                  <a:sp3d/>
                </c:spPr>
                <c:invertIfNegative val="0"/>
                <c:cat>
                  <c:strRef>
                    <c:extLst xmlns:c15="http://schemas.microsoft.com/office/drawing/2012/chart">
                      <c:ext xmlns:c15="http://schemas.microsoft.com/office/drawing/2012/chart" uri="{02D57815-91ED-43cb-92C2-25804820EDAC}">
                        <c15:formulaRef>
                          <c15:sqref>'YTD Summary'!$B$4:$B$8</c15:sqref>
                        </c15:formulaRef>
                      </c:ext>
                    </c:extLst>
                    <c:strCache>
                      <c:ptCount val="5"/>
                      <c:pt idx="0">
                        <c:v>enQuesta</c:v>
                      </c:pt>
                      <c:pt idx="1">
                        <c:v>Inovah</c:v>
                      </c:pt>
                      <c:pt idx="2">
                        <c:v>Zipwire</c:v>
                      </c:pt>
                      <c:pt idx="3">
                        <c:v>InvoiceCloud</c:v>
                      </c:pt>
                      <c:pt idx="4">
                        <c:v>Slectron IVR</c:v>
                      </c:pt>
                    </c:strCache>
                  </c:strRef>
                </c:cat>
                <c:val>
                  <c:numRef>
                    <c:extLst xmlns:c15="http://schemas.microsoft.com/office/drawing/2012/chart">
                      <c:ext xmlns:c15="http://schemas.microsoft.com/office/drawing/2012/chart" uri="{02D57815-91ED-43cb-92C2-25804820EDAC}">
                        <c15:formulaRef>
                          <c15:sqref>'YTD Summary'!$D$4:$D$8</c15:sqref>
                        </c15:formulaRef>
                      </c:ext>
                    </c:extLst>
                    <c:numCache>
                      <c:formatCode>0.00%</c:formatCode>
                      <c:ptCount val="5"/>
                      <c:pt idx="0">
                        <c:v>0.99404761904761907</c:v>
                      </c:pt>
                      <c:pt idx="1">
                        <c:v>0.99404761904761907</c:v>
                      </c:pt>
                      <c:pt idx="2">
                        <c:v>0.9940387481371088</c:v>
                      </c:pt>
                      <c:pt idx="3">
                        <c:v>0.99404761904761907</c:v>
                      </c:pt>
                      <c:pt idx="4">
                        <c:v>0.99425287356321834</c:v>
                      </c:pt>
                    </c:numCache>
                  </c:numRef>
                </c:val>
              </c15:ser>
            </c15:filteredBarSeries>
          </c:ext>
        </c:extLst>
      </c:bar3DChart>
      <c:catAx>
        <c:axId val="219425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19425952"/>
        <c:crosses val="autoZero"/>
        <c:auto val="1"/>
        <c:lblAlgn val="ctr"/>
        <c:lblOffset val="100"/>
        <c:noMultiLvlLbl val="0"/>
      </c:catAx>
      <c:valAx>
        <c:axId val="219425952"/>
        <c:scaling>
          <c:orientation val="minMax"/>
          <c:max val="1"/>
          <c:min val="0.9849999999999999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1942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9294619422573"/>
          <c:y val="3.370300196850394E-2"/>
          <c:w val="0.86242372047244098"/>
          <c:h val="0.87759940944881887"/>
        </c:manualLayout>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1.8749999999999999E-2"/>
                  <c:y val="5.6250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7.638800644811996E-17"/>
                  <c:y val="3.1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8.3333333333333332E-3"/>
                  <c:y val="-2.81250000000000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833333333333333E-3"/>
                  <c:y val="5.3124999999999943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1.8750000000000152E-2"/>
                  <c:y val="4.062499999999994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0"/>
                  <c:y val="4.374999999999999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0"/>
                  <c:y val="-5.000000000000001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81533</c:v>
                </c:pt>
                <c:pt idx="1">
                  <c:v>80414</c:v>
                </c:pt>
                <c:pt idx="2">
                  <c:v>88567</c:v>
                </c:pt>
                <c:pt idx="3">
                  <c:v>65295</c:v>
                </c:pt>
                <c:pt idx="4">
                  <c:v>71933</c:v>
                </c:pt>
                <c:pt idx="5">
                  <c:v>77651</c:v>
                </c:pt>
                <c:pt idx="6" formatCode="General">
                  <c:v>86784</c:v>
                </c:pt>
              </c:numCache>
            </c:numRef>
          </c:val>
          <c:smooth val="0"/>
        </c:ser>
        <c:dLbls>
          <c:showLegendKey val="0"/>
          <c:showVal val="0"/>
          <c:showCatName val="0"/>
          <c:showSerName val="0"/>
          <c:showPercent val="0"/>
          <c:showBubbleSize val="0"/>
        </c:dLbls>
        <c:marker val="1"/>
        <c:smooth val="0"/>
        <c:axId val="165894336"/>
        <c:axId val="165894728"/>
      </c:lineChart>
      <c:catAx>
        <c:axId val="16589433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894728"/>
        <c:crosses val="autoZero"/>
        <c:auto val="0"/>
        <c:lblAlgn val="ctr"/>
        <c:lblOffset val="100"/>
        <c:noMultiLvlLbl val="1"/>
      </c:catAx>
      <c:valAx>
        <c:axId val="165894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89433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Mar 1 - May 31</c:v>
                </c:pt>
              </c:strCache>
            </c:strRef>
          </c:tx>
          <c:spPr>
            <a:solidFill>
              <a:srgbClr val="7030A0"/>
            </a:solidFill>
            <a:ln>
              <a:noFill/>
            </a:ln>
            <a:effectLst/>
          </c:spPr>
          <c:invertIfNegative val="0"/>
          <c:dPt>
            <c:idx val="1"/>
            <c:invertIfNegative val="0"/>
            <c:bubble3D val="0"/>
            <c:spPr>
              <a:solidFill>
                <a:schemeClr val="accent5">
                  <a:lumMod val="75000"/>
                </a:schemeClr>
              </a:solidFill>
              <a:ln>
                <a:noFill/>
              </a:ln>
              <a:effectLst/>
            </c:spPr>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Enrollees through May 31</c:v>
                </c:pt>
                <c:pt idx="1">
                  <c:v>Pending Appointments</c:v>
                </c:pt>
              </c:strCache>
            </c:strRef>
          </c:cat>
          <c:val>
            <c:numRef>
              <c:f>Sheet1!$B$2:$B$3</c:f>
              <c:numCache>
                <c:formatCode>#,##0</c:formatCode>
                <c:ptCount val="2"/>
                <c:pt idx="0" formatCode="General">
                  <c:v>815</c:v>
                </c:pt>
                <c:pt idx="1">
                  <c:v>3500</c:v>
                </c:pt>
              </c:numCache>
            </c:numRef>
          </c:val>
        </c:ser>
        <c:dLbls>
          <c:showLegendKey val="0"/>
          <c:showVal val="0"/>
          <c:showCatName val="0"/>
          <c:showSerName val="0"/>
          <c:showPercent val="0"/>
          <c:showBubbleSize val="0"/>
        </c:dLbls>
        <c:gapWidth val="150"/>
        <c:overlap val="100"/>
        <c:axId val="165895512"/>
        <c:axId val="165895904"/>
      </c:barChart>
      <c:catAx>
        <c:axId val="165895512"/>
        <c:scaling>
          <c:orientation val="minMax"/>
        </c:scaling>
        <c:delete val="1"/>
        <c:axPos val="b"/>
        <c:numFmt formatCode="General" sourceLinked="1"/>
        <c:majorTickMark val="none"/>
        <c:minorTickMark val="none"/>
        <c:tickLblPos val="nextTo"/>
        <c:crossAx val="165895904"/>
        <c:crosses val="autoZero"/>
        <c:auto val="1"/>
        <c:lblAlgn val="ctr"/>
        <c:lblOffset val="100"/>
        <c:noMultiLvlLbl val="0"/>
      </c:catAx>
      <c:valAx>
        <c:axId val="16589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5895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1.2500000000000039E-2"/>
                  <c:y val="4.374999999999999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7.638800644811996E-17"/>
                  <c:y val="3.1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1.2499999999999924E-2"/>
                  <c:y val="-2.18750000000000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666666666666819E-2"/>
                  <c:y val="6.2499999999999944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1.8750000000000152E-2"/>
                  <c:y val="4.062499999999994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0"/>
                  <c:y val="4.374999999999999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2.5000000000000001E-2"/>
                  <c:y val="-4.3750000000000032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42960</c:v>
                </c:pt>
                <c:pt idx="1">
                  <c:v>43195</c:v>
                </c:pt>
                <c:pt idx="2">
                  <c:v>43378</c:v>
                </c:pt>
                <c:pt idx="3">
                  <c:v>30866</c:v>
                </c:pt>
                <c:pt idx="4">
                  <c:v>31032</c:v>
                </c:pt>
                <c:pt idx="5">
                  <c:v>33325</c:v>
                </c:pt>
                <c:pt idx="6">
                  <c:v>38117</c:v>
                </c:pt>
              </c:numCache>
            </c:numRef>
          </c:val>
          <c:smooth val="0"/>
        </c:ser>
        <c:dLbls>
          <c:showLegendKey val="0"/>
          <c:showVal val="0"/>
          <c:showCatName val="0"/>
          <c:showSerName val="0"/>
          <c:showPercent val="0"/>
          <c:showBubbleSize val="0"/>
        </c:dLbls>
        <c:marker val="1"/>
        <c:smooth val="0"/>
        <c:axId val="221227912"/>
        <c:axId val="221228304"/>
      </c:lineChart>
      <c:catAx>
        <c:axId val="22122791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1228304"/>
        <c:crosses val="autoZero"/>
        <c:auto val="0"/>
        <c:lblAlgn val="ctr"/>
        <c:lblOffset val="100"/>
        <c:noMultiLvlLbl val="1"/>
      </c:catAx>
      <c:valAx>
        <c:axId val="221228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122791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1.909700161202999E-17"/>
                  <c:y val="-1.2500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7.638800644811996E-17"/>
                  <c:y val="3.4375000000000003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1.2499999999999924E-2"/>
                  <c:y val="3.7499999999999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0833333333333415E-2"/>
                  <c:y val="-4.374999999999999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2.916666666666682E-2"/>
                  <c:y val="4.374999999999999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3.125E-2"/>
                  <c:y val="5.6250000000000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manualLayout>
                  <c:x val="-2.7083333333333334E-2"/>
                  <c:y val="-5.937499999999999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15671</c:v>
                </c:pt>
                <c:pt idx="1">
                  <c:v>12479</c:v>
                </c:pt>
                <c:pt idx="2">
                  <c:v>12976</c:v>
                </c:pt>
                <c:pt idx="3">
                  <c:v>18024</c:v>
                </c:pt>
                <c:pt idx="4">
                  <c:v>18673</c:v>
                </c:pt>
                <c:pt idx="5">
                  <c:v>18631</c:v>
                </c:pt>
                <c:pt idx="6">
                  <c:v>19661</c:v>
                </c:pt>
              </c:numCache>
            </c:numRef>
          </c:val>
          <c:smooth val="0"/>
        </c:ser>
        <c:dLbls>
          <c:showLegendKey val="0"/>
          <c:showVal val="0"/>
          <c:showCatName val="0"/>
          <c:showSerName val="0"/>
          <c:showPercent val="0"/>
          <c:showBubbleSize val="0"/>
        </c:dLbls>
        <c:marker val="1"/>
        <c:smooth val="0"/>
        <c:axId val="492577968"/>
        <c:axId val="223335888"/>
      </c:lineChart>
      <c:catAx>
        <c:axId val="49257796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335888"/>
        <c:crosses val="autoZero"/>
        <c:auto val="0"/>
        <c:lblAlgn val="ctr"/>
        <c:lblOffset val="100"/>
        <c:noMultiLvlLbl val="1"/>
      </c:catAx>
      <c:valAx>
        <c:axId val="223335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9257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5"/>
              </a:solidFill>
              <a:round/>
            </a:ln>
            <a:effectLst/>
          </c:spPr>
          <c:marker>
            <c:symbol val="circle"/>
            <c:size val="5"/>
            <c:spPr>
              <a:solidFill>
                <a:schemeClr val="accent4">
                  <a:lumMod val="60000"/>
                  <a:lumOff val="40000"/>
                </a:schemeClr>
              </a:solidFill>
              <a:ln w="9525">
                <a:solidFill>
                  <a:schemeClr val="accent5"/>
                </a:solidFill>
              </a:ln>
              <a:effectLst/>
            </c:spPr>
          </c:marker>
          <c:dPt>
            <c:idx val="0"/>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1"/>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2"/>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Pt>
            <c:idx val="3"/>
            <c:marker>
              <c:symbol val="circle"/>
              <c:size val="5"/>
              <c:spPr>
                <a:solidFill>
                  <a:schemeClr val="accent4">
                    <a:lumMod val="60000"/>
                    <a:lumOff val="40000"/>
                  </a:schemeClr>
                </a:solidFill>
                <a:ln w="9525">
                  <a:solidFill>
                    <a:schemeClr val="accent5"/>
                  </a:solidFill>
                </a:ln>
                <a:effectLst/>
              </c:spPr>
            </c:marker>
            <c:bubble3D val="0"/>
            <c:spPr>
              <a:ln w="28575" cap="rnd">
                <a:solidFill>
                  <a:schemeClr val="accent5"/>
                </a:solidFill>
                <a:round/>
              </a:ln>
              <a:effectLst/>
            </c:spPr>
          </c:dPt>
          <c:dLbls>
            <c:dLbl>
              <c:idx val="0"/>
              <c:layout>
                <c:manualLayout>
                  <c:x val="-1.0416666666666666E-2"/>
                  <c:y val="-5.312500000000011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7.638800644811996E-17"/>
                  <c:y val="-4.374999999999999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1.2499999999999924E-2"/>
                  <c:y val="3.1250000000000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749999999999923E-2"/>
                  <c:y val="-1.8749999999999999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1.0416666666666666E-2"/>
                  <c:y val="-3.1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0.11249991797900277"/>
                  <c:y val="2.5000123031496062E-2"/>
                </c:manualLayout>
              </c:layout>
              <c:showLegendKey val="0"/>
              <c:showVal val="1"/>
              <c:showCatName val="0"/>
              <c:showSerName val="0"/>
              <c:showPercent val="0"/>
              <c:showBubbleSize val="0"/>
              <c:separator>
</c:separator>
              <c:extLst>
                <c:ext xmlns:c15="http://schemas.microsoft.com/office/drawing/2012/chart" uri="{CE6537A1-D6FC-4f65-9D91-7224C49458BB}">
                  <c15:layout>
                    <c:manualLayout>
                      <c:w val="9.1499999999999984E-2"/>
                      <c:h val="5.1890748031496056E-2"/>
                    </c:manualLayout>
                  </c15:layout>
                </c:ext>
              </c:extLst>
            </c:dLbl>
            <c:dLbl>
              <c:idx val="6"/>
              <c:layout>
                <c:manualLayout>
                  <c:x val="-6.2500000000000003E-3"/>
                  <c:y val="-5.312500000000011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d\-mmm</c:formatCode>
                <c:ptCount val="7"/>
                <c:pt idx="0">
                  <c:v>42403</c:v>
                </c:pt>
                <c:pt idx="1">
                  <c:v>42431</c:v>
                </c:pt>
                <c:pt idx="2">
                  <c:v>42457</c:v>
                </c:pt>
                <c:pt idx="3">
                  <c:v>42474</c:v>
                </c:pt>
                <c:pt idx="4">
                  <c:v>42505</c:v>
                </c:pt>
                <c:pt idx="5">
                  <c:v>42530</c:v>
                </c:pt>
                <c:pt idx="6">
                  <c:v>42562</c:v>
                </c:pt>
              </c:numCache>
            </c:numRef>
          </c:cat>
          <c:val>
            <c:numRef>
              <c:f>Sheet1!$B$2:$B$8</c:f>
              <c:numCache>
                <c:formatCode>#,##0</c:formatCode>
                <c:ptCount val="7"/>
                <c:pt idx="0">
                  <c:v>10836</c:v>
                </c:pt>
                <c:pt idx="1">
                  <c:v>11716</c:v>
                </c:pt>
                <c:pt idx="2">
                  <c:v>12439</c:v>
                </c:pt>
                <c:pt idx="3">
                  <c:v>23047</c:v>
                </c:pt>
                <c:pt idx="4">
                  <c:v>17729</c:v>
                </c:pt>
                <c:pt idx="5">
                  <c:v>11054</c:v>
                </c:pt>
                <c:pt idx="6">
                  <c:v>3241</c:v>
                </c:pt>
              </c:numCache>
            </c:numRef>
          </c:val>
          <c:smooth val="0"/>
        </c:ser>
        <c:dLbls>
          <c:showLegendKey val="0"/>
          <c:showVal val="0"/>
          <c:showCatName val="0"/>
          <c:showSerName val="0"/>
          <c:showPercent val="0"/>
          <c:showBubbleSize val="0"/>
        </c:dLbls>
        <c:marker val="1"/>
        <c:smooth val="0"/>
        <c:axId val="223336672"/>
        <c:axId val="223337064"/>
      </c:lineChart>
      <c:catAx>
        <c:axId val="22333667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337064"/>
        <c:crosses val="autoZero"/>
        <c:auto val="0"/>
        <c:lblAlgn val="ctr"/>
        <c:lblOffset val="100"/>
        <c:noMultiLvlLbl val="1"/>
      </c:catAx>
      <c:valAx>
        <c:axId val="223337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2333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dPt>
          <c:dPt>
            <c:idx val="1"/>
            <c:bubble3D val="0"/>
            <c:spPr>
              <a:solidFill>
                <a:schemeClr val="accent2">
                  <a:lumMod val="75000"/>
                </a:schemeClr>
              </a:solidFill>
              <a:ln w="25400">
                <a:solidFill>
                  <a:schemeClr val="lt1"/>
                </a:solidFill>
              </a:ln>
              <a:effectLst/>
              <a:sp3d contourW="25400">
                <a:contourClr>
                  <a:schemeClr val="lt1"/>
                </a:contourClr>
              </a:sp3d>
            </c:spPr>
          </c:dPt>
          <c:dLbls>
            <c:dLbl>
              <c:idx val="0"/>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4.6754429133858265E-2"/>
                  <c:y val="7.92030019685039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Residential with AMR Meter</c:v>
                </c:pt>
                <c:pt idx="1">
                  <c:v>Residential with Non-AMR Meter</c:v>
                </c:pt>
              </c:strCache>
            </c:strRef>
          </c:cat>
          <c:val>
            <c:numRef>
              <c:f>Sheet1!$B$2:$B$3</c:f>
              <c:numCache>
                <c:formatCode>#,##0</c:formatCode>
                <c:ptCount val="2"/>
                <c:pt idx="0">
                  <c:v>159962</c:v>
                </c:pt>
                <c:pt idx="1">
                  <c:v>579</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lumMod val="75000"/>
                </a:schemeClr>
              </a:solidFill>
              <a:ln w="25400">
                <a:solidFill>
                  <a:schemeClr val="lt1"/>
                </a:solidFill>
              </a:ln>
              <a:effectLst/>
              <a:sp3d contourW="25400">
                <a:contourClr>
                  <a:schemeClr val="lt1"/>
                </a:contourClr>
              </a:sp3d>
            </c:spPr>
          </c:dPt>
          <c:dPt>
            <c:idx val="2"/>
            <c:bubble3D val="0"/>
            <c:spPr>
              <a:solidFill>
                <a:schemeClr val="accent2">
                  <a:lumMod val="50000"/>
                </a:schemeClr>
              </a:solidFill>
              <a:ln w="25400">
                <a:solidFill>
                  <a:schemeClr val="lt1"/>
                </a:solidFill>
              </a:ln>
              <a:effectLst/>
              <a:sp3d contourW="25400">
                <a:contourClr>
                  <a:schemeClr val="lt1"/>
                </a:contourClr>
              </a:sp3d>
            </c:spPr>
          </c:dPt>
          <c:dPt>
            <c:idx val="3"/>
            <c:bubble3D val="0"/>
            <c:spPr>
              <a:solidFill>
                <a:schemeClr val="accent2"/>
              </a:solidFill>
              <a:ln w="25400">
                <a:solidFill>
                  <a:schemeClr val="lt1"/>
                </a:solidFill>
              </a:ln>
              <a:effectLst/>
              <a:sp3d contourW="25400">
                <a:contourClr>
                  <a:schemeClr val="lt1"/>
                </a:contourClr>
              </a:sp3d>
            </c:spPr>
          </c:dPt>
          <c:dLbls>
            <c:dLbl>
              <c:idx val="1"/>
              <c:layout>
                <c:manualLayout>
                  <c:x val="0.12386351706036745"/>
                  <c:y val="1.632357283464564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9.7395833333333334E-2"/>
                      <c:h val="9.6875000000000003E-2"/>
                    </c:manualLayout>
                  </c15:layout>
                </c:ext>
              </c:extLst>
            </c:dLbl>
            <c:dLbl>
              <c:idx val="2"/>
              <c:layout>
                <c:manualLayout>
                  <c:x val="8.2405183727034051E-2"/>
                  <c:y val="6.66786417322834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Current</c:v>
                </c:pt>
                <c:pt idx="1">
                  <c:v>Active in Plan</c:v>
                </c:pt>
                <c:pt idx="2">
                  <c:v>Over 60 Days &amp; Less Than $150 Past Due</c:v>
                </c:pt>
                <c:pt idx="3">
                  <c:v>Shut-Off Eligible</c:v>
                </c:pt>
              </c:strCache>
            </c:strRef>
          </c:cat>
          <c:val>
            <c:numRef>
              <c:f>Sheet1!$B$2:$B$5</c:f>
              <c:numCache>
                <c:formatCode>#,##0</c:formatCode>
                <c:ptCount val="4"/>
                <c:pt idx="0">
                  <c:v>9033</c:v>
                </c:pt>
                <c:pt idx="1">
                  <c:v>1365</c:v>
                </c:pt>
                <c:pt idx="2">
                  <c:v>1078</c:v>
                </c:pt>
                <c:pt idx="3">
                  <c:v>678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42823-EA47-4074-ACDA-05513A2807F9}"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l="21272" t="53942" r="21217"/>
          <a:stretch/>
        </p:blipFill>
        <p:spPr>
          <a:xfrm>
            <a:off x="0" y="0"/>
            <a:ext cx="9152626"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42823-EA47-4074-ACDA-05513A2807F9}" type="datetimeFigureOut">
              <a:rPr lang="en-US" smtClean="0"/>
              <a:t>7/13/2016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CA94B-EC94-4A68-89D3-6AEF73262EF1}" type="slidenum">
              <a:rPr lang="en-US" smtClean="0"/>
              <a:t>‹#›</a:t>
            </a:fld>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59164" y="5027660"/>
            <a:ext cx="1384836" cy="1828800"/>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408922" y="-637799"/>
            <a:ext cx="4663440" cy="8229600"/>
          </a:xfrm>
          <a:prstGeom prst="rect">
            <a:avLst/>
          </a:prstGeom>
          <a:solidFill>
            <a:srgbClr val="003B49"/>
          </a:solidFill>
          <a:effectLst>
            <a:softEdge rad="635000"/>
          </a:effectLst>
        </p:spPr>
        <p:txBody>
          <a:bodyPr wrap="none" rtlCol="0">
            <a:spAutoFit/>
          </a:bodyPr>
          <a:lstStyle/>
          <a:p>
            <a:endParaRPr lang="en-US" dirty="0"/>
          </a:p>
        </p:txBody>
      </p:sp>
      <p:sp>
        <p:nvSpPr>
          <p:cNvPr id="54" name="TextBox 53"/>
          <p:cNvSpPr txBox="1"/>
          <p:nvPr/>
        </p:nvSpPr>
        <p:spPr>
          <a:xfrm>
            <a:off x="6568480" y="6278768"/>
            <a:ext cx="2286000" cy="325636"/>
          </a:xfrm>
          <a:prstGeom prst="roundRect">
            <a:avLst/>
          </a:prstGeom>
          <a:solidFill>
            <a:schemeClr val="tx2">
              <a:lumMod val="60000"/>
              <a:lumOff val="40000"/>
            </a:schemeClr>
          </a:solidFill>
        </p:spPr>
        <p:txBody>
          <a:bodyPr wrap="none" rtlCol="0">
            <a:spAutoFit/>
          </a:bodyPr>
          <a:lstStyle/>
          <a:p>
            <a:pPr algn="ctr"/>
            <a:endParaRPr lang="en-US" sz="1400" dirty="0">
              <a:solidFill>
                <a:schemeClr val="bg1"/>
              </a:solidFill>
              <a:latin typeface="Franklin Gothic Demi Cond" panose="020B0706030402020204" pitchFamily="34" charset="0"/>
            </a:endParaRPr>
          </a:p>
        </p:txBody>
      </p:sp>
      <p:sp>
        <p:nvSpPr>
          <p:cNvPr id="14" name="TextBox 13"/>
          <p:cNvSpPr txBox="1"/>
          <p:nvPr/>
        </p:nvSpPr>
        <p:spPr>
          <a:xfrm>
            <a:off x="6539468" y="774443"/>
            <a:ext cx="2286000" cy="276999"/>
          </a:xfrm>
          <a:prstGeom prst="rect">
            <a:avLst/>
          </a:prstGeom>
          <a:solidFill>
            <a:schemeClr val="accent5">
              <a:lumMod val="75000"/>
            </a:schemeClr>
          </a:solidFill>
        </p:spPr>
        <p:txBody>
          <a:bodyPr wrap="none" rtlCol="0">
            <a:spAutoFit/>
          </a:bodyPr>
          <a:lstStyle/>
          <a:p>
            <a:r>
              <a:rPr lang="en-US" sz="1200" dirty="0" smtClean="0">
                <a:solidFill>
                  <a:schemeClr val="bg1"/>
                </a:solidFill>
                <a:latin typeface="Franklin Gothic Medium" panose="020B0603020102020204" pitchFamily="34" charset="0"/>
              </a:rPr>
              <a:t>34,594                              7.4%  </a:t>
            </a:r>
          </a:p>
        </p:txBody>
      </p:sp>
      <p:sp>
        <p:nvSpPr>
          <p:cNvPr id="20" name="TextBox 19"/>
          <p:cNvSpPr txBox="1"/>
          <p:nvPr/>
        </p:nvSpPr>
        <p:spPr>
          <a:xfrm>
            <a:off x="6542671" y="1275944"/>
            <a:ext cx="2286000" cy="276999"/>
          </a:xfrm>
          <a:prstGeom prst="rect">
            <a:avLst/>
          </a:prstGeom>
          <a:solidFill>
            <a:schemeClr val="accent2"/>
          </a:solidFill>
        </p:spPr>
        <p:txBody>
          <a:bodyPr wrap="none" rtlCol="0">
            <a:spAutoFit/>
          </a:bodyPr>
          <a:lstStyle/>
          <a:p>
            <a:r>
              <a:rPr lang="en-US" sz="1200" dirty="0" smtClean="0">
                <a:solidFill>
                  <a:schemeClr val="bg1"/>
                </a:solidFill>
                <a:latin typeface="Franklin Gothic Medium" panose="020B0603020102020204" pitchFamily="34" charset="0"/>
              </a:rPr>
              <a:t>11,862                           51.2%  </a:t>
            </a:r>
          </a:p>
        </p:txBody>
      </p:sp>
      <p:sp>
        <p:nvSpPr>
          <p:cNvPr id="26" name="TextBox 25"/>
          <p:cNvSpPr txBox="1"/>
          <p:nvPr/>
        </p:nvSpPr>
        <p:spPr>
          <a:xfrm>
            <a:off x="6545073" y="3319889"/>
            <a:ext cx="2286000" cy="461665"/>
          </a:xfrm>
          <a:prstGeom prst="rect">
            <a:avLst/>
          </a:prstGeom>
          <a:solidFill>
            <a:srgbClr val="FFC000"/>
          </a:solidFill>
        </p:spPr>
        <p:txBody>
          <a:bodyPr wrap="none" rtlCol="0">
            <a:spAutoFit/>
          </a:bodyPr>
          <a:lstStyle/>
          <a:p>
            <a:r>
              <a:rPr lang="en-US" sz="1200" dirty="0" smtClean="0">
                <a:solidFill>
                  <a:schemeClr val="bg1"/>
                </a:solidFill>
                <a:latin typeface="Franklin Gothic Medium" panose="020B0603020102020204" pitchFamily="34" charset="0"/>
              </a:rPr>
              <a:t>5,333 Repaired</a:t>
            </a:r>
          </a:p>
          <a:p>
            <a:r>
              <a:rPr lang="en-US" sz="1200" dirty="0" smtClean="0">
                <a:solidFill>
                  <a:schemeClr val="bg1"/>
                </a:solidFill>
                <a:latin typeface="Franklin Gothic Medium" panose="020B0603020102020204" pitchFamily="34" charset="0"/>
              </a:rPr>
              <a:t>288 Backlogged           14.1%</a:t>
            </a:r>
            <a:endParaRPr lang="en-US" sz="1200" dirty="0">
              <a:solidFill>
                <a:schemeClr val="bg1"/>
              </a:solidFill>
              <a:latin typeface="Franklin Gothic Medium" panose="020B0603020102020204" pitchFamily="34" charset="0"/>
            </a:endParaRPr>
          </a:p>
        </p:txBody>
      </p:sp>
      <p:sp>
        <p:nvSpPr>
          <p:cNvPr id="29" name="TextBox 28"/>
          <p:cNvSpPr txBox="1"/>
          <p:nvPr/>
        </p:nvSpPr>
        <p:spPr>
          <a:xfrm>
            <a:off x="6540444" y="4014833"/>
            <a:ext cx="2286000" cy="461665"/>
          </a:xfrm>
          <a:prstGeom prst="rect">
            <a:avLst/>
          </a:prstGeom>
          <a:solidFill>
            <a:srgbClr val="00B0F0"/>
          </a:solidFill>
        </p:spPr>
        <p:txBody>
          <a:bodyPr wrap="none" rtlCol="0">
            <a:spAutoFit/>
          </a:bodyPr>
          <a:lstStyle/>
          <a:p>
            <a:r>
              <a:rPr lang="en-US" sz="1200" dirty="0" smtClean="0">
                <a:solidFill>
                  <a:schemeClr val="bg1"/>
                </a:solidFill>
                <a:latin typeface="Franklin Gothic Medium" panose="020B0603020102020204" pitchFamily="34" charset="0"/>
              </a:rPr>
              <a:t>1,390 Reported</a:t>
            </a:r>
          </a:p>
          <a:p>
            <a:r>
              <a:rPr lang="en-US" sz="1200" dirty="0" smtClean="0">
                <a:solidFill>
                  <a:schemeClr val="bg1"/>
                </a:solidFill>
                <a:latin typeface="Franklin Gothic Medium" panose="020B0603020102020204" pitchFamily="34" charset="0"/>
              </a:rPr>
              <a:t>98% Cases Closed          2.0%</a:t>
            </a:r>
            <a:endParaRPr lang="en-US" sz="1200" dirty="0">
              <a:solidFill>
                <a:schemeClr val="bg1"/>
              </a:solidFill>
              <a:latin typeface="Franklin Gothic Medium" panose="020B0603020102020204" pitchFamily="34" charset="0"/>
            </a:endParaRPr>
          </a:p>
        </p:txBody>
      </p:sp>
      <p:sp>
        <p:nvSpPr>
          <p:cNvPr id="32" name="TextBox 31"/>
          <p:cNvSpPr txBox="1"/>
          <p:nvPr/>
        </p:nvSpPr>
        <p:spPr>
          <a:xfrm>
            <a:off x="6542671" y="4698933"/>
            <a:ext cx="2286000" cy="461665"/>
          </a:xfrm>
          <a:prstGeom prst="rect">
            <a:avLst/>
          </a:prstGeom>
          <a:solidFill>
            <a:schemeClr val="accent1">
              <a:lumMod val="50000"/>
            </a:schemeClr>
          </a:solidFill>
        </p:spPr>
        <p:txBody>
          <a:bodyPr wrap="none" rtlCol="0">
            <a:spAutoFit/>
          </a:bodyPr>
          <a:lstStyle/>
          <a:p>
            <a:r>
              <a:rPr lang="en-US" sz="1200" dirty="0" smtClean="0">
                <a:solidFill>
                  <a:schemeClr val="bg1"/>
                </a:solidFill>
                <a:latin typeface="Franklin Gothic Medium" panose="020B0603020102020204" pitchFamily="34" charset="0"/>
              </a:rPr>
              <a:t>559 Reported</a:t>
            </a:r>
          </a:p>
          <a:p>
            <a:r>
              <a:rPr lang="en-US" sz="1200" dirty="0" smtClean="0">
                <a:solidFill>
                  <a:schemeClr val="bg1"/>
                </a:solidFill>
                <a:latin typeface="Franklin Gothic Medium" panose="020B0603020102020204" pitchFamily="34" charset="0"/>
              </a:rPr>
              <a:t>91% Cases Closed          9.0%</a:t>
            </a:r>
            <a:endParaRPr lang="en-US" sz="1200" dirty="0">
              <a:solidFill>
                <a:schemeClr val="bg1"/>
              </a:solidFill>
              <a:latin typeface="Franklin Gothic Medium" panose="020B0603020102020204" pitchFamily="34" charset="0"/>
            </a:endParaRPr>
          </a:p>
        </p:txBody>
      </p:sp>
      <p:sp>
        <p:nvSpPr>
          <p:cNvPr id="37" name="TextBox 36"/>
          <p:cNvSpPr txBox="1"/>
          <p:nvPr/>
        </p:nvSpPr>
        <p:spPr>
          <a:xfrm>
            <a:off x="6568481" y="6565644"/>
            <a:ext cx="2116285" cy="276999"/>
          </a:xfrm>
          <a:prstGeom prst="rect">
            <a:avLst/>
          </a:prstGeom>
          <a:solidFill>
            <a:schemeClr val="tx2">
              <a:lumMod val="60000"/>
              <a:lumOff val="40000"/>
            </a:schemeClr>
          </a:solidFill>
        </p:spPr>
        <p:txBody>
          <a:bodyPr wrap="none" rtlCol="0">
            <a:spAutoFit/>
          </a:bodyPr>
          <a:lstStyle/>
          <a:p>
            <a:r>
              <a:rPr lang="en-US" sz="1200" dirty="0" smtClean="0">
                <a:solidFill>
                  <a:schemeClr val="bg1"/>
                </a:solidFill>
                <a:latin typeface="Franklin Gothic Medium" panose="020B0603020102020204" pitchFamily="34" charset="0"/>
              </a:rPr>
              <a:t>App Availability             0.42%</a:t>
            </a:r>
            <a:endParaRPr lang="en-US" sz="1200" dirty="0">
              <a:solidFill>
                <a:schemeClr val="bg1"/>
              </a:solidFill>
              <a:latin typeface="Franklin Gothic Medium" panose="020B0603020102020204" pitchFamily="34" charset="0"/>
            </a:endParaRPr>
          </a:p>
        </p:txBody>
      </p:sp>
      <p:sp>
        <p:nvSpPr>
          <p:cNvPr id="2" name="TextBox 1"/>
          <p:cNvSpPr txBox="1"/>
          <p:nvPr/>
        </p:nvSpPr>
        <p:spPr>
          <a:xfrm>
            <a:off x="-1443" y="5271600"/>
            <a:ext cx="5471351" cy="707886"/>
          </a:xfrm>
          <a:prstGeom prst="rect">
            <a:avLst/>
          </a:prstGeom>
          <a:noFill/>
          <a:effectLst/>
        </p:spPr>
        <p:txBody>
          <a:bodyPr wrap="square" rtlCol="0">
            <a:spAutoFit/>
          </a:bodyPr>
          <a:lstStyle/>
          <a:p>
            <a:pPr algn="ctr"/>
            <a:r>
              <a:rPr lang="en-US" sz="4000" dirty="0" smtClean="0">
                <a:ln w="0">
                  <a:noFill/>
                </a:ln>
                <a:solidFill>
                  <a:srgbClr val="0070C0"/>
                </a:solidFill>
                <a:latin typeface="Franklin Gothic Heavy" panose="020B0903020102020204" pitchFamily="34" charset="0"/>
              </a:rPr>
              <a:t>July 20</a:t>
            </a:r>
            <a:r>
              <a:rPr lang="en-US" sz="4000" dirty="0" smtClean="0">
                <a:ln w="0">
                  <a:noFill/>
                </a:ln>
                <a:solidFill>
                  <a:srgbClr val="0070C0"/>
                </a:solidFill>
                <a:effectLst/>
                <a:latin typeface="Franklin Gothic Heavy" panose="020B0903020102020204" pitchFamily="34" charset="0"/>
              </a:rPr>
              <a:t>, 2016</a:t>
            </a:r>
          </a:p>
        </p:txBody>
      </p:sp>
      <p:sp>
        <p:nvSpPr>
          <p:cNvPr id="35" name="TextBox 34"/>
          <p:cNvSpPr txBox="1"/>
          <p:nvPr/>
        </p:nvSpPr>
        <p:spPr>
          <a:xfrm>
            <a:off x="6540447" y="259069"/>
            <a:ext cx="2286000" cy="276999"/>
          </a:xfrm>
          <a:prstGeom prst="rect">
            <a:avLst/>
          </a:prstGeom>
          <a:solidFill>
            <a:srgbClr val="00B050"/>
          </a:solidFill>
        </p:spPr>
        <p:txBody>
          <a:bodyPr wrap="none" rtlCol="0">
            <a:spAutoFit/>
          </a:bodyPr>
          <a:lstStyle/>
          <a:p>
            <a:r>
              <a:rPr lang="en-US" sz="1200" dirty="0" smtClean="0">
                <a:solidFill>
                  <a:schemeClr val="bg1"/>
                </a:solidFill>
                <a:latin typeface="Franklin Gothic Medium" panose="020B0603020102020204" pitchFamily="34" charset="0"/>
              </a:rPr>
              <a:t>TBD (data will be aggregated)</a:t>
            </a:r>
          </a:p>
        </p:txBody>
      </p:sp>
      <p:sp>
        <p:nvSpPr>
          <p:cNvPr id="41" name="TextBox 40"/>
          <p:cNvSpPr txBox="1"/>
          <p:nvPr/>
        </p:nvSpPr>
        <p:spPr>
          <a:xfrm>
            <a:off x="6539467" y="5382400"/>
            <a:ext cx="2286000" cy="461665"/>
          </a:xfrm>
          <a:prstGeom prst="rect">
            <a:avLst/>
          </a:prstGeom>
          <a:solidFill>
            <a:schemeClr val="accent2">
              <a:lumMod val="75000"/>
            </a:schemeClr>
          </a:solidFill>
        </p:spPr>
        <p:txBody>
          <a:bodyPr wrap="none" rtlCol="0">
            <a:spAutoFit/>
          </a:bodyPr>
          <a:lstStyle/>
          <a:p>
            <a:r>
              <a:rPr lang="en-US" sz="1200" dirty="0" smtClean="0">
                <a:solidFill>
                  <a:schemeClr val="bg1"/>
                </a:solidFill>
                <a:latin typeface="Franklin Gothic Medium" panose="020B0603020102020204" pitchFamily="34" charset="0"/>
              </a:rPr>
              <a:t>1,096 Reported</a:t>
            </a:r>
          </a:p>
          <a:p>
            <a:r>
              <a:rPr lang="en-US" sz="1200" dirty="0" smtClean="0">
                <a:solidFill>
                  <a:schemeClr val="bg1"/>
                </a:solidFill>
                <a:latin typeface="Franklin Gothic Medium" panose="020B0603020102020204" pitchFamily="34" charset="0"/>
              </a:rPr>
              <a:t>77% Cases Closed      146.0%</a:t>
            </a:r>
            <a:endParaRPr lang="en-US" sz="1200" dirty="0">
              <a:solidFill>
                <a:schemeClr val="bg1"/>
              </a:solidFill>
              <a:latin typeface="Franklin Gothic Medium" panose="020B0603020102020204" pitchFamily="34" charset="0"/>
            </a:endParaRPr>
          </a:p>
        </p:txBody>
      </p:sp>
      <p:sp>
        <p:nvSpPr>
          <p:cNvPr id="44" name="TextBox 43"/>
          <p:cNvSpPr txBox="1"/>
          <p:nvPr/>
        </p:nvSpPr>
        <p:spPr>
          <a:xfrm>
            <a:off x="6539469" y="6062010"/>
            <a:ext cx="2286000" cy="276999"/>
          </a:xfrm>
          <a:prstGeom prst="rect">
            <a:avLst/>
          </a:prstGeom>
          <a:solidFill>
            <a:schemeClr val="accent4">
              <a:lumMod val="75000"/>
            </a:schemeClr>
          </a:solidFill>
        </p:spPr>
        <p:txBody>
          <a:bodyPr wrap="none" rtlCol="0">
            <a:spAutoFit/>
          </a:bodyPr>
          <a:lstStyle/>
          <a:p>
            <a:r>
              <a:rPr lang="en-US" sz="1200" dirty="0" smtClean="0">
                <a:solidFill>
                  <a:schemeClr val="bg1"/>
                </a:solidFill>
                <a:latin typeface="Franklin Gothic Medium" panose="020B0603020102020204" pitchFamily="34" charset="0"/>
              </a:rPr>
              <a:t>% of Cases Closed           TBD</a:t>
            </a:r>
            <a:endParaRPr lang="en-US" sz="1200" dirty="0">
              <a:solidFill>
                <a:schemeClr val="bg1"/>
              </a:solidFill>
              <a:latin typeface="Franklin Gothic Medium" panose="020B0603020102020204" pitchFamily="34" charset="0"/>
            </a:endParaRPr>
          </a:p>
        </p:txBody>
      </p:sp>
      <p:sp>
        <p:nvSpPr>
          <p:cNvPr id="48" name="TextBox 47"/>
          <p:cNvSpPr txBox="1"/>
          <p:nvPr/>
        </p:nvSpPr>
        <p:spPr>
          <a:xfrm>
            <a:off x="6539471" y="1780391"/>
            <a:ext cx="2286000" cy="276999"/>
          </a:xfrm>
          <a:prstGeom prst="rect">
            <a:avLst/>
          </a:prstGeom>
          <a:solidFill>
            <a:schemeClr val="accent1">
              <a:lumMod val="75000"/>
            </a:schemeClr>
          </a:solidFill>
        </p:spPr>
        <p:txBody>
          <a:bodyPr wrap="none" rtlCol="0">
            <a:spAutoFit/>
          </a:bodyPr>
          <a:lstStyle/>
          <a:p>
            <a:r>
              <a:rPr lang="en-US" sz="1200" dirty="0" smtClean="0">
                <a:solidFill>
                  <a:schemeClr val="bg1"/>
                </a:solidFill>
                <a:latin typeface="Franklin Gothic Medium" panose="020B0603020102020204" pitchFamily="34" charset="0"/>
              </a:rPr>
              <a:t>Repaired/Replaced       TBD</a:t>
            </a:r>
            <a:endParaRPr lang="en-US" sz="1200" dirty="0">
              <a:solidFill>
                <a:schemeClr val="bg1"/>
              </a:solidFill>
              <a:latin typeface="Franklin Gothic Medium" panose="020B0603020102020204" pitchFamily="34" charset="0"/>
            </a:endParaRPr>
          </a:p>
        </p:txBody>
      </p:sp>
      <p:sp>
        <p:nvSpPr>
          <p:cNvPr id="13" name="TextBox 12"/>
          <p:cNvSpPr txBox="1"/>
          <p:nvPr/>
        </p:nvSpPr>
        <p:spPr>
          <a:xfrm>
            <a:off x="6364554" y="514419"/>
            <a:ext cx="2514600" cy="320040"/>
          </a:xfrm>
          <a:prstGeom prst="roundRect">
            <a:avLst/>
          </a:prstGeom>
          <a:solidFill>
            <a:schemeClr val="accent5">
              <a:lumMod val="75000"/>
            </a:schemeClr>
          </a:solidFill>
        </p:spPr>
        <p:txBody>
          <a:bodyPr wrap="none" rtlCol="0">
            <a:spAutoFit/>
          </a:bodyPr>
          <a:lstStyle/>
          <a:p>
            <a:pPr algn="ctr"/>
            <a:r>
              <a:rPr lang="en-US" sz="1400" dirty="0" smtClean="0">
                <a:solidFill>
                  <a:schemeClr val="bg1"/>
                </a:solidFill>
                <a:latin typeface="Franklin Gothic Demi Cond" panose="020B0706030402020204" pitchFamily="34" charset="0"/>
              </a:rPr>
              <a:t>Active in Payment Plans</a:t>
            </a:r>
            <a:endParaRPr lang="en-US" sz="1400" dirty="0">
              <a:solidFill>
                <a:schemeClr val="bg1"/>
              </a:solidFill>
              <a:latin typeface="Franklin Gothic Demi Cond" panose="020B0706030402020204" pitchFamily="34" charset="0"/>
            </a:endParaRPr>
          </a:p>
        </p:txBody>
      </p:sp>
      <p:sp>
        <p:nvSpPr>
          <p:cNvPr id="42" name="TextBox 41"/>
          <p:cNvSpPr txBox="1"/>
          <p:nvPr/>
        </p:nvSpPr>
        <p:spPr>
          <a:xfrm>
            <a:off x="13195" y="12693"/>
            <a:ext cx="5456714" cy="861774"/>
          </a:xfrm>
          <a:prstGeom prst="rect">
            <a:avLst/>
          </a:prstGeom>
          <a:noFill/>
          <a:effectLst/>
        </p:spPr>
        <p:txBody>
          <a:bodyPr wrap="square" rtlCol="0">
            <a:spAutoFit/>
          </a:bodyPr>
          <a:lstStyle/>
          <a:p>
            <a:pPr algn="ctr"/>
            <a:r>
              <a:rPr lang="en-US" sz="5000" cap="small" dirty="0" smtClean="0">
                <a:ln w="0">
                  <a:noFill/>
                </a:ln>
                <a:solidFill>
                  <a:srgbClr val="0070C0"/>
                </a:solidFill>
                <a:effectLst>
                  <a:outerShdw blurRad="50800" dist="38100" dir="10800000" algn="r" rotWithShape="0">
                    <a:prstClr val="black">
                      <a:alpha val="40000"/>
                    </a:prstClr>
                  </a:outerShdw>
                </a:effectLst>
                <a:latin typeface="Franklin Gothic Heavy" panose="020B0903020102020204" pitchFamily="34" charset="0"/>
              </a:rPr>
              <a:t>Director’s Report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52" y="1669148"/>
            <a:ext cx="3886200" cy="2043297"/>
          </a:xfrm>
          <a:prstGeom prst="rect">
            <a:avLst/>
          </a:prstGeom>
        </p:spPr>
      </p:pic>
      <p:sp>
        <p:nvSpPr>
          <p:cNvPr id="45" name="Right Arrow 44"/>
          <p:cNvSpPr/>
          <p:nvPr/>
        </p:nvSpPr>
        <p:spPr>
          <a:xfrm rot="16200000">
            <a:off x="8545777" y="3533677"/>
            <a:ext cx="228600" cy="13716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Arrow 45"/>
          <p:cNvSpPr/>
          <p:nvPr/>
        </p:nvSpPr>
        <p:spPr>
          <a:xfrm rot="5400000">
            <a:off x="8545777" y="4887587"/>
            <a:ext cx="228600" cy="13716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Arrow 48"/>
          <p:cNvSpPr/>
          <p:nvPr/>
        </p:nvSpPr>
        <p:spPr>
          <a:xfrm rot="5400000">
            <a:off x="8551190" y="4220613"/>
            <a:ext cx="228600" cy="13716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6539466" y="2291854"/>
            <a:ext cx="2286000" cy="276999"/>
          </a:xfrm>
          <a:prstGeom prst="rect">
            <a:avLst/>
          </a:prstGeom>
          <a:solidFill>
            <a:schemeClr val="accent6">
              <a:lumMod val="75000"/>
            </a:schemeClr>
          </a:solidFill>
        </p:spPr>
        <p:txBody>
          <a:bodyPr wrap="none" rtlCol="0">
            <a:spAutoFit/>
          </a:bodyPr>
          <a:lstStyle/>
          <a:p>
            <a:r>
              <a:rPr lang="en-US" sz="1200" dirty="0" smtClean="0">
                <a:solidFill>
                  <a:schemeClr val="bg1"/>
                </a:solidFill>
                <a:latin typeface="Franklin Gothic Medium" panose="020B0603020102020204" pitchFamily="34" charset="0"/>
              </a:rPr>
              <a:t>April 30 – 73.8%            1.9%</a:t>
            </a:r>
            <a:endParaRPr lang="en-US" sz="1200" dirty="0">
              <a:solidFill>
                <a:schemeClr val="bg1"/>
              </a:solidFill>
              <a:latin typeface="Franklin Gothic Medium" panose="020B0603020102020204" pitchFamily="34" charset="0"/>
            </a:endParaRPr>
          </a:p>
        </p:txBody>
      </p:sp>
      <p:sp>
        <p:nvSpPr>
          <p:cNvPr id="34" name="TextBox 33"/>
          <p:cNvSpPr txBox="1"/>
          <p:nvPr/>
        </p:nvSpPr>
        <p:spPr>
          <a:xfrm>
            <a:off x="6364886" y="12837"/>
            <a:ext cx="2514600" cy="320040"/>
          </a:xfrm>
          <a:prstGeom prst="roundRect">
            <a:avLst/>
          </a:prstGeom>
          <a:solidFill>
            <a:srgbClr val="00B050"/>
          </a:solidFill>
        </p:spPr>
        <p:txBody>
          <a:bodyPr wrap="none" rtlCol="0">
            <a:spAutoFit/>
          </a:bodyPr>
          <a:lstStyle/>
          <a:p>
            <a:pPr algn="ctr"/>
            <a:r>
              <a:rPr lang="en-US" sz="1400" dirty="0" smtClean="0">
                <a:solidFill>
                  <a:schemeClr val="bg1"/>
                </a:solidFill>
                <a:latin typeface="Franklin Gothic Demi Cond" panose="020B0706030402020204" pitchFamily="34" charset="0"/>
              </a:rPr>
              <a:t>Customers Current on DWSD Bills</a:t>
            </a:r>
            <a:endParaRPr lang="en-US" sz="1400" dirty="0">
              <a:solidFill>
                <a:schemeClr val="bg1"/>
              </a:solidFill>
              <a:latin typeface="Franklin Gothic Demi Cond" panose="020B0706030402020204" pitchFamily="34" charset="0"/>
            </a:endParaRPr>
          </a:p>
        </p:txBody>
      </p:sp>
      <p:sp>
        <p:nvSpPr>
          <p:cNvPr id="19" name="TextBox 18"/>
          <p:cNvSpPr txBox="1"/>
          <p:nvPr/>
        </p:nvSpPr>
        <p:spPr>
          <a:xfrm>
            <a:off x="6364554" y="1030385"/>
            <a:ext cx="2514600" cy="320040"/>
          </a:xfrm>
          <a:prstGeom prst="roundRect">
            <a:avLst/>
          </a:prstGeom>
          <a:solidFill>
            <a:schemeClr val="accent2"/>
          </a:solidFill>
        </p:spPr>
        <p:txBody>
          <a:bodyPr wrap="none" rtlCol="0">
            <a:spAutoFit/>
          </a:bodyPr>
          <a:lstStyle/>
          <a:p>
            <a:pPr algn="ctr"/>
            <a:r>
              <a:rPr lang="en-US" sz="1400" dirty="0" smtClean="0">
                <a:solidFill>
                  <a:schemeClr val="bg1"/>
                </a:solidFill>
                <a:latin typeface="Franklin Gothic Demi Cond" panose="020B0706030402020204" pitchFamily="34" charset="0"/>
              </a:rPr>
              <a:t>Customers Shut-Off Eligible</a:t>
            </a:r>
            <a:endParaRPr lang="en-US" sz="1400" dirty="0">
              <a:solidFill>
                <a:schemeClr val="bg1"/>
              </a:solidFill>
              <a:latin typeface="Franklin Gothic Demi Cond" panose="020B0706030402020204" pitchFamily="34" charset="0"/>
            </a:endParaRPr>
          </a:p>
        </p:txBody>
      </p:sp>
      <p:sp>
        <p:nvSpPr>
          <p:cNvPr id="47" name="TextBox 46"/>
          <p:cNvSpPr txBox="1"/>
          <p:nvPr/>
        </p:nvSpPr>
        <p:spPr>
          <a:xfrm>
            <a:off x="6358822" y="1525310"/>
            <a:ext cx="2514600" cy="320040"/>
          </a:xfrm>
          <a:prstGeom prst="roundRect">
            <a:avLst/>
          </a:prstGeom>
          <a:solidFill>
            <a:schemeClr val="accent1">
              <a:lumMod val="75000"/>
            </a:schemeClr>
          </a:solidFill>
        </p:spPr>
        <p:txBody>
          <a:bodyPr wrap="none" rtlCol="0">
            <a:spAutoFit/>
          </a:bodyPr>
          <a:lstStyle/>
          <a:p>
            <a:pPr algn="ctr"/>
            <a:r>
              <a:rPr lang="en-US" sz="1400" dirty="0" smtClean="0">
                <a:solidFill>
                  <a:schemeClr val="bg1"/>
                </a:solidFill>
                <a:latin typeface="Franklin Gothic Demi Cond" panose="020B0706030402020204" pitchFamily="34" charset="0"/>
              </a:rPr>
              <a:t>Customer AMR Meters</a:t>
            </a:r>
            <a:endParaRPr lang="en-US" sz="1400" dirty="0">
              <a:solidFill>
                <a:schemeClr val="bg1"/>
              </a:solidFill>
              <a:latin typeface="Franklin Gothic Demi Cond" panose="020B0706030402020204" pitchFamily="34" charset="0"/>
            </a:endParaRPr>
          </a:p>
        </p:txBody>
      </p:sp>
      <p:sp>
        <p:nvSpPr>
          <p:cNvPr id="50" name="TextBox 49"/>
          <p:cNvSpPr txBox="1"/>
          <p:nvPr/>
        </p:nvSpPr>
        <p:spPr>
          <a:xfrm>
            <a:off x="6357872" y="2040205"/>
            <a:ext cx="2514600" cy="340519"/>
          </a:xfrm>
          <a:prstGeom prst="roundRect">
            <a:avLst/>
          </a:prstGeom>
          <a:solidFill>
            <a:schemeClr val="accent6">
              <a:lumMod val="75000"/>
            </a:schemeClr>
          </a:solidFill>
        </p:spPr>
        <p:txBody>
          <a:bodyPr wrap="none" rtlCol="0">
            <a:spAutoFit/>
          </a:bodyPr>
          <a:lstStyle/>
          <a:p>
            <a:pPr algn="ctr"/>
            <a:r>
              <a:rPr lang="en-US" sz="1400" dirty="0" smtClean="0">
                <a:solidFill>
                  <a:schemeClr val="bg1"/>
                </a:solidFill>
                <a:latin typeface="Franklin Gothic Demi Cond" panose="020B0706030402020204" pitchFamily="34" charset="0"/>
              </a:rPr>
              <a:t>Collection Rate</a:t>
            </a:r>
            <a:endParaRPr lang="en-US" sz="1400" dirty="0">
              <a:solidFill>
                <a:schemeClr val="bg1"/>
              </a:solidFill>
              <a:latin typeface="Franklin Gothic Demi Cond" panose="020B0706030402020204" pitchFamily="34" charset="0"/>
            </a:endParaRPr>
          </a:p>
        </p:txBody>
      </p:sp>
      <p:sp>
        <p:nvSpPr>
          <p:cNvPr id="28" name="TextBox 27"/>
          <p:cNvSpPr txBox="1"/>
          <p:nvPr/>
        </p:nvSpPr>
        <p:spPr>
          <a:xfrm>
            <a:off x="6357872" y="3757083"/>
            <a:ext cx="2514600" cy="320040"/>
          </a:xfrm>
          <a:prstGeom prst="roundRect">
            <a:avLst/>
          </a:prstGeom>
          <a:solidFill>
            <a:srgbClr val="00B0F0"/>
          </a:solidFill>
        </p:spPr>
        <p:txBody>
          <a:bodyPr wrap="none" rtlCol="0">
            <a:spAutoFit/>
          </a:bodyPr>
          <a:lstStyle/>
          <a:p>
            <a:pPr algn="ctr"/>
            <a:r>
              <a:rPr lang="en-US" sz="1400" dirty="0" smtClean="0">
                <a:solidFill>
                  <a:schemeClr val="bg1"/>
                </a:solidFill>
                <a:latin typeface="Franklin Gothic Demi Cond" panose="020B0706030402020204" pitchFamily="34" charset="0"/>
              </a:rPr>
              <a:t>Reports of Running Water</a:t>
            </a:r>
            <a:endParaRPr lang="en-US" sz="1400" dirty="0">
              <a:solidFill>
                <a:schemeClr val="bg1"/>
              </a:solidFill>
              <a:latin typeface="Franklin Gothic Demi Cond" panose="020B0706030402020204" pitchFamily="34" charset="0"/>
            </a:endParaRPr>
          </a:p>
        </p:txBody>
      </p:sp>
      <p:sp>
        <p:nvSpPr>
          <p:cNvPr id="31" name="TextBox 30"/>
          <p:cNvSpPr txBox="1"/>
          <p:nvPr/>
        </p:nvSpPr>
        <p:spPr>
          <a:xfrm>
            <a:off x="6375299" y="4450785"/>
            <a:ext cx="2514600" cy="320040"/>
          </a:xfrm>
          <a:prstGeom prst="roundRect">
            <a:avLst/>
          </a:prstGeom>
          <a:solidFill>
            <a:schemeClr val="accent1">
              <a:lumMod val="50000"/>
            </a:schemeClr>
          </a:solidFill>
        </p:spPr>
        <p:txBody>
          <a:bodyPr wrap="none" rtlCol="0">
            <a:spAutoFit/>
          </a:bodyPr>
          <a:lstStyle/>
          <a:p>
            <a:pPr algn="ctr"/>
            <a:r>
              <a:rPr lang="en-US" sz="1400" dirty="0" smtClean="0">
                <a:solidFill>
                  <a:schemeClr val="bg1"/>
                </a:solidFill>
                <a:latin typeface="Franklin Gothic Demi Cond" panose="020B0706030402020204" pitchFamily="34" charset="0"/>
              </a:rPr>
              <a:t>Water Main Breaks</a:t>
            </a:r>
            <a:endParaRPr lang="en-US" sz="1400" dirty="0">
              <a:solidFill>
                <a:schemeClr val="bg1"/>
              </a:solidFill>
              <a:latin typeface="Franklin Gothic Demi Cond" panose="020B0706030402020204" pitchFamily="34" charset="0"/>
            </a:endParaRPr>
          </a:p>
        </p:txBody>
      </p:sp>
      <p:sp>
        <p:nvSpPr>
          <p:cNvPr id="36" name="TextBox 35"/>
          <p:cNvSpPr txBox="1"/>
          <p:nvPr/>
        </p:nvSpPr>
        <p:spPr>
          <a:xfrm>
            <a:off x="6378748" y="6317819"/>
            <a:ext cx="2514600" cy="320040"/>
          </a:xfrm>
          <a:prstGeom prst="roundRect">
            <a:avLst/>
          </a:prstGeom>
          <a:solidFill>
            <a:schemeClr val="tx2">
              <a:lumMod val="60000"/>
              <a:lumOff val="40000"/>
            </a:schemeClr>
          </a:solidFill>
        </p:spPr>
        <p:txBody>
          <a:bodyPr wrap="none" rtlCol="0">
            <a:spAutoFit/>
          </a:bodyPr>
          <a:lstStyle/>
          <a:p>
            <a:pPr algn="ctr"/>
            <a:r>
              <a:rPr lang="en-US" sz="1400" dirty="0" smtClean="0">
                <a:solidFill>
                  <a:schemeClr val="bg1"/>
                </a:solidFill>
                <a:latin typeface="Franklin Gothic Demi Cond" panose="020B0706030402020204" pitchFamily="34" charset="0"/>
              </a:rPr>
              <a:t>Information Technology</a:t>
            </a:r>
            <a:endParaRPr lang="en-US" sz="1400" dirty="0">
              <a:solidFill>
                <a:schemeClr val="bg1"/>
              </a:solidFill>
              <a:latin typeface="Franklin Gothic Demi Cond" panose="020B0706030402020204" pitchFamily="34" charset="0"/>
            </a:endParaRPr>
          </a:p>
        </p:txBody>
      </p:sp>
      <p:sp>
        <p:nvSpPr>
          <p:cNvPr id="43" name="TextBox 42"/>
          <p:cNvSpPr txBox="1"/>
          <p:nvPr/>
        </p:nvSpPr>
        <p:spPr>
          <a:xfrm>
            <a:off x="6371337" y="5814264"/>
            <a:ext cx="2514600" cy="320040"/>
          </a:xfrm>
          <a:prstGeom prst="roundRect">
            <a:avLst/>
          </a:prstGeom>
          <a:solidFill>
            <a:schemeClr val="accent4">
              <a:lumMod val="75000"/>
            </a:schemeClr>
          </a:solidFill>
        </p:spPr>
        <p:txBody>
          <a:bodyPr wrap="none" rtlCol="0">
            <a:spAutoFit/>
          </a:bodyPr>
          <a:lstStyle/>
          <a:p>
            <a:pPr algn="ctr"/>
            <a:r>
              <a:rPr lang="en-US" sz="1400" dirty="0" smtClean="0">
                <a:solidFill>
                  <a:schemeClr val="bg1"/>
                </a:solidFill>
                <a:latin typeface="Franklin Gothic Demi Cond" panose="020B0706030402020204" pitchFamily="34" charset="0"/>
              </a:rPr>
              <a:t>Customer Dispute Resolutions</a:t>
            </a:r>
            <a:endParaRPr lang="en-US" sz="1400" dirty="0">
              <a:solidFill>
                <a:schemeClr val="bg1"/>
              </a:solidFill>
              <a:latin typeface="Franklin Gothic Demi Cond" panose="020B0706030402020204" pitchFamily="34" charset="0"/>
            </a:endParaRPr>
          </a:p>
        </p:txBody>
      </p:sp>
      <p:sp>
        <p:nvSpPr>
          <p:cNvPr id="39" name="TextBox 38"/>
          <p:cNvSpPr txBox="1"/>
          <p:nvPr/>
        </p:nvSpPr>
        <p:spPr>
          <a:xfrm>
            <a:off x="6381662" y="5123559"/>
            <a:ext cx="2514600" cy="340519"/>
          </a:xfrm>
          <a:prstGeom prst="roundRect">
            <a:avLst/>
          </a:prstGeom>
          <a:solidFill>
            <a:schemeClr val="accent2">
              <a:lumMod val="75000"/>
            </a:schemeClr>
          </a:solidFill>
        </p:spPr>
        <p:txBody>
          <a:bodyPr wrap="none" rtlCol="0">
            <a:spAutoFit/>
          </a:bodyPr>
          <a:lstStyle/>
          <a:p>
            <a:pPr algn="ctr"/>
            <a:r>
              <a:rPr lang="en-US" sz="1400" dirty="0" smtClean="0">
                <a:solidFill>
                  <a:schemeClr val="bg1"/>
                </a:solidFill>
                <a:latin typeface="Franklin Gothic Demi Cond" panose="020B0706030402020204" pitchFamily="34" charset="0"/>
              </a:rPr>
              <a:t>Catch Basin Repairs</a:t>
            </a:r>
            <a:endParaRPr lang="en-US" sz="1400" dirty="0">
              <a:solidFill>
                <a:schemeClr val="bg1"/>
              </a:solidFill>
              <a:latin typeface="Franklin Gothic Demi Cond" panose="020B0706030402020204" pitchFamily="34" charset="0"/>
            </a:endParaRPr>
          </a:p>
        </p:txBody>
      </p:sp>
      <p:sp>
        <p:nvSpPr>
          <p:cNvPr id="33" name="Right Arrow 32"/>
          <p:cNvSpPr/>
          <p:nvPr/>
        </p:nvSpPr>
        <p:spPr>
          <a:xfrm rot="16200000">
            <a:off x="8545777" y="5571437"/>
            <a:ext cx="228600" cy="137160"/>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37"/>
          <p:cNvSpPr/>
          <p:nvPr/>
        </p:nvSpPr>
        <p:spPr>
          <a:xfrm rot="5400000">
            <a:off x="8545777" y="6596073"/>
            <a:ext cx="228600" cy="13716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16200000">
            <a:off x="8545777" y="787406"/>
            <a:ext cx="228600" cy="137160"/>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5400000">
            <a:off x="8545777" y="1280089"/>
            <a:ext cx="228600" cy="137160"/>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Arrow 54"/>
          <p:cNvSpPr/>
          <p:nvPr/>
        </p:nvSpPr>
        <p:spPr>
          <a:xfrm rot="5400000">
            <a:off x="8545777" y="2298475"/>
            <a:ext cx="228600" cy="13716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371219" y="2551254"/>
            <a:ext cx="2514600" cy="340519"/>
          </a:xfrm>
          <a:prstGeom prst="roundRect">
            <a:avLst/>
          </a:prstGeom>
          <a:solidFill>
            <a:srgbClr val="7030A0"/>
          </a:solidFill>
        </p:spPr>
        <p:txBody>
          <a:bodyPr wrap="none" rtlCol="0">
            <a:spAutoFit/>
          </a:bodyPr>
          <a:lstStyle/>
          <a:p>
            <a:pPr algn="ctr"/>
            <a:r>
              <a:rPr lang="en-US" sz="1400" dirty="0" smtClean="0">
                <a:solidFill>
                  <a:schemeClr val="bg1"/>
                </a:solidFill>
                <a:latin typeface="Franklin Gothic Demi Cond" panose="020B0706030402020204" pitchFamily="34" charset="0"/>
              </a:rPr>
              <a:t>WRAP</a:t>
            </a:r>
            <a:endParaRPr lang="en-US" sz="1400" dirty="0">
              <a:solidFill>
                <a:schemeClr val="bg1"/>
              </a:solidFill>
              <a:latin typeface="Franklin Gothic Demi Cond" panose="020B0706030402020204" pitchFamily="34" charset="0"/>
            </a:endParaRPr>
          </a:p>
        </p:txBody>
      </p:sp>
      <p:sp>
        <p:nvSpPr>
          <p:cNvPr id="51" name="TextBox 50"/>
          <p:cNvSpPr txBox="1"/>
          <p:nvPr/>
        </p:nvSpPr>
        <p:spPr>
          <a:xfrm>
            <a:off x="6552812" y="2831938"/>
            <a:ext cx="2286000" cy="276999"/>
          </a:xfrm>
          <a:prstGeom prst="rect">
            <a:avLst/>
          </a:prstGeom>
          <a:solidFill>
            <a:srgbClr val="7030A0"/>
          </a:solidFill>
        </p:spPr>
        <p:txBody>
          <a:bodyPr wrap="none" rtlCol="0">
            <a:spAutoFit/>
          </a:bodyPr>
          <a:lstStyle/>
          <a:p>
            <a:r>
              <a:rPr lang="en-US" sz="1200" dirty="0" smtClean="0">
                <a:solidFill>
                  <a:schemeClr val="bg1"/>
                </a:solidFill>
                <a:latin typeface="Franklin Gothic Medium" panose="020B0603020102020204" pitchFamily="34" charset="0"/>
              </a:rPr>
              <a:t>815                              277.2%</a:t>
            </a:r>
            <a:endParaRPr lang="en-US" sz="1200" dirty="0">
              <a:solidFill>
                <a:schemeClr val="bg1"/>
              </a:solidFill>
              <a:latin typeface="Franklin Gothic Medium" panose="020B0603020102020204" pitchFamily="34" charset="0"/>
            </a:endParaRPr>
          </a:p>
        </p:txBody>
      </p:sp>
      <p:sp>
        <p:nvSpPr>
          <p:cNvPr id="52" name="Right Arrow 51"/>
          <p:cNvSpPr/>
          <p:nvPr/>
        </p:nvSpPr>
        <p:spPr>
          <a:xfrm rot="16200000">
            <a:off x="8559124" y="2844984"/>
            <a:ext cx="228600" cy="137160"/>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6358822" y="3070811"/>
            <a:ext cx="2514600" cy="320040"/>
          </a:xfrm>
          <a:prstGeom prst="roundRect">
            <a:avLst/>
          </a:prstGeom>
          <a:solidFill>
            <a:srgbClr val="FFC000"/>
          </a:solidFill>
        </p:spPr>
        <p:txBody>
          <a:bodyPr wrap="none" rtlCol="0">
            <a:spAutoFit/>
          </a:bodyPr>
          <a:lstStyle/>
          <a:p>
            <a:pPr algn="ctr"/>
            <a:r>
              <a:rPr lang="en-US" sz="1400" dirty="0" smtClean="0">
                <a:solidFill>
                  <a:schemeClr val="bg1"/>
                </a:solidFill>
                <a:latin typeface="Franklin Gothic Demi Cond" panose="020B0706030402020204" pitchFamily="34" charset="0"/>
              </a:rPr>
              <a:t>Fire Hydrant Repairs</a:t>
            </a: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t>
            </a:r>
            <a:r>
              <a:rPr lang="en-US" sz="3400" dirty="0" smtClean="0">
                <a:ln w="0"/>
                <a:solidFill>
                  <a:srgbClr val="0070C0"/>
                </a:solidFill>
                <a:effectLst/>
                <a:latin typeface="Franklin Gothic Demi Cond" panose="020B0706030402020204" pitchFamily="34" charset="0"/>
              </a:rPr>
              <a:t>On the Bubble</a:t>
            </a:r>
            <a:r>
              <a:rPr lang="en-US" sz="3500" dirty="0" smtClean="0">
                <a:ln w="0"/>
                <a:solidFill>
                  <a:srgbClr val="0070C0"/>
                </a:solidFill>
                <a:effectLst/>
                <a:latin typeface="Franklin Gothic Demi Cond" panose="020B0706030402020204" pitchFamily="34" charset="0"/>
              </a:rPr>
              <a:t> </a:t>
            </a:r>
            <a:r>
              <a:rPr lang="en-US" sz="2000" dirty="0" smtClean="0">
                <a:ln w="0"/>
                <a:solidFill>
                  <a:srgbClr val="0070C0"/>
                </a:solidFill>
                <a:effectLst/>
                <a:latin typeface="Franklin Gothic Demi Cond" panose="020B0706030402020204" pitchFamily="34" charset="0"/>
              </a:rPr>
              <a:t>(residential 60 days &amp; $150 past due)</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48425875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907405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t>
            </a:r>
            <a:r>
              <a:rPr lang="en-US" sz="3400" dirty="0" smtClean="0">
                <a:ln w="0"/>
                <a:solidFill>
                  <a:srgbClr val="0070C0"/>
                </a:solidFill>
                <a:effectLst/>
                <a:latin typeface="Franklin Gothic Demi Cond" panose="020B0706030402020204" pitchFamily="34" charset="0"/>
              </a:rPr>
              <a:t>Shut-Off Eligible</a:t>
            </a:r>
            <a:r>
              <a:rPr lang="en-US" sz="3500" dirty="0" smtClean="0">
                <a:ln w="0"/>
                <a:solidFill>
                  <a:srgbClr val="0070C0"/>
                </a:solidFill>
                <a:effectLst/>
                <a:latin typeface="Franklin Gothic Demi Cond" panose="020B0706030402020204" pitchFamily="34" charset="0"/>
              </a:rPr>
              <a:t> </a:t>
            </a:r>
            <a:r>
              <a:rPr lang="en-US" sz="2000" dirty="0" smtClean="0">
                <a:ln w="0"/>
                <a:solidFill>
                  <a:srgbClr val="0070C0"/>
                </a:solidFill>
                <a:effectLst/>
                <a:latin typeface="Franklin Gothic Demi Cond" panose="020B0706030402020204" pitchFamily="34" charset="0"/>
              </a:rPr>
              <a:t>(residential)</a:t>
            </a:r>
          </a:p>
        </p:txBody>
      </p:sp>
      <p:graphicFrame>
        <p:nvGraphicFramePr>
          <p:cNvPr id="8" name="Chart 7"/>
          <p:cNvGraphicFramePr/>
          <p:nvPr>
            <p:extLst>
              <p:ext uri="{D42A27DB-BD31-4B8C-83A1-F6EECF244321}">
                <p14:modId xmlns:p14="http://schemas.microsoft.com/office/powerpoint/2010/main" val="267894307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293027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t>
            </a:r>
            <a:r>
              <a:rPr lang="en-US" sz="3500" dirty="0">
                <a:ln w="0"/>
                <a:solidFill>
                  <a:srgbClr val="0070C0"/>
                </a:solidFill>
                <a:latin typeface="Franklin Gothic Demi Cond" panose="020B0706030402020204" pitchFamily="34" charset="0"/>
              </a:rPr>
              <a:t>Meter </a:t>
            </a:r>
            <a:r>
              <a:rPr lang="en-US" sz="3500" dirty="0" smtClean="0">
                <a:ln w="0"/>
                <a:solidFill>
                  <a:srgbClr val="0070C0"/>
                </a:solidFill>
                <a:latin typeface="Franklin Gothic Demi Cond" panose="020B0706030402020204" pitchFamily="34" charset="0"/>
              </a:rPr>
              <a:t>Operations* </a:t>
            </a:r>
            <a:r>
              <a:rPr lang="en-US" sz="2000" dirty="0" smtClean="0">
                <a:ln w="0"/>
                <a:solidFill>
                  <a:srgbClr val="0070C0"/>
                </a:solidFill>
                <a:latin typeface="Franklin Gothic Demi Cond" panose="020B0706030402020204" pitchFamily="34" charset="0"/>
              </a:rPr>
              <a:t>(residential)</a:t>
            </a:r>
            <a:endParaRPr lang="en-US" sz="2000" dirty="0" smtClean="0">
              <a:ln w="0"/>
              <a:solidFill>
                <a:srgbClr val="0070C0"/>
              </a:solidFill>
              <a:effectLst/>
              <a:latin typeface="Franklin Gothic Demi Cond" panose="020B0706030402020204" pitchFamily="34" charset="0"/>
            </a:endParaRPr>
          </a:p>
        </p:txBody>
      </p:sp>
      <p:graphicFrame>
        <p:nvGraphicFramePr>
          <p:cNvPr id="7" name="Chart 6"/>
          <p:cNvGraphicFramePr/>
          <p:nvPr>
            <p:extLst>
              <p:ext uri="{D42A27DB-BD31-4B8C-83A1-F6EECF244321}">
                <p14:modId xmlns:p14="http://schemas.microsoft.com/office/powerpoint/2010/main" val="307613416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 y="6182762"/>
            <a:ext cx="7315199" cy="400110"/>
          </a:xfrm>
          <a:prstGeom prst="rect">
            <a:avLst/>
          </a:prstGeom>
          <a:noFill/>
        </p:spPr>
        <p:txBody>
          <a:bodyPr wrap="square" rtlCol="0">
            <a:spAutoFit/>
          </a:bodyPr>
          <a:lstStyle/>
          <a:p>
            <a:r>
              <a:rPr lang="en-US" sz="1000" dirty="0" smtClean="0">
                <a:solidFill>
                  <a:schemeClr val="tx1">
                    <a:lumMod val="65000"/>
                    <a:lumOff val="35000"/>
                  </a:schemeClr>
                </a:solidFill>
                <a:latin typeface="Franklin Gothic Book" panose="020B0503020102020204" pitchFamily="34" charset="0"/>
              </a:rPr>
              <a:t>*These figures are from the April 2016 report and will be updated in the July report. The </a:t>
            </a:r>
            <a:r>
              <a:rPr lang="en-US" sz="1000" dirty="0">
                <a:solidFill>
                  <a:schemeClr val="tx1">
                    <a:lumMod val="65000"/>
                    <a:lumOff val="35000"/>
                  </a:schemeClr>
                </a:solidFill>
                <a:latin typeface="Franklin Gothic Book" panose="020B0503020102020204" pitchFamily="34" charset="0"/>
              </a:rPr>
              <a:t>number of AMR </a:t>
            </a:r>
            <a:r>
              <a:rPr lang="en-US" sz="1000" dirty="0" smtClean="0">
                <a:solidFill>
                  <a:schemeClr val="tx1">
                    <a:lumMod val="65000"/>
                    <a:lumOff val="35000"/>
                  </a:schemeClr>
                </a:solidFill>
                <a:latin typeface="Franklin Gothic Book" panose="020B0503020102020204" pitchFamily="34" charset="0"/>
              </a:rPr>
              <a:t>meters</a:t>
            </a:r>
            <a:br>
              <a:rPr lang="en-US" sz="1000" dirty="0" smtClean="0">
                <a:solidFill>
                  <a:schemeClr val="tx1">
                    <a:lumMod val="65000"/>
                    <a:lumOff val="35000"/>
                  </a:schemeClr>
                </a:solidFill>
                <a:latin typeface="Franklin Gothic Book" panose="020B0503020102020204" pitchFamily="34" charset="0"/>
              </a:rPr>
            </a:br>
            <a:r>
              <a:rPr lang="en-US" sz="1000" dirty="0" smtClean="0">
                <a:solidFill>
                  <a:schemeClr val="tx1">
                    <a:lumMod val="65000"/>
                    <a:lumOff val="35000"/>
                  </a:schemeClr>
                </a:solidFill>
                <a:latin typeface="Franklin Gothic Book" panose="020B0503020102020204" pitchFamily="34" charset="0"/>
              </a:rPr>
              <a:t>   which </a:t>
            </a:r>
            <a:r>
              <a:rPr lang="en-US" sz="1000" dirty="0">
                <a:solidFill>
                  <a:schemeClr val="tx1">
                    <a:lumMod val="65000"/>
                    <a:lumOff val="35000"/>
                  </a:schemeClr>
                </a:solidFill>
                <a:latin typeface="Franklin Gothic Book" panose="020B0503020102020204" pitchFamily="34" charset="0"/>
              </a:rPr>
              <a:t>are malfunctioning and the number which have been repaired will be included in future </a:t>
            </a:r>
            <a:r>
              <a:rPr lang="en-US" sz="1000" dirty="0" smtClean="0">
                <a:solidFill>
                  <a:schemeClr val="tx1">
                    <a:lumMod val="65000"/>
                    <a:lumOff val="35000"/>
                  </a:schemeClr>
                </a:solidFill>
                <a:latin typeface="Franklin Gothic Book" panose="020B0503020102020204" pitchFamily="34" charset="0"/>
              </a:rPr>
              <a:t>reports as well.</a:t>
            </a:r>
            <a:endParaRPr lang="en-US" sz="1000" dirty="0">
              <a:solidFill>
                <a:schemeClr val="tx1">
                  <a:lumMod val="65000"/>
                  <a:lumOff val="35000"/>
                </a:schemeClr>
              </a:solidFill>
              <a:latin typeface="Franklin Gothic Book" panose="020B0503020102020204" pitchFamily="34" charset="0"/>
            </a:endParaRPr>
          </a:p>
        </p:txBody>
      </p:sp>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7906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Account Status* </a:t>
            </a:r>
            <a:r>
              <a:rPr lang="en-US" sz="2000" dirty="0" smtClean="0">
                <a:ln w="0"/>
                <a:solidFill>
                  <a:srgbClr val="0070C0"/>
                </a:solidFill>
                <a:effectLst/>
                <a:latin typeface="Franklin Gothic Demi Cond" panose="020B0706030402020204" pitchFamily="34" charset="0"/>
              </a:rPr>
              <a:t>(commercial)</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11959770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429315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Current </a:t>
            </a:r>
            <a:r>
              <a:rPr lang="en-US" sz="2000" dirty="0" smtClean="0">
                <a:ln w="0"/>
                <a:solidFill>
                  <a:srgbClr val="0070C0"/>
                </a:solidFill>
                <a:effectLst/>
                <a:latin typeface="Franklin Gothic Demi Cond" panose="020B0706030402020204" pitchFamily="34" charset="0"/>
              </a:rPr>
              <a:t>(commercial)</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62008993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575101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Payment Plan Arrangements </a:t>
            </a:r>
            <a:r>
              <a:rPr lang="en-US" sz="2000" dirty="0" smtClean="0">
                <a:ln w="0"/>
                <a:solidFill>
                  <a:srgbClr val="0070C0"/>
                </a:solidFill>
                <a:effectLst/>
                <a:latin typeface="Franklin Gothic Demi Cond" panose="020B0706030402020204" pitchFamily="34" charset="0"/>
              </a:rPr>
              <a:t>(commercial)</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63050297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426583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t>
            </a:r>
            <a:r>
              <a:rPr lang="en-US" sz="3400" dirty="0" smtClean="0">
                <a:ln w="0"/>
                <a:solidFill>
                  <a:srgbClr val="0070C0"/>
                </a:solidFill>
                <a:effectLst/>
                <a:latin typeface="Franklin Gothic Demi Cond" panose="020B0706030402020204" pitchFamily="34" charset="0"/>
              </a:rPr>
              <a:t>On the Bubble</a:t>
            </a:r>
            <a:r>
              <a:rPr lang="en-US" sz="3500" dirty="0" smtClean="0">
                <a:ln w="0"/>
                <a:solidFill>
                  <a:srgbClr val="0070C0"/>
                </a:solidFill>
                <a:effectLst/>
                <a:latin typeface="Franklin Gothic Demi Cond" panose="020B0706030402020204" pitchFamily="34" charset="0"/>
              </a:rPr>
              <a:t> </a:t>
            </a:r>
            <a:r>
              <a:rPr lang="en-US" sz="2000" dirty="0" smtClean="0">
                <a:ln w="0"/>
                <a:solidFill>
                  <a:srgbClr val="0070C0"/>
                </a:solidFill>
                <a:effectLst/>
                <a:latin typeface="Franklin Gothic Demi Cond" panose="020B0706030402020204" pitchFamily="34" charset="0"/>
              </a:rPr>
              <a:t>(commercial 60 days &amp; $150 past due)</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14270486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668425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t>
            </a:r>
            <a:r>
              <a:rPr lang="en-US" sz="3400" dirty="0" smtClean="0">
                <a:ln w="0"/>
                <a:solidFill>
                  <a:srgbClr val="0070C0"/>
                </a:solidFill>
                <a:effectLst/>
                <a:latin typeface="Franklin Gothic Demi Cond" panose="020B0706030402020204" pitchFamily="34" charset="0"/>
              </a:rPr>
              <a:t>Shut-Off Eligible</a:t>
            </a:r>
            <a:r>
              <a:rPr lang="en-US" sz="3500" dirty="0" smtClean="0">
                <a:ln w="0"/>
                <a:solidFill>
                  <a:srgbClr val="0070C0"/>
                </a:solidFill>
                <a:effectLst/>
                <a:latin typeface="Franklin Gothic Demi Cond" panose="020B0706030402020204" pitchFamily="34" charset="0"/>
              </a:rPr>
              <a:t> </a:t>
            </a:r>
            <a:r>
              <a:rPr lang="en-US" sz="2000" dirty="0" smtClean="0">
                <a:ln w="0"/>
                <a:solidFill>
                  <a:srgbClr val="0070C0"/>
                </a:solidFill>
                <a:effectLst/>
                <a:latin typeface="Franklin Gothic Demi Cond" panose="020B0706030402020204" pitchFamily="34" charset="0"/>
              </a:rPr>
              <a:t>(commercial)</a:t>
            </a:r>
          </a:p>
        </p:txBody>
      </p:sp>
      <p:graphicFrame>
        <p:nvGraphicFramePr>
          <p:cNvPr id="8" name="Chart 7"/>
          <p:cNvGraphicFramePr/>
          <p:nvPr>
            <p:extLst>
              <p:ext uri="{D42A27DB-BD31-4B8C-83A1-F6EECF244321}">
                <p14:modId xmlns:p14="http://schemas.microsoft.com/office/powerpoint/2010/main" val="86051642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4813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t>
            </a:r>
            <a:r>
              <a:rPr lang="en-US" sz="3500" dirty="0">
                <a:ln w="0"/>
                <a:solidFill>
                  <a:srgbClr val="0070C0"/>
                </a:solidFill>
                <a:latin typeface="Franklin Gothic Demi Cond" panose="020B0706030402020204" pitchFamily="34" charset="0"/>
              </a:rPr>
              <a:t>Meter </a:t>
            </a:r>
            <a:r>
              <a:rPr lang="en-US" sz="3500" dirty="0" smtClean="0">
                <a:ln w="0"/>
                <a:solidFill>
                  <a:srgbClr val="0070C0"/>
                </a:solidFill>
                <a:latin typeface="Franklin Gothic Demi Cond" panose="020B0706030402020204" pitchFamily="34" charset="0"/>
              </a:rPr>
              <a:t>Operations* </a:t>
            </a:r>
            <a:r>
              <a:rPr lang="en-US" sz="2000" dirty="0">
                <a:ln w="0"/>
                <a:solidFill>
                  <a:srgbClr val="0070C0"/>
                </a:solidFill>
                <a:latin typeface="Franklin Gothic Demi Cond" panose="020B0706030402020204" pitchFamily="34" charset="0"/>
              </a:rPr>
              <a:t>(commercial)</a:t>
            </a:r>
            <a:endParaRPr lang="en-US" sz="2000" dirty="0" smtClean="0">
              <a:ln w="0"/>
              <a:solidFill>
                <a:srgbClr val="0070C0"/>
              </a:solidFill>
              <a:effectLst/>
              <a:latin typeface="Franklin Gothic Demi Cond" panose="020B0706030402020204" pitchFamily="34" charset="0"/>
            </a:endParaRPr>
          </a:p>
        </p:txBody>
      </p:sp>
      <p:graphicFrame>
        <p:nvGraphicFramePr>
          <p:cNvPr id="7" name="Chart 6"/>
          <p:cNvGraphicFramePr/>
          <p:nvPr>
            <p:extLst>
              <p:ext uri="{D42A27DB-BD31-4B8C-83A1-F6EECF244321}">
                <p14:modId xmlns:p14="http://schemas.microsoft.com/office/powerpoint/2010/main" val="139660312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 y="6182762"/>
            <a:ext cx="7315199" cy="400110"/>
          </a:xfrm>
          <a:prstGeom prst="rect">
            <a:avLst/>
          </a:prstGeom>
          <a:noFill/>
        </p:spPr>
        <p:txBody>
          <a:bodyPr wrap="square" rtlCol="0">
            <a:spAutoFit/>
          </a:bodyPr>
          <a:lstStyle/>
          <a:p>
            <a:r>
              <a:rPr lang="en-US" sz="1000" dirty="0" smtClean="0">
                <a:solidFill>
                  <a:schemeClr val="tx1">
                    <a:lumMod val="65000"/>
                    <a:lumOff val="35000"/>
                  </a:schemeClr>
                </a:solidFill>
                <a:latin typeface="Franklin Gothic Book" panose="020B0503020102020204" pitchFamily="34" charset="0"/>
              </a:rPr>
              <a:t>*These figures are from the April 2016 report and will be updated in the July report. The </a:t>
            </a:r>
            <a:r>
              <a:rPr lang="en-US" sz="1000" dirty="0">
                <a:solidFill>
                  <a:schemeClr val="tx1">
                    <a:lumMod val="65000"/>
                    <a:lumOff val="35000"/>
                  </a:schemeClr>
                </a:solidFill>
                <a:latin typeface="Franklin Gothic Book" panose="020B0503020102020204" pitchFamily="34" charset="0"/>
              </a:rPr>
              <a:t>number of AMR </a:t>
            </a:r>
            <a:r>
              <a:rPr lang="en-US" sz="1000" dirty="0" smtClean="0">
                <a:solidFill>
                  <a:schemeClr val="tx1">
                    <a:lumMod val="65000"/>
                    <a:lumOff val="35000"/>
                  </a:schemeClr>
                </a:solidFill>
                <a:latin typeface="Franklin Gothic Book" panose="020B0503020102020204" pitchFamily="34" charset="0"/>
              </a:rPr>
              <a:t>meters</a:t>
            </a:r>
            <a:br>
              <a:rPr lang="en-US" sz="1000" dirty="0" smtClean="0">
                <a:solidFill>
                  <a:schemeClr val="tx1">
                    <a:lumMod val="65000"/>
                    <a:lumOff val="35000"/>
                  </a:schemeClr>
                </a:solidFill>
                <a:latin typeface="Franklin Gothic Book" panose="020B0503020102020204" pitchFamily="34" charset="0"/>
              </a:rPr>
            </a:br>
            <a:r>
              <a:rPr lang="en-US" sz="1000" dirty="0" smtClean="0">
                <a:solidFill>
                  <a:schemeClr val="tx1">
                    <a:lumMod val="65000"/>
                    <a:lumOff val="35000"/>
                  </a:schemeClr>
                </a:solidFill>
                <a:latin typeface="Franklin Gothic Book" panose="020B0503020102020204" pitchFamily="34" charset="0"/>
              </a:rPr>
              <a:t>   which </a:t>
            </a:r>
            <a:r>
              <a:rPr lang="en-US" sz="1000" dirty="0">
                <a:solidFill>
                  <a:schemeClr val="tx1">
                    <a:lumMod val="65000"/>
                    <a:lumOff val="35000"/>
                  </a:schemeClr>
                </a:solidFill>
                <a:latin typeface="Franklin Gothic Book" panose="020B0503020102020204" pitchFamily="34" charset="0"/>
              </a:rPr>
              <a:t>are malfunctioning and the number which have been repaired will be included in future </a:t>
            </a:r>
            <a:r>
              <a:rPr lang="en-US" sz="1000" dirty="0" smtClean="0">
                <a:solidFill>
                  <a:schemeClr val="tx1">
                    <a:lumMod val="65000"/>
                    <a:lumOff val="35000"/>
                  </a:schemeClr>
                </a:solidFill>
                <a:latin typeface="Franklin Gothic Book" panose="020B0503020102020204" pitchFamily="34" charset="0"/>
              </a:rPr>
              <a:t>reports as well.</a:t>
            </a:r>
            <a:endParaRPr lang="en-US" sz="1000" dirty="0">
              <a:solidFill>
                <a:schemeClr val="tx1">
                  <a:lumMod val="65000"/>
                  <a:lumOff val="35000"/>
                </a:schemeClr>
              </a:solidFill>
              <a:latin typeface="Franklin Gothic Book" panose="020B0503020102020204" pitchFamily="34" charset="0"/>
            </a:endParaRPr>
          </a:p>
        </p:txBody>
      </p:sp>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3814333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25368"/>
            <a:ext cx="9143999" cy="1246495"/>
          </a:xfrm>
          <a:prstGeom prst="rect">
            <a:avLst/>
          </a:prstGeom>
          <a:noFill/>
        </p:spPr>
        <p:txBody>
          <a:bodyPr wrap="square" rtlCol="0">
            <a:spAutoFit/>
          </a:bodyPr>
          <a:lstStyle/>
          <a:p>
            <a:pPr algn="ctr"/>
            <a:r>
              <a:rPr lang="en-US" sz="7500" dirty="0" smtClean="0">
                <a:ln w="0"/>
                <a:solidFill>
                  <a:srgbClr val="0070C0"/>
                </a:solidFill>
                <a:effectLst>
                  <a:reflection blurRad="6350" stA="53000" endA="300" endPos="35500" dir="5400000" sy="-90000" algn="bl" rotWithShape="0"/>
                </a:effectLst>
                <a:latin typeface="Franklin Gothic Demi Cond" panose="020B0706030402020204" pitchFamily="34" charset="0"/>
              </a:rPr>
              <a:t>Finance</a:t>
            </a:r>
            <a:endParaRPr lang="en-US" sz="7500" dirty="0">
              <a:ln w="0"/>
              <a:solidFill>
                <a:srgbClr val="0070C0"/>
              </a:solidFill>
              <a:effectLst>
                <a:reflection blurRad="6350" stA="53000" endA="300" endPos="35500" dir="5400000" sy="-90000" algn="bl" rotWithShape="0"/>
              </a:effectLst>
              <a:latin typeface="Franklin Gothic Demi Cond" panose="020B0706030402020204" pitchFamily="34" charset="0"/>
            </a:endParaRPr>
          </a:p>
        </p:txBody>
      </p:sp>
      <p:sp>
        <p:nvSpPr>
          <p:cNvPr id="3" name="TextBox 2"/>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56384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 y="9022"/>
            <a:ext cx="9143999" cy="769441"/>
          </a:xfrm>
          <a:prstGeom prst="rect">
            <a:avLst/>
          </a:prstGeom>
          <a:noFill/>
        </p:spPr>
        <p:txBody>
          <a:bodyPr wrap="square" rtlCol="0">
            <a:spAutoFit/>
          </a:bodyPr>
          <a:lstStyle/>
          <a:p>
            <a:r>
              <a:rPr lang="en-US" sz="2400" dirty="0" smtClean="0">
                <a:ln w="0"/>
                <a:solidFill>
                  <a:srgbClr val="0070C0"/>
                </a:solidFill>
                <a:latin typeface="Franklin Gothic Demi Cond" panose="020B0706030402020204" pitchFamily="34" charset="0"/>
              </a:rPr>
              <a:t>Drainage Outreach Efforts Begin;</a:t>
            </a:r>
            <a:br>
              <a:rPr lang="en-US" sz="2400" dirty="0" smtClean="0">
                <a:ln w="0"/>
                <a:solidFill>
                  <a:srgbClr val="0070C0"/>
                </a:solidFill>
                <a:latin typeface="Franklin Gothic Demi Cond" panose="020B0706030402020204" pitchFamily="34" charset="0"/>
              </a:rPr>
            </a:br>
            <a:r>
              <a:rPr lang="en-US" sz="2000" dirty="0" smtClean="0">
                <a:ln w="0"/>
                <a:solidFill>
                  <a:srgbClr val="0070C0"/>
                </a:solidFill>
                <a:latin typeface="Franklin Gothic Demi Cond" panose="020B0706030402020204" pitchFamily="34" charset="0"/>
              </a:rPr>
              <a:t>First Phase is Never-Been-Billed Customers</a:t>
            </a:r>
            <a:endParaRPr lang="en-US" sz="2000" dirty="0">
              <a:ln w="0"/>
              <a:solidFill>
                <a:srgbClr val="0070C0"/>
              </a:solidFill>
              <a:effectLst/>
              <a:latin typeface="Franklin Gothic Demi Cond" panose="020B0706030402020204" pitchFamily="34" charset="0"/>
            </a:endParaRPr>
          </a:p>
        </p:txBody>
      </p:sp>
      <p:sp>
        <p:nvSpPr>
          <p:cNvPr id="46" name="TextBox 45"/>
          <p:cNvSpPr txBox="1"/>
          <p:nvPr/>
        </p:nvSpPr>
        <p:spPr>
          <a:xfrm>
            <a:off x="4572001" y="311"/>
            <a:ext cx="4572000" cy="830997"/>
          </a:xfrm>
          <a:prstGeom prst="rect">
            <a:avLst/>
          </a:prstGeom>
          <a:noFill/>
        </p:spPr>
        <p:txBody>
          <a:bodyPr wrap="square" rtlCol="0">
            <a:spAutoFit/>
          </a:bodyPr>
          <a:lstStyle/>
          <a:p>
            <a:r>
              <a:rPr lang="en-US" sz="2400" dirty="0" smtClean="0">
                <a:ln w="0"/>
                <a:solidFill>
                  <a:srgbClr val="0070C0"/>
                </a:solidFill>
                <a:effectLst/>
                <a:latin typeface="Franklin Gothic Demi Cond" panose="020B0706030402020204" pitchFamily="34" charset="0"/>
              </a:rPr>
              <a:t>Viola Liuzzo</a:t>
            </a:r>
            <a:r>
              <a:rPr lang="en-US" sz="2400" dirty="0" smtClean="0">
                <a:ln w="0"/>
                <a:solidFill>
                  <a:srgbClr val="0070C0"/>
                </a:solidFill>
                <a:latin typeface="Franklin Gothic Demi Cond" panose="020B0706030402020204" pitchFamily="34" charset="0"/>
              </a:rPr>
              <a:t> Park Revitalization to Include</a:t>
            </a:r>
            <a:r>
              <a:rPr lang="en-US" sz="2400" dirty="0">
                <a:ln w="0"/>
                <a:solidFill>
                  <a:srgbClr val="0070C0"/>
                </a:solidFill>
                <a:latin typeface="Franklin Gothic Demi Cond" panose="020B0706030402020204" pitchFamily="34" charset="0"/>
              </a:rPr>
              <a:t> </a:t>
            </a:r>
            <a:r>
              <a:rPr lang="en-US" sz="2400" dirty="0" smtClean="0">
                <a:ln w="0"/>
                <a:solidFill>
                  <a:srgbClr val="0070C0"/>
                </a:solidFill>
                <a:latin typeface="Franklin Gothic Demi Cond" panose="020B0706030402020204" pitchFamily="34" charset="0"/>
              </a:rPr>
              <a:t>Three Bioretention Gardens</a:t>
            </a:r>
          </a:p>
        </p:txBody>
      </p:sp>
      <p:sp>
        <p:nvSpPr>
          <p:cNvPr id="3" name="TextBox 2"/>
          <p:cNvSpPr txBox="1"/>
          <p:nvPr/>
        </p:nvSpPr>
        <p:spPr>
          <a:xfrm>
            <a:off x="0" y="848730"/>
            <a:ext cx="4571998" cy="6140142"/>
          </a:xfrm>
          <a:prstGeom prst="rect">
            <a:avLst/>
          </a:prstGeom>
          <a:noFill/>
        </p:spPr>
        <p:txBody>
          <a:bodyPr wrap="square" rtlCol="0">
            <a:spAutoFit/>
          </a:bodyPr>
          <a:lstStyle/>
          <a:p>
            <a:r>
              <a:rPr lang="en-US" sz="1100" dirty="0">
                <a:latin typeface="Franklin Gothic Book" panose="020B0503020102020204" pitchFamily="34" charset="0"/>
              </a:rPr>
              <a:t>Beginning in October, the Detroit Water and Sewerage Department (DWSD) will start billing more than 25,000 previously unbilled properties a monthly drainage charge. This effort is the first phase of an 18-month initiative designed to transition all customer properties to a common rate basis, and ensure more fair and accurate billing across property classes.</a:t>
            </a:r>
          </a:p>
          <a:p>
            <a:r>
              <a:rPr lang="en-US" sz="800" dirty="0">
                <a:latin typeface="Franklin Gothic Book" panose="020B0503020102020204" pitchFamily="34" charset="0"/>
              </a:rPr>
              <a:t> </a:t>
            </a: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r>
              <a:rPr lang="en-US" sz="1100" dirty="0" smtClean="0">
                <a:latin typeface="Franklin Gothic Book" panose="020B0503020102020204" pitchFamily="34" charset="0"/>
              </a:rPr>
              <a:t>Since </a:t>
            </a:r>
            <a:r>
              <a:rPr lang="en-US" sz="1100" dirty="0">
                <a:latin typeface="Franklin Gothic Book" panose="020B0503020102020204" pitchFamily="34" charset="0"/>
              </a:rPr>
              <a:t>1975, DWSD has charged most customers for drainage services as part of their water and sewer bills. Customers and parcels not currently billed for drainage will be charged based on a common rate of $750 per impervious acre per month </a:t>
            </a:r>
            <a:r>
              <a:rPr lang="en-US" sz="1100" u="sng" dirty="0">
                <a:latin typeface="Franklin Gothic Book" panose="020B0503020102020204" pitchFamily="34" charset="0"/>
              </a:rPr>
              <a:t>and</a:t>
            </a:r>
            <a:r>
              <a:rPr lang="en-US" sz="1100" dirty="0">
                <a:latin typeface="Franklin Gothic Book" panose="020B0503020102020204" pitchFamily="34" charset="0"/>
              </a:rPr>
              <a:t> each parcel’s amount of impervious cover. Impervious surfaces are roofs, pavement and similar hard surfaces that prevent or limit the ability of stormwater to soak into the ground. Newly billed customers and parcels will not be back-billed for Drainage services provided to date. Over the next 18 months, all existing properties will be transitioned to the common rate - impervious acreage basis. Existing customers will continue to be billed at current rates until their property class migrates to the new rate basis</a:t>
            </a:r>
            <a:r>
              <a:rPr lang="en-US" sz="1100" dirty="0" smtClean="0">
                <a:latin typeface="Franklin Gothic Book" panose="020B0503020102020204" pitchFamily="34" charset="0"/>
              </a:rPr>
              <a:t>.</a:t>
            </a:r>
            <a:endParaRPr lang="en-US" sz="1100" dirty="0" smtClean="0">
              <a:solidFill>
                <a:schemeClr val="tx1">
                  <a:lumMod val="75000"/>
                  <a:lumOff val="25000"/>
                </a:schemeClr>
              </a:solidFill>
              <a:latin typeface="Franklin Gothic Book" panose="020B0503020102020204" pitchFamily="34" charset="0"/>
            </a:endParaRPr>
          </a:p>
          <a:p>
            <a:endParaRPr lang="en-US" sz="1100" dirty="0">
              <a:solidFill>
                <a:schemeClr val="tx1">
                  <a:lumMod val="75000"/>
                  <a:lumOff val="25000"/>
                </a:schemeClr>
              </a:solidFill>
              <a:latin typeface="Franklin Gothic Book" panose="020B0503020102020204" pitchFamily="34" charset="0"/>
            </a:endParaRPr>
          </a:p>
        </p:txBody>
      </p:sp>
      <p:sp>
        <p:nvSpPr>
          <p:cNvPr id="48" name="TextBox 47"/>
          <p:cNvSpPr txBox="1"/>
          <p:nvPr/>
        </p:nvSpPr>
        <p:spPr>
          <a:xfrm>
            <a:off x="4571998" y="849672"/>
            <a:ext cx="4572000" cy="5970865"/>
          </a:xfrm>
          <a:prstGeom prst="rect">
            <a:avLst/>
          </a:prstGeom>
          <a:noFill/>
        </p:spPr>
        <p:txBody>
          <a:bodyPr wrap="square" rtlCol="0">
            <a:spAutoFit/>
          </a:bodyPr>
          <a:lstStyle/>
          <a:p>
            <a:r>
              <a:rPr lang="en-US" sz="1100" dirty="0">
                <a:latin typeface="Franklin Gothic Book" panose="020B0503020102020204" pitchFamily="34" charset="0"/>
              </a:rPr>
              <a:t>A Detroit neighborhood park named in honor of a fallen Detroit civil rights champion is being completely </a:t>
            </a:r>
            <a:r>
              <a:rPr lang="en-US" sz="1100" dirty="0" smtClean="0">
                <a:latin typeface="Franklin Gothic Book" panose="020B0503020102020204" pitchFamily="34" charset="0"/>
              </a:rPr>
              <a:t>redone </a:t>
            </a:r>
            <a:r>
              <a:rPr lang="en-US" sz="1100" dirty="0">
                <a:latin typeface="Franklin Gothic Book" panose="020B0503020102020204" pitchFamily="34" charset="0"/>
              </a:rPr>
              <a:t>this summer. </a:t>
            </a:r>
            <a:r>
              <a:rPr lang="en-US" sz="1100" dirty="0" smtClean="0">
                <a:latin typeface="Franklin Gothic Book" panose="020B0503020102020204" pitchFamily="34" charset="0"/>
              </a:rPr>
              <a:t>The </a:t>
            </a:r>
            <a:r>
              <a:rPr lang="en-US" sz="1100" dirty="0">
                <a:latin typeface="Franklin Gothic Book" panose="020B0503020102020204" pitchFamily="34" charset="0"/>
              </a:rPr>
              <a:t>City will spend nearly $1 </a:t>
            </a:r>
            <a:r>
              <a:rPr lang="en-US" sz="1100" dirty="0" smtClean="0">
                <a:latin typeface="Franklin Gothic Book" panose="020B0503020102020204" pitchFamily="34" charset="0"/>
              </a:rPr>
              <a:t>million as part of Mayor Mike Duggan’s $12 million “40 Neighborhood Parks Initiative” </a:t>
            </a:r>
            <a:r>
              <a:rPr lang="en-US" sz="1100" dirty="0">
                <a:latin typeface="Franklin Gothic Book" panose="020B0503020102020204" pitchFamily="34" charset="0"/>
              </a:rPr>
              <a:t>to redesign Viola Liuzzo Park on the City’s northwest side and install an array of new features and equipment. </a:t>
            </a:r>
            <a:r>
              <a:rPr lang="en-US" sz="1100" dirty="0" smtClean="0">
                <a:latin typeface="Franklin Gothic Book" panose="020B0503020102020204" pitchFamily="34" charset="0"/>
              </a:rPr>
              <a:t>DWSD will </a:t>
            </a:r>
            <a:r>
              <a:rPr lang="en-US" sz="1100" dirty="0">
                <a:latin typeface="Franklin Gothic Book" panose="020B0503020102020204" pitchFamily="34" charset="0"/>
              </a:rPr>
              <a:t>create </a:t>
            </a:r>
            <a:r>
              <a:rPr lang="en-US" sz="1100" dirty="0" smtClean="0">
                <a:latin typeface="Franklin Gothic Book" panose="020B0503020102020204" pitchFamily="34" charset="0"/>
              </a:rPr>
              <a:t>beautiful bio-retention gardens to </a:t>
            </a:r>
            <a:r>
              <a:rPr lang="en-US" sz="1100" dirty="0">
                <a:latin typeface="Franklin Gothic Book" panose="020B0503020102020204" pitchFamily="34" charset="0"/>
              </a:rPr>
              <a:t>enhance the appearance of the park and reduce storm water runoff in the surrounding neighborhood. </a:t>
            </a:r>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endParaRPr lang="en-US" sz="1100" dirty="0" smtClean="0">
              <a:latin typeface="Franklin Gothic Book" panose="020B0503020102020204" pitchFamily="34" charset="0"/>
            </a:endParaRPr>
          </a:p>
          <a:p>
            <a:endParaRPr lang="en-US" sz="1100" dirty="0">
              <a:latin typeface="Franklin Gothic Book" panose="020B0503020102020204" pitchFamily="34" charset="0"/>
            </a:endParaRPr>
          </a:p>
          <a:p>
            <a:r>
              <a:rPr lang="en-US" sz="1100" dirty="0" smtClean="0">
                <a:latin typeface="Franklin Gothic Book" panose="020B0503020102020204" pitchFamily="34" charset="0"/>
              </a:rPr>
              <a:t>The groundbreaking was held on Tuesday, July 12, 2016,</a:t>
            </a:r>
            <a:br>
              <a:rPr lang="en-US" sz="1100" dirty="0" smtClean="0">
                <a:latin typeface="Franklin Gothic Book" panose="020B0503020102020204" pitchFamily="34" charset="0"/>
              </a:rPr>
            </a:br>
            <a:r>
              <a:rPr lang="en-US" sz="1100" dirty="0" smtClean="0">
                <a:latin typeface="Franklin Gothic Book" panose="020B0503020102020204" pitchFamily="34" charset="0"/>
              </a:rPr>
              <a:t>led by Mayor Mike Duggan with participation from</a:t>
            </a:r>
            <a:br>
              <a:rPr lang="en-US" sz="1100" dirty="0" smtClean="0">
                <a:latin typeface="Franklin Gothic Book" panose="020B0503020102020204" pitchFamily="34" charset="0"/>
              </a:rPr>
            </a:br>
            <a:r>
              <a:rPr lang="en-US" sz="1100" dirty="0" smtClean="0">
                <a:latin typeface="Franklin Gothic Book" panose="020B0503020102020204" pitchFamily="34" charset="0"/>
              </a:rPr>
              <a:t>the Viola Liuzzo Park Association, the Parks and</a:t>
            </a:r>
            <a:br>
              <a:rPr lang="en-US" sz="1100" dirty="0" smtClean="0">
                <a:latin typeface="Franklin Gothic Book" panose="020B0503020102020204" pitchFamily="34" charset="0"/>
              </a:rPr>
            </a:br>
            <a:r>
              <a:rPr lang="en-US" sz="1100" dirty="0" smtClean="0">
                <a:latin typeface="Franklin Gothic Book" panose="020B0503020102020204" pitchFamily="34" charset="0"/>
              </a:rPr>
              <a:t>Recreation Department, the General Services</a:t>
            </a:r>
            <a:br>
              <a:rPr lang="en-US" sz="1100" dirty="0" smtClean="0">
                <a:latin typeface="Franklin Gothic Book" panose="020B0503020102020204" pitchFamily="34" charset="0"/>
              </a:rPr>
            </a:br>
            <a:r>
              <a:rPr lang="en-US" sz="1100" dirty="0" smtClean="0">
                <a:latin typeface="Franklin Gothic Book" panose="020B0503020102020204" pitchFamily="34" charset="0"/>
              </a:rPr>
              <a:t>Department, and DWSD.</a:t>
            </a:r>
            <a:endParaRPr lang="en-US" sz="1100" dirty="0">
              <a:latin typeface="Franklin Gothic Book" panose="020B0503020102020204" pitchFamily="34" charset="0"/>
            </a:endParaRPr>
          </a:p>
          <a:p>
            <a:r>
              <a:rPr lang="en-US" sz="800" dirty="0">
                <a:latin typeface="Franklin Gothic Book" panose="020B0503020102020204" pitchFamily="34" charset="0"/>
              </a:rPr>
              <a:t> </a:t>
            </a:r>
          </a:p>
          <a:p>
            <a:r>
              <a:rPr lang="en-US" sz="1100" dirty="0">
                <a:latin typeface="Franklin Gothic Book" panose="020B0503020102020204" pitchFamily="34" charset="0"/>
              </a:rPr>
              <a:t>Liuzzo, a Detroiter and mother of five, was shot </a:t>
            </a:r>
            <a:r>
              <a:rPr lang="en-US" sz="1100" dirty="0" smtClean="0">
                <a:latin typeface="Franklin Gothic Book" panose="020B0503020102020204" pitchFamily="34" charset="0"/>
              </a:rPr>
              <a:t>and</a:t>
            </a:r>
            <a:br>
              <a:rPr lang="en-US" sz="1100" dirty="0" smtClean="0">
                <a:latin typeface="Franklin Gothic Book" panose="020B0503020102020204" pitchFamily="34" charset="0"/>
              </a:rPr>
            </a:br>
            <a:r>
              <a:rPr lang="en-US" sz="1100" dirty="0" smtClean="0">
                <a:latin typeface="Franklin Gothic Book" panose="020B0503020102020204" pitchFamily="34" charset="0"/>
              </a:rPr>
              <a:t>killed </a:t>
            </a:r>
            <a:r>
              <a:rPr lang="en-US" sz="1100" dirty="0">
                <a:latin typeface="Franklin Gothic Book" panose="020B0503020102020204" pitchFamily="34" charset="0"/>
              </a:rPr>
              <a:t>in March 1965 as she and fellow civil </a:t>
            </a:r>
            <a:r>
              <a:rPr lang="en-US" sz="1100" dirty="0" smtClean="0">
                <a:latin typeface="Franklin Gothic Book" panose="020B0503020102020204" pitchFamily="34" charset="0"/>
              </a:rPr>
              <a:t>rights</a:t>
            </a:r>
            <a:br>
              <a:rPr lang="en-US" sz="1100" dirty="0" smtClean="0">
                <a:latin typeface="Franklin Gothic Book" panose="020B0503020102020204" pitchFamily="34" charset="0"/>
              </a:rPr>
            </a:br>
            <a:r>
              <a:rPr lang="en-US" sz="1100" dirty="0" smtClean="0">
                <a:latin typeface="Franklin Gothic Book" panose="020B0503020102020204" pitchFamily="34" charset="0"/>
              </a:rPr>
              <a:t>activists </a:t>
            </a:r>
            <a:r>
              <a:rPr lang="en-US" sz="1100" dirty="0">
                <a:latin typeface="Franklin Gothic Book" panose="020B0503020102020204" pitchFamily="34" charset="0"/>
              </a:rPr>
              <a:t>returned from a rally in </a:t>
            </a:r>
            <a:r>
              <a:rPr lang="en-US" sz="1100" dirty="0" smtClean="0">
                <a:latin typeface="Franklin Gothic Book" panose="020B0503020102020204" pitchFamily="34" charset="0"/>
              </a:rPr>
              <a:t>Montgomery,</a:t>
            </a:r>
            <a:br>
              <a:rPr lang="en-US" sz="1100" dirty="0" smtClean="0">
                <a:latin typeface="Franklin Gothic Book" panose="020B0503020102020204" pitchFamily="34" charset="0"/>
              </a:rPr>
            </a:br>
            <a:r>
              <a:rPr lang="en-US" sz="1100" dirty="0" smtClean="0">
                <a:latin typeface="Franklin Gothic Book" panose="020B0503020102020204" pitchFamily="34" charset="0"/>
              </a:rPr>
              <a:t>Alabama. The </a:t>
            </a:r>
            <a:r>
              <a:rPr lang="en-US" sz="1100" dirty="0">
                <a:latin typeface="Franklin Gothic Book" panose="020B0503020102020204" pitchFamily="34" charset="0"/>
              </a:rPr>
              <a:t>City of Detroit dedicated Liuzzo </a:t>
            </a:r>
            <a:r>
              <a:rPr lang="en-US" sz="1100" dirty="0" smtClean="0">
                <a:latin typeface="Franklin Gothic Book" panose="020B0503020102020204" pitchFamily="34" charset="0"/>
              </a:rPr>
              <a:t>Park</a:t>
            </a:r>
            <a:br>
              <a:rPr lang="en-US" sz="1100" dirty="0" smtClean="0">
                <a:latin typeface="Franklin Gothic Book" panose="020B0503020102020204" pitchFamily="34" charset="0"/>
              </a:rPr>
            </a:br>
            <a:r>
              <a:rPr lang="en-US" sz="1100" dirty="0" smtClean="0">
                <a:latin typeface="Franklin Gothic Book" panose="020B0503020102020204" pitchFamily="34" charset="0"/>
              </a:rPr>
              <a:t>in </a:t>
            </a:r>
            <a:r>
              <a:rPr lang="en-US" sz="1100" dirty="0">
                <a:latin typeface="Franklin Gothic Book" panose="020B0503020102020204" pitchFamily="34" charset="0"/>
              </a:rPr>
              <a:t>her honor in 1982</a:t>
            </a:r>
            <a:r>
              <a:rPr lang="en-US" sz="1100" dirty="0" smtClean="0">
                <a:latin typeface="Franklin Gothic Book" panose="020B0503020102020204" pitchFamily="34" charset="0"/>
              </a:rPr>
              <a:t>.</a:t>
            </a:r>
            <a:endParaRPr lang="en-US" sz="1100" dirty="0">
              <a:latin typeface="Franklin Gothic Book" panose="020B0503020102020204" pitchFamily="34" charset="0"/>
            </a:endParaRPr>
          </a:p>
        </p:txBody>
      </p:sp>
      <p:cxnSp>
        <p:nvCxnSpPr>
          <p:cNvPr id="4" name="Straight Connector 3"/>
          <p:cNvCxnSpPr/>
          <p:nvPr/>
        </p:nvCxnSpPr>
        <p:spPr>
          <a:xfrm flipH="1">
            <a:off x="4572000" y="0"/>
            <a:ext cx="0" cy="685800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902" b="1930"/>
          <a:stretch/>
        </p:blipFill>
        <p:spPr>
          <a:xfrm>
            <a:off x="4765004" y="2168527"/>
            <a:ext cx="4034975" cy="2690281"/>
          </a:xfrm>
          <a:prstGeom prst="rect">
            <a:avLst/>
          </a:prstGeom>
        </p:spPr>
      </p:pic>
      <p:pic>
        <p:nvPicPr>
          <p:cNvPr id="5" name="Picture 4"/>
          <p:cNvPicPr>
            <a:picLocks noChangeAspect="1"/>
          </p:cNvPicPr>
          <p:nvPr/>
        </p:nvPicPr>
        <p:blipFill rotWithShape="1">
          <a:blip r:embed="rId3"/>
          <a:srcRect l="10078" t="15575" r="61387" b="16717"/>
          <a:stretch/>
        </p:blipFill>
        <p:spPr>
          <a:xfrm>
            <a:off x="230709" y="1877300"/>
            <a:ext cx="411058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9889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Finance: Collection Rate*</a:t>
            </a:r>
            <a:endParaRPr lang="en-US" sz="2000" dirty="0" smtClean="0">
              <a:ln w="0"/>
              <a:solidFill>
                <a:srgbClr val="0070C0"/>
              </a:solidFill>
              <a:effectLst/>
              <a:latin typeface="Franklin Gothic Demi Cond" panose="020B0706030402020204" pitchFamily="34" charset="0"/>
            </a:endParaRPr>
          </a:p>
        </p:txBody>
      </p:sp>
      <p:graphicFrame>
        <p:nvGraphicFramePr>
          <p:cNvPr id="5" name="Chart 4"/>
          <p:cNvGraphicFramePr/>
          <p:nvPr>
            <p:extLst>
              <p:ext uri="{D42A27DB-BD31-4B8C-83A1-F6EECF244321}">
                <p14:modId xmlns:p14="http://schemas.microsoft.com/office/powerpoint/2010/main" val="105840689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 y="6182762"/>
            <a:ext cx="7315199" cy="400110"/>
          </a:xfrm>
          <a:prstGeom prst="rect">
            <a:avLst/>
          </a:prstGeom>
          <a:noFill/>
        </p:spPr>
        <p:txBody>
          <a:bodyPr wrap="square" rtlCol="0">
            <a:spAutoFit/>
          </a:bodyPr>
          <a:lstStyle/>
          <a:p>
            <a:r>
              <a:rPr lang="en-US" sz="1000" dirty="0" smtClean="0">
                <a:solidFill>
                  <a:schemeClr val="tx1">
                    <a:lumMod val="65000"/>
                    <a:lumOff val="35000"/>
                  </a:schemeClr>
                </a:solidFill>
                <a:latin typeface="Franklin Gothic Book" panose="020B0503020102020204" pitchFamily="34" charset="0"/>
              </a:rPr>
              <a:t>*The long-term collection rate below the 90% target is likely temporary as it dips in non-shutoff months and the months immediately</a:t>
            </a:r>
            <a:br>
              <a:rPr lang="en-US" sz="1000" dirty="0" smtClean="0">
                <a:solidFill>
                  <a:schemeClr val="tx1">
                    <a:lumMod val="65000"/>
                    <a:lumOff val="35000"/>
                  </a:schemeClr>
                </a:solidFill>
                <a:latin typeface="Franklin Gothic Book" panose="020B0503020102020204" pitchFamily="34" charset="0"/>
              </a:rPr>
            </a:br>
            <a:r>
              <a:rPr lang="en-US" sz="1000" dirty="0" smtClean="0">
                <a:solidFill>
                  <a:schemeClr val="tx1">
                    <a:lumMod val="65000"/>
                    <a:lumOff val="35000"/>
                  </a:schemeClr>
                </a:solidFill>
                <a:latin typeface="Franklin Gothic Book" panose="020B0503020102020204" pitchFamily="34" charset="0"/>
              </a:rPr>
              <a:t>   following. Customer Care has improved collections as indicated in the customer account data shown on previous pages.</a:t>
            </a:r>
            <a:endParaRPr lang="en-US" sz="1000" dirty="0">
              <a:solidFill>
                <a:schemeClr val="tx1">
                  <a:lumMod val="65000"/>
                  <a:lumOff val="35000"/>
                </a:schemeClr>
              </a:solidFill>
              <a:latin typeface="Franklin Gothic Book" panose="020B0503020102020204" pitchFamily="34" charset="0"/>
            </a:endParaRPr>
          </a:p>
        </p:txBody>
      </p:sp>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522018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Finance: Cash Flow Status*</a:t>
            </a:r>
            <a:endParaRPr lang="en-US" sz="2000" dirty="0" smtClean="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2902486325"/>
              </p:ext>
            </p:extLst>
          </p:nvPr>
        </p:nvGraphicFramePr>
        <p:xfrm>
          <a:off x="1184366" y="1127033"/>
          <a:ext cx="6775268" cy="451684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 y="6182762"/>
            <a:ext cx="7315199" cy="400110"/>
          </a:xfrm>
          <a:prstGeom prst="rect">
            <a:avLst/>
          </a:prstGeom>
          <a:noFill/>
        </p:spPr>
        <p:txBody>
          <a:bodyPr wrap="square" rtlCol="0">
            <a:spAutoFit/>
          </a:bodyPr>
          <a:lstStyle/>
          <a:p>
            <a:r>
              <a:rPr lang="en-US" sz="1000" dirty="0" smtClean="0">
                <a:solidFill>
                  <a:schemeClr val="tx1">
                    <a:lumMod val="65000"/>
                    <a:lumOff val="35000"/>
                  </a:schemeClr>
                </a:solidFill>
                <a:latin typeface="Franklin Gothic Book" panose="020B0503020102020204" pitchFamily="34" charset="0"/>
              </a:rPr>
              <a:t>*Cash flow statement is pro forma. DWSD lacks certain data to perform a full reconciliation. Unreconciled balance as of April 30, </a:t>
            </a:r>
            <a:br>
              <a:rPr lang="en-US" sz="1000" dirty="0" smtClean="0">
                <a:solidFill>
                  <a:schemeClr val="tx1">
                    <a:lumMod val="65000"/>
                    <a:lumOff val="35000"/>
                  </a:schemeClr>
                </a:solidFill>
                <a:latin typeface="Franklin Gothic Book" panose="020B0503020102020204" pitchFamily="34" charset="0"/>
              </a:rPr>
            </a:br>
            <a:r>
              <a:rPr lang="en-US" sz="1000" dirty="0" smtClean="0">
                <a:solidFill>
                  <a:schemeClr val="tx1">
                    <a:lumMod val="65000"/>
                    <a:lumOff val="35000"/>
                  </a:schemeClr>
                </a:solidFill>
                <a:latin typeface="Franklin Gothic Book" panose="020B0503020102020204" pitchFamily="34" charset="0"/>
              </a:rPr>
              <a:t>  2016 approximates $4 million (actual cash approximates $49 million versus $45 million combined cash from cash flow statement).</a:t>
            </a:r>
            <a:endParaRPr lang="en-US" sz="1000" dirty="0">
              <a:solidFill>
                <a:schemeClr val="tx1">
                  <a:lumMod val="65000"/>
                  <a:lumOff val="35000"/>
                </a:schemeClr>
              </a:solidFill>
              <a:latin typeface="Franklin Gothic Book" panose="020B0503020102020204" pitchFamily="34" charset="0"/>
            </a:endParaRPr>
          </a:p>
        </p:txBody>
      </p:sp>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510736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Finance: Commodity Volumes</a:t>
            </a:r>
            <a:endParaRPr lang="en-US" sz="2000" dirty="0" smtClean="0">
              <a:ln w="0"/>
              <a:solidFill>
                <a:srgbClr val="0070C0"/>
              </a:solidFill>
              <a:effectLst/>
              <a:latin typeface="Franklin Gothic Demi Cond" panose="020B0706030402020204" pitchFamily="34" charset="0"/>
            </a:endParaRPr>
          </a:p>
        </p:txBody>
      </p:sp>
      <p:graphicFrame>
        <p:nvGraphicFramePr>
          <p:cNvPr id="7" name="Chart 6"/>
          <p:cNvGraphicFramePr/>
          <p:nvPr>
            <p:extLst>
              <p:ext uri="{D42A27DB-BD31-4B8C-83A1-F6EECF244321}">
                <p14:modId xmlns:p14="http://schemas.microsoft.com/office/powerpoint/2010/main" val="2237104722"/>
              </p:ext>
            </p:extLst>
          </p:nvPr>
        </p:nvGraphicFramePr>
        <p:xfrm>
          <a:off x="1184366" y="1127033"/>
          <a:ext cx="6775268" cy="45168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169647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Finance: Equivalent Accounts</a:t>
            </a:r>
            <a:endParaRPr lang="en-US" sz="2000" dirty="0" smtClean="0">
              <a:ln w="0"/>
              <a:solidFill>
                <a:srgbClr val="0070C0"/>
              </a:solidFill>
              <a:effectLst/>
              <a:latin typeface="Franklin Gothic Demi Cond" panose="020B0706030402020204" pitchFamily="34" charset="0"/>
            </a:endParaRPr>
          </a:p>
        </p:txBody>
      </p:sp>
      <p:graphicFrame>
        <p:nvGraphicFramePr>
          <p:cNvPr id="7" name="Chart 6"/>
          <p:cNvGraphicFramePr/>
          <p:nvPr>
            <p:extLst>
              <p:ext uri="{D42A27DB-BD31-4B8C-83A1-F6EECF244321}">
                <p14:modId xmlns:p14="http://schemas.microsoft.com/office/powerpoint/2010/main" val="402714503"/>
              </p:ext>
            </p:extLst>
          </p:nvPr>
        </p:nvGraphicFramePr>
        <p:xfrm>
          <a:off x="1184366" y="1127033"/>
          <a:ext cx="6775268" cy="45168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907676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25364"/>
            <a:ext cx="9143999" cy="1246495"/>
          </a:xfrm>
          <a:prstGeom prst="rect">
            <a:avLst/>
          </a:prstGeom>
          <a:noFill/>
        </p:spPr>
        <p:txBody>
          <a:bodyPr wrap="square" rtlCol="0">
            <a:spAutoFit/>
          </a:bodyPr>
          <a:lstStyle/>
          <a:p>
            <a:pPr algn="ctr"/>
            <a:r>
              <a:rPr lang="en-US" sz="7500" dirty="0" smtClean="0">
                <a:ln w="0"/>
                <a:solidFill>
                  <a:srgbClr val="0070C0"/>
                </a:solidFill>
                <a:effectLst>
                  <a:reflection blurRad="6350" stA="53000" endA="300" endPos="35500" dir="5400000" sy="-90000" algn="bl" rotWithShape="0"/>
                </a:effectLst>
                <a:latin typeface="Franklin Gothic Demi Cond" panose="020B0706030402020204" pitchFamily="34" charset="0"/>
              </a:rPr>
              <a:t>Field Services</a:t>
            </a:r>
            <a:endParaRPr lang="en-US" sz="7500" dirty="0">
              <a:ln w="0"/>
              <a:solidFill>
                <a:srgbClr val="0070C0"/>
              </a:solidFill>
              <a:effectLst>
                <a:reflection blurRad="6350" stA="53000" endA="300" endPos="35500" dir="5400000" sy="-90000" algn="bl" rotWithShape="0"/>
              </a:effectLst>
              <a:latin typeface="Franklin Gothic Demi Cond" panose="020B0706030402020204" pitchFamily="34" charset="0"/>
            </a:endParaRPr>
          </a:p>
        </p:txBody>
      </p:sp>
      <p:sp>
        <p:nvSpPr>
          <p:cNvPr id="3" name="TextBox 2"/>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3356255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Fire Hydrant Repairs</a:t>
            </a:r>
            <a:endParaRPr lang="en-US" sz="2000" dirty="0">
              <a:ln w="0"/>
              <a:solidFill>
                <a:srgbClr val="0070C0"/>
              </a:solidFill>
              <a:effectLst/>
              <a:latin typeface="Franklin Gothic Demi Cond" panose="020B0706030402020204" pitchFamily="34" charset="0"/>
            </a:endParaRPr>
          </a:p>
        </p:txBody>
      </p:sp>
      <p:graphicFrame>
        <p:nvGraphicFramePr>
          <p:cNvPr id="6" name="Chart 5"/>
          <p:cNvGraphicFramePr/>
          <p:nvPr>
            <p:extLst>
              <p:ext uri="{D42A27DB-BD31-4B8C-83A1-F6EECF244321}">
                <p14:modId xmlns:p14="http://schemas.microsoft.com/office/powerpoint/2010/main" val="132032466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526371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Backlog of Inoperable Fire Hydrants</a:t>
            </a:r>
            <a:endParaRPr lang="en-US" sz="2000" dirty="0" smtClean="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86781955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809975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Reports of Running Water</a:t>
            </a:r>
            <a:endParaRPr lang="en-US" sz="2000" dirty="0">
              <a:ln w="0"/>
              <a:solidFill>
                <a:srgbClr val="0070C0"/>
              </a:solidFill>
              <a:effectLst/>
              <a:latin typeface="Franklin Gothic Demi Cond" panose="020B0706030402020204" pitchFamily="34" charset="0"/>
            </a:endParaRPr>
          </a:p>
        </p:txBody>
      </p:sp>
      <p:graphicFrame>
        <p:nvGraphicFramePr>
          <p:cNvPr id="5" name="Chart 4"/>
          <p:cNvGraphicFramePr/>
          <p:nvPr>
            <p:extLst>
              <p:ext uri="{D42A27DB-BD31-4B8C-83A1-F6EECF244321}">
                <p14:modId xmlns:p14="http://schemas.microsoft.com/office/powerpoint/2010/main" val="411379522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037464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Reports of Running Water</a:t>
            </a:r>
            <a:endParaRPr lang="en-US" sz="2000" dirty="0" smtClean="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426792149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879039" y="1027668"/>
            <a:ext cx="3468194" cy="369332"/>
          </a:xfrm>
          <a:prstGeom prst="rect">
            <a:avLst/>
          </a:prstGeom>
          <a:noFill/>
        </p:spPr>
        <p:txBody>
          <a:bodyPr wrap="none" rtlCol="0">
            <a:spAutoFit/>
          </a:bodyPr>
          <a:lstStyle/>
          <a:p>
            <a:r>
              <a:rPr lang="en-US" dirty="0" smtClean="0">
                <a:solidFill>
                  <a:schemeClr val="accent1">
                    <a:lumMod val="50000"/>
                  </a:schemeClr>
                </a:solidFill>
                <a:latin typeface="Franklin Gothic Book" panose="020B0503020102020204" pitchFamily="34" charset="0"/>
              </a:rPr>
              <a:t>Completion Rate within TWO Days</a:t>
            </a:r>
            <a:endParaRPr lang="en-US" dirty="0">
              <a:solidFill>
                <a:schemeClr val="accent1">
                  <a:lumMod val="50000"/>
                </a:schemeClr>
              </a:solidFill>
              <a:latin typeface="Franklin Gothic Book" panose="020B0503020102020204" pitchFamily="34" charset="0"/>
            </a:endParaRPr>
          </a:p>
        </p:txBody>
      </p:sp>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237864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Water Main Repairs</a:t>
            </a:r>
            <a:endParaRPr lang="en-US" sz="2000" dirty="0">
              <a:ln w="0"/>
              <a:solidFill>
                <a:srgbClr val="0070C0"/>
              </a:solidFill>
              <a:effectLst/>
              <a:latin typeface="Franklin Gothic Demi Cond" panose="020B0706030402020204" pitchFamily="34" charset="0"/>
            </a:endParaRPr>
          </a:p>
        </p:txBody>
      </p:sp>
      <p:graphicFrame>
        <p:nvGraphicFramePr>
          <p:cNvPr id="5" name="Chart 4"/>
          <p:cNvGraphicFramePr/>
          <p:nvPr>
            <p:extLst>
              <p:ext uri="{D42A27DB-BD31-4B8C-83A1-F6EECF244321}">
                <p14:modId xmlns:p14="http://schemas.microsoft.com/office/powerpoint/2010/main" val="240335413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393363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76201" y="-2322"/>
            <a:ext cx="4571999" cy="830997"/>
          </a:xfrm>
          <a:prstGeom prst="rect">
            <a:avLst/>
          </a:prstGeom>
          <a:noFill/>
        </p:spPr>
        <p:txBody>
          <a:bodyPr wrap="square" rtlCol="0">
            <a:spAutoFit/>
          </a:bodyPr>
          <a:lstStyle/>
          <a:p>
            <a:r>
              <a:rPr lang="en-US" sz="2400" dirty="0" smtClean="0">
                <a:ln w="0"/>
                <a:solidFill>
                  <a:srgbClr val="0070C0"/>
                </a:solidFill>
                <a:effectLst/>
                <a:latin typeface="Franklin Gothic Demi Cond" panose="020B0706030402020204" pitchFamily="34" charset="0"/>
              </a:rPr>
              <a:t>Educating Detroiters on </a:t>
            </a:r>
            <a:r>
              <a:rPr lang="en-US" sz="2400" dirty="0" smtClean="0">
                <a:ln w="0"/>
                <a:solidFill>
                  <a:srgbClr val="0070C0"/>
                </a:solidFill>
                <a:latin typeface="Franklin Gothic Demi Cond" panose="020B0706030402020204" pitchFamily="34" charset="0"/>
              </a:rPr>
              <a:t>Monitoring</a:t>
            </a:r>
            <a:br>
              <a:rPr lang="en-US" sz="2400" dirty="0" smtClean="0">
                <a:ln w="0"/>
                <a:solidFill>
                  <a:srgbClr val="0070C0"/>
                </a:solidFill>
                <a:latin typeface="Franklin Gothic Demi Cond" panose="020B0706030402020204" pitchFamily="34" charset="0"/>
              </a:rPr>
            </a:br>
            <a:r>
              <a:rPr lang="en-US" sz="2400" dirty="0" smtClean="0">
                <a:ln w="0"/>
                <a:solidFill>
                  <a:srgbClr val="0070C0"/>
                </a:solidFill>
                <a:latin typeface="Franklin Gothic Demi Cond" panose="020B0706030402020204" pitchFamily="34" charset="0"/>
              </a:rPr>
              <a:t>Household Water Usage</a:t>
            </a:r>
            <a:endParaRPr lang="en-US" sz="2400" dirty="0">
              <a:ln w="0"/>
              <a:solidFill>
                <a:srgbClr val="0070C0"/>
              </a:solidFill>
              <a:latin typeface="Franklin Gothic Demi Cond" panose="020B0706030402020204" pitchFamily="34" charset="0"/>
            </a:endParaRPr>
          </a:p>
        </p:txBody>
      </p:sp>
      <p:sp>
        <p:nvSpPr>
          <p:cNvPr id="5" name="TextBox 4"/>
          <p:cNvSpPr txBox="1"/>
          <p:nvPr/>
        </p:nvSpPr>
        <p:spPr>
          <a:xfrm>
            <a:off x="4572001" y="0"/>
            <a:ext cx="4571999" cy="830997"/>
          </a:xfrm>
          <a:prstGeom prst="rect">
            <a:avLst/>
          </a:prstGeom>
          <a:noFill/>
        </p:spPr>
        <p:txBody>
          <a:bodyPr wrap="square" rtlCol="0">
            <a:spAutoFit/>
          </a:bodyPr>
          <a:lstStyle/>
          <a:p>
            <a:r>
              <a:rPr lang="en-US" sz="2400" dirty="0" smtClean="0">
                <a:ln w="0"/>
                <a:solidFill>
                  <a:srgbClr val="0070C0"/>
                </a:solidFill>
                <a:effectLst/>
                <a:latin typeface="Franklin Gothic Demi Cond" panose="020B0706030402020204" pitchFamily="34" charset="0"/>
              </a:rPr>
              <a:t>Lead and Copper Testing Outreach Began this Month</a:t>
            </a:r>
            <a:endParaRPr lang="en-US" sz="2400" dirty="0">
              <a:ln w="0"/>
              <a:solidFill>
                <a:srgbClr val="0070C0"/>
              </a:solidFill>
              <a:effectLst/>
              <a:latin typeface="Franklin Gothic Demi Cond" panose="020B0706030402020204" pitchFamily="34" charset="0"/>
            </a:endParaRPr>
          </a:p>
        </p:txBody>
      </p:sp>
      <p:sp>
        <p:nvSpPr>
          <p:cNvPr id="9" name="TextBox 8"/>
          <p:cNvSpPr txBox="1"/>
          <p:nvPr/>
        </p:nvSpPr>
        <p:spPr>
          <a:xfrm>
            <a:off x="4572001" y="848730"/>
            <a:ext cx="4571999" cy="6270947"/>
          </a:xfrm>
          <a:prstGeom prst="rect">
            <a:avLst/>
          </a:prstGeom>
          <a:noFill/>
        </p:spPr>
        <p:txBody>
          <a:bodyPr wrap="square" rtlCol="0">
            <a:spAutoFit/>
          </a:bodyPr>
          <a:lstStyle/>
          <a:p>
            <a:r>
              <a:rPr lang="en-US" sz="1100" dirty="0" smtClean="0">
                <a:solidFill>
                  <a:schemeClr val="tx1">
                    <a:lumMod val="75000"/>
                    <a:lumOff val="25000"/>
                  </a:schemeClr>
                </a:solidFill>
                <a:latin typeface="Franklin Gothic Book" panose="020B0503020102020204" pitchFamily="34" charset="0"/>
              </a:rPr>
              <a:t>The US Water </a:t>
            </a:r>
            <a:r>
              <a:rPr lang="en-US" sz="1100" dirty="0">
                <a:solidFill>
                  <a:schemeClr val="tx1">
                    <a:lumMod val="75000"/>
                    <a:lumOff val="25000"/>
                  </a:schemeClr>
                </a:solidFill>
                <a:latin typeface="Franklin Gothic Book" panose="020B0503020102020204" pitchFamily="34" charset="0"/>
              </a:rPr>
              <a:t>Alliance </a:t>
            </a:r>
            <a:r>
              <a:rPr lang="en-US" sz="1100" dirty="0" smtClean="0">
                <a:solidFill>
                  <a:schemeClr val="tx1">
                    <a:lumMod val="75000"/>
                    <a:lumOff val="25000"/>
                  </a:schemeClr>
                </a:solidFill>
                <a:latin typeface="Franklin Gothic Book" panose="020B0503020102020204" pitchFamily="34" charset="0"/>
              </a:rPr>
              <a:t>held the #OneWater16 </a:t>
            </a:r>
            <a:r>
              <a:rPr lang="en-US" sz="1100" dirty="0">
                <a:solidFill>
                  <a:schemeClr val="tx1">
                    <a:lumMod val="75000"/>
                    <a:lumOff val="25000"/>
                  </a:schemeClr>
                </a:solidFill>
                <a:latin typeface="Franklin Gothic Book" panose="020B0503020102020204" pitchFamily="34" charset="0"/>
              </a:rPr>
              <a:t>Summit in Atlanta, Georgia on June </a:t>
            </a:r>
            <a:r>
              <a:rPr lang="en-US" sz="1100" dirty="0" smtClean="0">
                <a:solidFill>
                  <a:schemeClr val="tx1">
                    <a:lumMod val="75000"/>
                    <a:lumOff val="25000"/>
                  </a:schemeClr>
                </a:solidFill>
                <a:latin typeface="Franklin Gothic Book" panose="020B0503020102020204" pitchFamily="34" charset="0"/>
              </a:rPr>
              <a:t>8-10. The Alliance is a trade association for water utilities and related businesses, foundations and non-profits which “advances </a:t>
            </a:r>
            <a:r>
              <a:rPr lang="en-US" sz="1100" dirty="0">
                <a:solidFill>
                  <a:schemeClr val="tx1">
                    <a:lumMod val="75000"/>
                    <a:lumOff val="25000"/>
                  </a:schemeClr>
                </a:solidFill>
                <a:latin typeface="Franklin Gothic Book" panose="020B0503020102020204" pitchFamily="34" charset="0"/>
              </a:rPr>
              <a:t>policies and programs that build a sustainable water future for </a:t>
            </a:r>
            <a:r>
              <a:rPr lang="en-US" sz="1100" dirty="0" smtClean="0">
                <a:solidFill>
                  <a:schemeClr val="tx1">
                    <a:lumMod val="75000"/>
                    <a:lumOff val="25000"/>
                  </a:schemeClr>
                </a:solidFill>
                <a:latin typeface="Franklin Gothic Book" panose="020B0503020102020204" pitchFamily="34" charset="0"/>
              </a:rPr>
              <a:t>all.” Director Gary Brown and Deputy Director/Chief Engineer Palencia Mobley participated.</a:t>
            </a:r>
          </a:p>
          <a:p>
            <a:endParaRPr lang="en-US" sz="1025" dirty="0">
              <a:solidFill>
                <a:schemeClr val="tx1">
                  <a:lumMod val="75000"/>
                  <a:lumOff val="25000"/>
                </a:schemeClr>
              </a:solidFill>
              <a:latin typeface="Franklin Gothic Book" panose="020B0503020102020204" pitchFamily="34" charset="0"/>
            </a:endParaRPr>
          </a:p>
          <a:p>
            <a:endParaRPr lang="en-US" sz="1025" dirty="0" smtClean="0">
              <a:solidFill>
                <a:schemeClr val="tx1">
                  <a:lumMod val="75000"/>
                  <a:lumOff val="25000"/>
                </a:schemeClr>
              </a:solidFill>
              <a:latin typeface="Franklin Gothic Book" panose="020B0503020102020204" pitchFamily="34" charset="0"/>
            </a:endParaRPr>
          </a:p>
          <a:p>
            <a:endParaRPr lang="en-US" sz="1025" dirty="0">
              <a:solidFill>
                <a:schemeClr val="tx1">
                  <a:lumMod val="75000"/>
                  <a:lumOff val="25000"/>
                </a:schemeClr>
              </a:solidFill>
              <a:latin typeface="Franklin Gothic Book" panose="020B0503020102020204" pitchFamily="34" charset="0"/>
            </a:endParaRPr>
          </a:p>
          <a:p>
            <a:endParaRPr lang="en-US" sz="1025" dirty="0" smtClean="0">
              <a:solidFill>
                <a:schemeClr val="tx1">
                  <a:lumMod val="75000"/>
                  <a:lumOff val="25000"/>
                </a:schemeClr>
              </a:solidFill>
              <a:latin typeface="Franklin Gothic Book" panose="020B0503020102020204" pitchFamily="34" charset="0"/>
            </a:endParaRPr>
          </a:p>
          <a:p>
            <a:endParaRPr lang="en-US" sz="1025" dirty="0">
              <a:solidFill>
                <a:schemeClr val="tx1">
                  <a:lumMod val="75000"/>
                  <a:lumOff val="25000"/>
                </a:schemeClr>
              </a:solidFill>
              <a:latin typeface="Franklin Gothic Book" panose="020B0503020102020204" pitchFamily="34" charset="0"/>
            </a:endParaRPr>
          </a:p>
          <a:p>
            <a:endParaRPr lang="en-US" sz="1025" dirty="0" smtClean="0">
              <a:solidFill>
                <a:schemeClr val="tx1">
                  <a:lumMod val="75000"/>
                  <a:lumOff val="25000"/>
                </a:schemeClr>
              </a:solidFill>
              <a:latin typeface="Franklin Gothic Book" panose="020B0503020102020204" pitchFamily="34" charset="0"/>
            </a:endParaRPr>
          </a:p>
          <a:p>
            <a:endParaRPr lang="en-US" sz="1025" dirty="0">
              <a:solidFill>
                <a:schemeClr val="tx1">
                  <a:lumMod val="75000"/>
                  <a:lumOff val="25000"/>
                </a:schemeClr>
              </a:solidFill>
              <a:latin typeface="Franklin Gothic Book" panose="020B0503020102020204" pitchFamily="34" charset="0"/>
            </a:endParaRPr>
          </a:p>
          <a:p>
            <a:endParaRPr lang="en-US" sz="1025" dirty="0" smtClean="0">
              <a:solidFill>
                <a:schemeClr val="tx1">
                  <a:lumMod val="75000"/>
                  <a:lumOff val="25000"/>
                </a:schemeClr>
              </a:solidFill>
              <a:latin typeface="Franklin Gothic Book" panose="020B0503020102020204" pitchFamily="34" charset="0"/>
            </a:endParaRPr>
          </a:p>
          <a:p>
            <a:endParaRPr lang="en-US" sz="1025" dirty="0">
              <a:solidFill>
                <a:schemeClr val="tx1">
                  <a:lumMod val="75000"/>
                  <a:lumOff val="25000"/>
                </a:schemeClr>
              </a:solidFill>
              <a:latin typeface="Franklin Gothic Book" panose="020B0503020102020204" pitchFamily="34" charset="0"/>
            </a:endParaRPr>
          </a:p>
          <a:p>
            <a:endParaRPr lang="en-US" sz="1025" dirty="0" smtClean="0">
              <a:solidFill>
                <a:schemeClr val="tx1">
                  <a:lumMod val="75000"/>
                  <a:lumOff val="25000"/>
                </a:schemeClr>
              </a:solidFill>
              <a:latin typeface="Franklin Gothic Book" panose="020B0503020102020204" pitchFamily="34" charset="0"/>
            </a:endParaRPr>
          </a:p>
          <a:p>
            <a:endParaRPr lang="en-US" sz="1025" dirty="0">
              <a:solidFill>
                <a:schemeClr val="tx1">
                  <a:lumMod val="75000"/>
                  <a:lumOff val="25000"/>
                </a:schemeClr>
              </a:solidFill>
              <a:latin typeface="Franklin Gothic Book" panose="020B0503020102020204" pitchFamily="34" charset="0"/>
            </a:endParaRPr>
          </a:p>
          <a:p>
            <a:endParaRPr lang="en-US" sz="1025" dirty="0" smtClean="0">
              <a:solidFill>
                <a:schemeClr val="tx1">
                  <a:lumMod val="75000"/>
                  <a:lumOff val="25000"/>
                </a:schemeClr>
              </a:solidFill>
              <a:latin typeface="Franklin Gothic Book" panose="020B0503020102020204" pitchFamily="34" charset="0"/>
            </a:endParaRPr>
          </a:p>
          <a:p>
            <a:endParaRPr lang="en-US" sz="1025" dirty="0">
              <a:solidFill>
                <a:schemeClr val="tx1">
                  <a:lumMod val="75000"/>
                  <a:lumOff val="25000"/>
                </a:schemeClr>
              </a:solidFill>
              <a:latin typeface="Franklin Gothic Book" panose="020B0503020102020204" pitchFamily="34" charset="0"/>
            </a:endParaRPr>
          </a:p>
          <a:p>
            <a:endParaRPr lang="en-US" sz="1025" dirty="0" smtClean="0">
              <a:solidFill>
                <a:schemeClr val="tx1">
                  <a:lumMod val="75000"/>
                  <a:lumOff val="25000"/>
                </a:schemeClr>
              </a:solidFill>
              <a:latin typeface="Franklin Gothic Book" panose="020B0503020102020204" pitchFamily="34" charset="0"/>
            </a:endParaRPr>
          </a:p>
          <a:p>
            <a:r>
              <a:rPr lang="en-US" sz="1100" dirty="0" smtClean="0">
                <a:solidFill>
                  <a:schemeClr val="tx1">
                    <a:lumMod val="75000"/>
                    <a:lumOff val="25000"/>
                  </a:schemeClr>
                </a:solidFill>
                <a:latin typeface="Franklin Gothic Book" panose="020B0503020102020204" pitchFamily="34" charset="0"/>
              </a:rPr>
              <a:t>Director Brown spoke about water and affordability during a workshop. His presentation was on how DWSD is improving customer service to reduce service disconnections for delinquent accounts and alter the water shut-off narrative in Detroit by placing more residents into payment plan arrangements. He challenged the summit attendees to find a more generous assistance plan in America than the Water Residential Assistance Program (WRAP) which was launched on March 1.</a:t>
            </a:r>
          </a:p>
          <a:p>
            <a:endParaRPr lang="en-US" sz="800" dirty="0">
              <a:solidFill>
                <a:schemeClr val="tx1">
                  <a:lumMod val="75000"/>
                  <a:lumOff val="25000"/>
                </a:schemeClr>
              </a:solidFill>
              <a:latin typeface="Franklin Gothic Book" panose="020B0503020102020204" pitchFamily="34" charset="0"/>
            </a:endParaRPr>
          </a:p>
          <a:p>
            <a:r>
              <a:rPr lang="en-US" sz="1100" dirty="0" smtClean="0">
                <a:solidFill>
                  <a:schemeClr val="tx1">
                    <a:lumMod val="75000"/>
                    <a:lumOff val="25000"/>
                  </a:schemeClr>
                </a:solidFill>
                <a:latin typeface="Franklin Gothic Book" panose="020B0503020102020204" pitchFamily="34" charset="0"/>
              </a:rPr>
              <a:t>Deputy Director Mobley participated in a green</a:t>
            </a:r>
            <a:br>
              <a:rPr lang="en-US" sz="1100" dirty="0" smtClean="0">
                <a:solidFill>
                  <a:schemeClr val="tx1">
                    <a:lumMod val="75000"/>
                    <a:lumOff val="25000"/>
                  </a:schemeClr>
                </a:solidFill>
                <a:latin typeface="Franklin Gothic Book" panose="020B0503020102020204" pitchFamily="34" charset="0"/>
              </a:rPr>
            </a:br>
            <a:r>
              <a:rPr lang="en-US" sz="1100" dirty="0" smtClean="0">
                <a:solidFill>
                  <a:schemeClr val="tx1">
                    <a:lumMod val="75000"/>
                    <a:lumOff val="25000"/>
                  </a:schemeClr>
                </a:solidFill>
                <a:latin typeface="Franklin Gothic Book" panose="020B0503020102020204" pitchFamily="34" charset="0"/>
              </a:rPr>
              <a:t>infrastructure workshop. DWSD and the City will</a:t>
            </a:r>
            <a:br>
              <a:rPr lang="en-US" sz="1100" dirty="0" smtClean="0">
                <a:solidFill>
                  <a:schemeClr val="tx1">
                    <a:lumMod val="75000"/>
                    <a:lumOff val="25000"/>
                  </a:schemeClr>
                </a:solidFill>
                <a:latin typeface="Franklin Gothic Book" panose="020B0503020102020204" pitchFamily="34" charset="0"/>
              </a:rPr>
            </a:br>
            <a:r>
              <a:rPr lang="en-US" sz="1100" dirty="0" smtClean="0">
                <a:solidFill>
                  <a:schemeClr val="tx1">
                    <a:lumMod val="75000"/>
                    <a:lumOff val="25000"/>
                  </a:schemeClr>
                </a:solidFill>
                <a:latin typeface="Franklin Gothic Book" panose="020B0503020102020204" pitchFamily="34" charset="0"/>
              </a:rPr>
              <a:t>place more emphasis on green infrastructure to</a:t>
            </a:r>
            <a:br>
              <a:rPr lang="en-US" sz="1100" dirty="0" smtClean="0">
                <a:solidFill>
                  <a:schemeClr val="tx1">
                    <a:lumMod val="75000"/>
                    <a:lumOff val="25000"/>
                  </a:schemeClr>
                </a:solidFill>
                <a:latin typeface="Franklin Gothic Book" panose="020B0503020102020204" pitchFamily="34" charset="0"/>
              </a:rPr>
            </a:br>
            <a:r>
              <a:rPr lang="en-US" sz="1100" dirty="0" smtClean="0">
                <a:solidFill>
                  <a:schemeClr val="tx1">
                    <a:lumMod val="75000"/>
                    <a:lumOff val="25000"/>
                  </a:schemeClr>
                </a:solidFill>
                <a:latin typeface="Franklin Gothic Book" panose="020B0503020102020204" pitchFamily="34" charset="0"/>
              </a:rPr>
              <a:t>reduce the amount of storm water in the combined</a:t>
            </a:r>
            <a:br>
              <a:rPr lang="en-US" sz="1100" dirty="0" smtClean="0">
                <a:solidFill>
                  <a:schemeClr val="tx1">
                    <a:lumMod val="75000"/>
                    <a:lumOff val="25000"/>
                  </a:schemeClr>
                </a:solidFill>
                <a:latin typeface="Franklin Gothic Book" panose="020B0503020102020204" pitchFamily="34" charset="0"/>
              </a:rPr>
            </a:br>
            <a:r>
              <a:rPr lang="en-US" sz="1100" dirty="0" smtClean="0">
                <a:solidFill>
                  <a:schemeClr val="tx1">
                    <a:lumMod val="75000"/>
                    <a:lumOff val="25000"/>
                  </a:schemeClr>
                </a:solidFill>
                <a:latin typeface="Franklin Gothic Book" panose="020B0503020102020204" pitchFamily="34" charset="0"/>
              </a:rPr>
              <a:t>sewer system. The City of Detroit is well positioned</a:t>
            </a:r>
            <a:br>
              <a:rPr lang="en-US" sz="1100" dirty="0" smtClean="0">
                <a:solidFill>
                  <a:schemeClr val="tx1">
                    <a:lumMod val="75000"/>
                    <a:lumOff val="25000"/>
                  </a:schemeClr>
                </a:solidFill>
                <a:latin typeface="Franklin Gothic Book" panose="020B0503020102020204" pitchFamily="34" charset="0"/>
              </a:rPr>
            </a:br>
            <a:r>
              <a:rPr lang="en-US" sz="1100" dirty="0" smtClean="0">
                <a:solidFill>
                  <a:schemeClr val="tx1">
                    <a:lumMod val="75000"/>
                    <a:lumOff val="25000"/>
                  </a:schemeClr>
                </a:solidFill>
                <a:latin typeface="Franklin Gothic Book" panose="020B0503020102020204" pitchFamily="34" charset="0"/>
              </a:rPr>
              <a:t>to</a:t>
            </a:r>
            <a:r>
              <a:rPr lang="en-US" sz="1100" dirty="0">
                <a:solidFill>
                  <a:schemeClr val="tx1">
                    <a:lumMod val="75000"/>
                    <a:lumOff val="25000"/>
                  </a:schemeClr>
                </a:solidFill>
                <a:latin typeface="Franklin Gothic Book" panose="020B0503020102020204" pitchFamily="34" charset="0"/>
              </a:rPr>
              <a:t> </a:t>
            </a:r>
            <a:r>
              <a:rPr lang="en-US" sz="1100" dirty="0" smtClean="0">
                <a:solidFill>
                  <a:schemeClr val="tx1">
                    <a:lumMod val="75000"/>
                    <a:lumOff val="25000"/>
                  </a:schemeClr>
                </a:solidFill>
                <a:latin typeface="Franklin Gothic Book" panose="020B0503020102020204" pitchFamily="34" charset="0"/>
              </a:rPr>
              <a:t>be a national leader in this area.</a:t>
            </a:r>
          </a:p>
          <a:p>
            <a:endParaRPr lang="en-US" sz="800" dirty="0">
              <a:solidFill>
                <a:schemeClr val="tx1">
                  <a:lumMod val="75000"/>
                  <a:lumOff val="25000"/>
                </a:schemeClr>
              </a:solidFill>
              <a:latin typeface="Franklin Gothic Book" panose="020B0503020102020204" pitchFamily="34" charset="0"/>
            </a:endParaRPr>
          </a:p>
          <a:p>
            <a:r>
              <a:rPr lang="en-US" sz="1100" dirty="0" smtClean="0">
                <a:solidFill>
                  <a:schemeClr val="tx1">
                    <a:lumMod val="75000"/>
                    <a:lumOff val="25000"/>
                  </a:schemeClr>
                </a:solidFill>
                <a:latin typeface="Franklin Gothic Book" panose="020B0503020102020204" pitchFamily="34" charset="0"/>
              </a:rPr>
              <a:t>Water utility conferences, such as the US Water</a:t>
            </a:r>
            <a:br>
              <a:rPr lang="en-US" sz="1100" dirty="0" smtClean="0">
                <a:solidFill>
                  <a:schemeClr val="tx1">
                    <a:lumMod val="75000"/>
                    <a:lumOff val="25000"/>
                  </a:schemeClr>
                </a:solidFill>
                <a:latin typeface="Franklin Gothic Book" panose="020B0503020102020204" pitchFamily="34" charset="0"/>
              </a:rPr>
            </a:br>
            <a:r>
              <a:rPr lang="en-US" sz="1100" dirty="0" smtClean="0">
                <a:solidFill>
                  <a:schemeClr val="tx1">
                    <a:lumMod val="75000"/>
                    <a:lumOff val="25000"/>
                  </a:schemeClr>
                </a:solidFill>
                <a:latin typeface="Franklin Gothic Book" panose="020B0503020102020204" pitchFamily="34" charset="0"/>
              </a:rPr>
              <a:t>Alliance Summit, are beneficial to learning innovation</a:t>
            </a:r>
            <a:br>
              <a:rPr lang="en-US" sz="1100" dirty="0" smtClean="0">
                <a:solidFill>
                  <a:schemeClr val="tx1">
                    <a:lumMod val="75000"/>
                    <a:lumOff val="25000"/>
                  </a:schemeClr>
                </a:solidFill>
                <a:latin typeface="Franklin Gothic Book" panose="020B0503020102020204" pitchFamily="34" charset="0"/>
              </a:rPr>
            </a:br>
            <a:r>
              <a:rPr lang="en-US" sz="1100" dirty="0" smtClean="0">
                <a:solidFill>
                  <a:schemeClr val="tx1">
                    <a:lumMod val="75000"/>
                    <a:lumOff val="25000"/>
                  </a:schemeClr>
                </a:solidFill>
                <a:latin typeface="Franklin Gothic Book" panose="020B0503020102020204" pitchFamily="34" charset="0"/>
              </a:rPr>
              <a:t>from others and sharing DWSD success stories.</a:t>
            </a:r>
          </a:p>
        </p:txBody>
      </p:sp>
      <p:cxnSp>
        <p:nvCxnSpPr>
          <p:cNvPr id="10" name="Straight Connector 9"/>
          <p:cNvCxnSpPr/>
          <p:nvPr/>
        </p:nvCxnSpPr>
        <p:spPr>
          <a:xfrm flipH="1">
            <a:off x="4572000" y="0"/>
            <a:ext cx="0" cy="685800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
        <p:nvSpPr>
          <p:cNvPr id="11" name="TextBox 10"/>
          <p:cNvSpPr txBox="1"/>
          <p:nvPr/>
        </p:nvSpPr>
        <p:spPr>
          <a:xfrm>
            <a:off x="0" y="848730"/>
            <a:ext cx="4571998" cy="5339923"/>
          </a:xfrm>
          <a:prstGeom prst="rect">
            <a:avLst/>
          </a:prstGeom>
          <a:noFill/>
        </p:spPr>
        <p:txBody>
          <a:bodyPr wrap="square" rtlCol="0">
            <a:spAutoFit/>
          </a:bodyPr>
          <a:lstStyle/>
          <a:p>
            <a:r>
              <a:rPr lang="en-US" sz="1100" dirty="0" smtClean="0">
                <a:solidFill>
                  <a:schemeClr val="tx1">
                    <a:lumMod val="75000"/>
                    <a:lumOff val="25000"/>
                  </a:schemeClr>
                </a:solidFill>
                <a:latin typeface="Franklin Gothic Book" panose="020B0503020102020204" pitchFamily="34" charset="0"/>
              </a:rPr>
              <a:t>The Detroit Water and Sewerage Department (DWSD) </a:t>
            </a:r>
            <a:r>
              <a:rPr lang="en-US" sz="1100" dirty="0">
                <a:solidFill>
                  <a:schemeClr val="tx1">
                    <a:lumMod val="75000"/>
                    <a:lumOff val="25000"/>
                  </a:schemeClr>
                </a:solidFill>
                <a:latin typeface="Franklin Gothic Book" panose="020B0503020102020204" pitchFamily="34" charset="0"/>
              </a:rPr>
              <a:t>recognizes </a:t>
            </a:r>
            <a:r>
              <a:rPr lang="en-US" sz="1100" dirty="0" smtClean="0">
                <a:solidFill>
                  <a:schemeClr val="tx1">
                    <a:lumMod val="75000"/>
                    <a:lumOff val="25000"/>
                  </a:schemeClr>
                </a:solidFill>
                <a:latin typeface="Franklin Gothic Book" panose="020B0503020102020204" pitchFamily="34" charset="0"/>
              </a:rPr>
              <a:t>that approximately 30 </a:t>
            </a:r>
            <a:r>
              <a:rPr lang="en-US" sz="1100" dirty="0">
                <a:solidFill>
                  <a:schemeClr val="tx1">
                    <a:lumMod val="75000"/>
                    <a:lumOff val="25000"/>
                  </a:schemeClr>
                </a:solidFill>
                <a:latin typeface="Franklin Gothic Book" panose="020B0503020102020204" pitchFamily="34" charset="0"/>
              </a:rPr>
              <a:t>percent of </a:t>
            </a:r>
            <a:r>
              <a:rPr lang="en-US" sz="1100" dirty="0" smtClean="0">
                <a:solidFill>
                  <a:schemeClr val="tx1">
                    <a:lumMod val="75000"/>
                    <a:lumOff val="25000"/>
                  </a:schemeClr>
                </a:solidFill>
                <a:latin typeface="Franklin Gothic Book" panose="020B0503020102020204" pitchFamily="34" charset="0"/>
              </a:rPr>
              <a:t>customers </a:t>
            </a:r>
            <a:r>
              <a:rPr lang="en-US" sz="1100" dirty="0">
                <a:solidFill>
                  <a:schemeClr val="tx1">
                    <a:lumMod val="75000"/>
                    <a:lumOff val="25000"/>
                  </a:schemeClr>
                </a:solidFill>
                <a:latin typeface="Franklin Gothic Book" panose="020B0503020102020204" pitchFamily="34" charset="0"/>
              </a:rPr>
              <a:t>encounter financial struggles. </a:t>
            </a:r>
            <a:r>
              <a:rPr lang="en-US" sz="1100" dirty="0" smtClean="0">
                <a:solidFill>
                  <a:schemeClr val="tx1">
                    <a:lumMod val="75000"/>
                    <a:lumOff val="25000"/>
                  </a:schemeClr>
                </a:solidFill>
                <a:latin typeface="Franklin Gothic Book" panose="020B0503020102020204" pitchFamily="34" charset="0"/>
              </a:rPr>
              <a:t>The Customer Care and Public Affairs staff has made strides this year to </a:t>
            </a:r>
            <a:r>
              <a:rPr lang="en-US" sz="1100" dirty="0">
                <a:solidFill>
                  <a:schemeClr val="tx1">
                    <a:lumMod val="75000"/>
                    <a:lumOff val="25000"/>
                  </a:schemeClr>
                </a:solidFill>
                <a:latin typeface="Franklin Gothic Book" panose="020B0503020102020204" pitchFamily="34" charset="0"/>
              </a:rPr>
              <a:t>help residents stay connected by improving customer relations, launching assistance programs and educating </a:t>
            </a:r>
            <a:r>
              <a:rPr lang="en-US" sz="1100" dirty="0" smtClean="0">
                <a:solidFill>
                  <a:schemeClr val="tx1">
                    <a:lumMod val="75000"/>
                    <a:lumOff val="25000"/>
                  </a:schemeClr>
                </a:solidFill>
                <a:latin typeface="Franklin Gothic Book" panose="020B0503020102020204" pitchFamily="34" charset="0"/>
              </a:rPr>
              <a:t>Detroit residents </a:t>
            </a:r>
            <a:r>
              <a:rPr lang="en-US" sz="1100" dirty="0">
                <a:solidFill>
                  <a:schemeClr val="tx1">
                    <a:lumMod val="75000"/>
                    <a:lumOff val="25000"/>
                  </a:schemeClr>
                </a:solidFill>
                <a:latin typeface="Franklin Gothic Book" panose="020B0503020102020204" pitchFamily="34" charset="0"/>
              </a:rPr>
              <a:t>on how to get help with their water and sewer bills.</a:t>
            </a:r>
          </a:p>
          <a:p>
            <a:r>
              <a:rPr lang="en-US" sz="1150" dirty="0">
                <a:solidFill>
                  <a:schemeClr val="tx1">
                    <a:lumMod val="75000"/>
                    <a:lumOff val="25000"/>
                  </a:schemeClr>
                </a:solidFill>
                <a:latin typeface="Franklin Gothic Book" panose="020B0503020102020204" pitchFamily="34" charset="0"/>
              </a:rPr>
              <a:t> </a:t>
            </a:r>
          </a:p>
          <a:p>
            <a:endParaRPr lang="en-US" sz="1150" dirty="0" smtClean="0">
              <a:solidFill>
                <a:schemeClr val="tx1">
                  <a:lumMod val="75000"/>
                  <a:lumOff val="25000"/>
                </a:schemeClr>
              </a:solidFill>
              <a:latin typeface="Franklin Gothic Book" panose="020B0503020102020204" pitchFamily="34" charset="0"/>
            </a:endParaRPr>
          </a:p>
          <a:p>
            <a:endParaRPr lang="en-US" sz="1150" dirty="0">
              <a:solidFill>
                <a:schemeClr val="tx1">
                  <a:lumMod val="75000"/>
                  <a:lumOff val="25000"/>
                </a:schemeClr>
              </a:solidFill>
              <a:latin typeface="Franklin Gothic Book" panose="020B0503020102020204" pitchFamily="34" charset="0"/>
            </a:endParaRPr>
          </a:p>
          <a:p>
            <a:endParaRPr lang="en-US" sz="1150" dirty="0" smtClean="0">
              <a:solidFill>
                <a:schemeClr val="tx1">
                  <a:lumMod val="75000"/>
                  <a:lumOff val="25000"/>
                </a:schemeClr>
              </a:solidFill>
              <a:latin typeface="Franklin Gothic Book" panose="020B0503020102020204" pitchFamily="34" charset="0"/>
            </a:endParaRPr>
          </a:p>
          <a:p>
            <a:endParaRPr lang="en-US" sz="1150" dirty="0">
              <a:solidFill>
                <a:schemeClr val="tx1">
                  <a:lumMod val="75000"/>
                  <a:lumOff val="25000"/>
                </a:schemeClr>
              </a:solidFill>
              <a:latin typeface="Franklin Gothic Book" panose="020B0503020102020204" pitchFamily="34" charset="0"/>
            </a:endParaRPr>
          </a:p>
          <a:p>
            <a:endParaRPr lang="en-US" sz="1150" dirty="0">
              <a:solidFill>
                <a:schemeClr val="tx1">
                  <a:lumMod val="75000"/>
                  <a:lumOff val="25000"/>
                </a:schemeClr>
              </a:solidFill>
              <a:latin typeface="Franklin Gothic Book" panose="020B0503020102020204" pitchFamily="34" charset="0"/>
            </a:endParaRPr>
          </a:p>
          <a:p>
            <a:endParaRPr lang="en-US" sz="1150" dirty="0" smtClean="0">
              <a:solidFill>
                <a:schemeClr val="tx1">
                  <a:lumMod val="75000"/>
                  <a:lumOff val="25000"/>
                </a:schemeClr>
              </a:solidFill>
              <a:latin typeface="Franklin Gothic Book" panose="020B0503020102020204" pitchFamily="34" charset="0"/>
            </a:endParaRPr>
          </a:p>
          <a:p>
            <a:endParaRPr lang="en-US" sz="1150" dirty="0">
              <a:solidFill>
                <a:schemeClr val="tx1">
                  <a:lumMod val="75000"/>
                  <a:lumOff val="25000"/>
                </a:schemeClr>
              </a:solidFill>
              <a:latin typeface="Franklin Gothic Book" panose="020B0503020102020204" pitchFamily="34" charset="0"/>
            </a:endParaRPr>
          </a:p>
          <a:p>
            <a:endParaRPr lang="en-US" sz="1150" dirty="0" smtClean="0">
              <a:solidFill>
                <a:schemeClr val="tx1">
                  <a:lumMod val="75000"/>
                  <a:lumOff val="25000"/>
                </a:schemeClr>
              </a:solidFill>
              <a:latin typeface="Franklin Gothic Book" panose="020B0503020102020204" pitchFamily="34" charset="0"/>
            </a:endParaRPr>
          </a:p>
          <a:p>
            <a:endParaRPr lang="en-US" sz="1150" dirty="0">
              <a:solidFill>
                <a:schemeClr val="tx1">
                  <a:lumMod val="75000"/>
                  <a:lumOff val="25000"/>
                </a:schemeClr>
              </a:solidFill>
              <a:latin typeface="Franklin Gothic Book" panose="020B0503020102020204" pitchFamily="34" charset="0"/>
            </a:endParaRPr>
          </a:p>
          <a:p>
            <a:endParaRPr lang="en-US" sz="1150" dirty="0" smtClean="0">
              <a:solidFill>
                <a:schemeClr val="tx1">
                  <a:lumMod val="75000"/>
                  <a:lumOff val="25000"/>
                </a:schemeClr>
              </a:solidFill>
              <a:latin typeface="Franklin Gothic Book" panose="020B0503020102020204" pitchFamily="34" charset="0"/>
            </a:endParaRPr>
          </a:p>
          <a:p>
            <a:endParaRPr lang="en-US" sz="1150" dirty="0">
              <a:solidFill>
                <a:schemeClr val="tx1">
                  <a:lumMod val="75000"/>
                  <a:lumOff val="25000"/>
                </a:schemeClr>
              </a:solidFill>
              <a:latin typeface="Franklin Gothic Book" panose="020B0503020102020204" pitchFamily="34" charset="0"/>
            </a:endParaRPr>
          </a:p>
          <a:p>
            <a:r>
              <a:rPr lang="en-US" sz="1100" dirty="0" smtClean="0">
                <a:solidFill>
                  <a:schemeClr val="tx1">
                    <a:lumMod val="75000"/>
                    <a:lumOff val="25000"/>
                  </a:schemeClr>
                </a:solidFill>
                <a:latin typeface="Franklin Gothic Book" panose="020B0503020102020204" pitchFamily="34" charset="0"/>
              </a:rPr>
              <a:t>The “Stay Connected” outreach effort publicly launched when DWSD held a press conference on April 27, followed by </a:t>
            </a:r>
            <a:r>
              <a:rPr lang="en-US" sz="1100" dirty="0">
                <a:solidFill>
                  <a:schemeClr val="tx1">
                    <a:lumMod val="75000"/>
                    <a:lumOff val="25000"/>
                  </a:schemeClr>
                </a:solidFill>
                <a:latin typeface="Franklin Gothic Book" panose="020B0503020102020204" pitchFamily="34" charset="0"/>
              </a:rPr>
              <a:t>a Water Assistance Fair </a:t>
            </a:r>
            <a:r>
              <a:rPr lang="en-US" sz="1100" dirty="0" smtClean="0">
                <a:solidFill>
                  <a:schemeClr val="tx1">
                    <a:lumMod val="75000"/>
                    <a:lumOff val="25000"/>
                  </a:schemeClr>
                </a:solidFill>
                <a:latin typeface="Franklin Gothic Book" panose="020B0503020102020204" pitchFamily="34" charset="0"/>
              </a:rPr>
              <a:t>on Saturday, April 30. More than 1,400 </a:t>
            </a:r>
            <a:r>
              <a:rPr lang="en-US" sz="1100" dirty="0">
                <a:solidFill>
                  <a:schemeClr val="tx1">
                    <a:lumMod val="75000"/>
                    <a:lumOff val="25000"/>
                  </a:schemeClr>
                </a:solidFill>
                <a:latin typeface="Franklin Gothic Book" panose="020B0503020102020204" pitchFamily="34" charset="0"/>
              </a:rPr>
              <a:t>customers came to the Eastside and Downtown </a:t>
            </a:r>
            <a:r>
              <a:rPr lang="en-US" sz="1100" dirty="0" smtClean="0">
                <a:solidFill>
                  <a:schemeClr val="tx1">
                    <a:lumMod val="75000"/>
                    <a:lumOff val="25000"/>
                  </a:schemeClr>
                </a:solidFill>
                <a:latin typeface="Franklin Gothic Book" panose="020B0503020102020204" pitchFamily="34" charset="0"/>
              </a:rPr>
              <a:t>locations. </a:t>
            </a:r>
            <a:r>
              <a:rPr lang="en-US" sz="1100" dirty="0">
                <a:solidFill>
                  <a:schemeClr val="tx1">
                    <a:lumMod val="75000"/>
                    <a:lumOff val="25000"/>
                  </a:schemeClr>
                </a:solidFill>
                <a:latin typeface="Franklin Gothic Book" panose="020B0503020102020204" pitchFamily="34" charset="0"/>
              </a:rPr>
              <a:t>This was the </a:t>
            </a:r>
            <a:r>
              <a:rPr lang="en-US" sz="1100" dirty="0" smtClean="0">
                <a:solidFill>
                  <a:schemeClr val="tx1">
                    <a:lumMod val="75000"/>
                    <a:lumOff val="25000"/>
                  </a:schemeClr>
                </a:solidFill>
                <a:latin typeface="Franklin Gothic Book" panose="020B0503020102020204" pitchFamily="34" charset="0"/>
              </a:rPr>
              <a:t>last Saturday </a:t>
            </a:r>
            <a:r>
              <a:rPr lang="en-US" sz="1100" dirty="0">
                <a:solidFill>
                  <a:schemeClr val="tx1">
                    <a:lumMod val="75000"/>
                    <a:lumOff val="25000"/>
                  </a:schemeClr>
                </a:solidFill>
                <a:latin typeface="Franklin Gothic Book" panose="020B0503020102020204" pitchFamily="34" charset="0"/>
              </a:rPr>
              <a:t>before shut-offs were scheduled to begin. DWSD </a:t>
            </a:r>
            <a:r>
              <a:rPr lang="en-US" sz="1100" dirty="0" smtClean="0">
                <a:solidFill>
                  <a:schemeClr val="tx1">
                    <a:lumMod val="75000"/>
                    <a:lumOff val="25000"/>
                  </a:schemeClr>
                </a:solidFill>
                <a:latin typeface="Franklin Gothic Book" panose="020B0503020102020204" pitchFamily="34" charset="0"/>
              </a:rPr>
              <a:t>also purchased </a:t>
            </a:r>
            <a:r>
              <a:rPr lang="en-US" sz="1100" dirty="0">
                <a:solidFill>
                  <a:schemeClr val="tx1">
                    <a:lumMod val="75000"/>
                    <a:lumOff val="25000"/>
                  </a:schemeClr>
                </a:solidFill>
                <a:latin typeface="Franklin Gothic Book" panose="020B0503020102020204" pitchFamily="34" charset="0"/>
              </a:rPr>
              <a:t>print, radio and social media advertisements </a:t>
            </a:r>
            <a:r>
              <a:rPr lang="en-US" sz="1100" dirty="0" smtClean="0">
                <a:solidFill>
                  <a:schemeClr val="tx1">
                    <a:lumMod val="75000"/>
                    <a:lumOff val="25000"/>
                  </a:schemeClr>
                </a:solidFill>
                <a:latin typeface="Franklin Gothic Book" panose="020B0503020102020204" pitchFamily="34" charset="0"/>
              </a:rPr>
              <a:t>to </a:t>
            </a:r>
            <a:r>
              <a:rPr lang="en-US" sz="1100" dirty="0">
                <a:solidFill>
                  <a:schemeClr val="tx1">
                    <a:lumMod val="75000"/>
                    <a:lumOff val="25000"/>
                  </a:schemeClr>
                </a:solidFill>
                <a:latin typeface="Franklin Gothic Book" panose="020B0503020102020204" pitchFamily="34" charset="0"/>
              </a:rPr>
              <a:t>inform customers of the </a:t>
            </a:r>
            <a:r>
              <a:rPr lang="en-US" sz="1100" dirty="0" smtClean="0">
                <a:solidFill>
                  <a:schemeClr val="tx1">
                    <a:lumMod val="75000"/>
                    <a:lumOff val="25000"/>
                  </a:schemeClr>
                </a:solidFill>
                <a:latin typeface="Franklin Gothic Book" panose="020B0503020102020204" pitchFamily="34" charset="0"/>
              </a:rPr>
              <a:t>fair </a:t>
            </a:r>
            <a:r>
              <a:rPr lang="en-US" sz="1100" dirty="0">
                <a:solidFill>
                  <a:schemeClr val="tx1">
                    <a:lumMod val="75000"/>
                    <a:lumOff val="25000"/>
                  </a:schemeClr>
                </a:solidFill>
                <a:latin typeface="Franklin Gothic Book" panose="020B0503020102020204" pitchFamily="34" charset="0"/>
              </a:rPr>
              <a:t>and available options</a:t>
            </a:r>
            <a:r>
              <a:rPr lang="en-US" sz="1100" dirty="0" smtClean="0">
                <a:solidFill>
                  <a:schemeClr val="tx1">
                    <a:lumMod val="75000"/>
                    <a:lumOff val="25000"/>
                  </a:schemeClr>
                </a:solidFill>
                <a:latin typeface="Franklin Gothic Book" panose="020B0503020102020204" pitchFamily="34" charset="0"/>
              </a:rPr>
              <a:t>.</a:t>
            </a:r>
          </a:p>
          <a:p>
            <a:endParaRPr lang="en-US" sz="800" dirty="0">
              <a:solidFill>
                <a:schemeClr val="tx1">
                  <a:lumMod val="75000"/>
                  <a:lumOff val="25000"/>
                </a:schemeClr>
              </a:solidFill>
              <a:latin typeface="Franklin Gothic Book" panose="020B0503020102020204" pitchFamily="34" charset="0"/>
            </a:endParaRPr>
          </a:p>
          <a:p>
            <a:r>
              <a:rPr lang="en-US" sz="1100" dirty="0" smtClean="0">
                <a:solidFill>
                  <a:schemeClr val="tx1">
                    <a:lumMod val="75000"/>
                    <a:lumOff val="25000"/>
                  </a:schemeClr>
                </a:solidFill>
                <a:latin typeface="Franklin Gothic Book" panose="020B0503020102020204" pitchFamily="34" charset="0"/>
              </a:rPr>
              <a:t>As a result of DWSD staff efforts, close to 5,000 </a:t>
            </a:r>
            <a:r>
              <a:rPr lang="en-US" sz="1100" dirty="0">
                <a:solidFill>
                  <a:schemeClr val="tx1">
                    <a:lumMod val="75000"/>
                    <a:lumOff val="25000"/>
                  </a:schemeClr>
                </a:solidFill>
                <a:latin typeface="Franklin Gothic Book" panose="020B0503020102020204" pitchFamily="34" charset="0"/>
              </a:rPr>
              <a:t>residential customers who faced </a:t>
            </a:r>
            <a:r>
              <a:rPr lang="en-US" sz="1100" dirty="0" smtClean="0">
                <a:solidFill>
                  <a:schemeClr val="tx1">
                    <a:lumMod val="75000"/>
                    <a:lumOff val="25000"/>
                  </a:schemeClr>
                </a:solidFill>
                <a:latin typeface="Franklin Gothic Book" panose="020B0503020102020204" pitchFamily="34" charset="0"/>
              </a:rPr>
              <a:t>shut-off </a:t>
            </a:r>
            <a:r>
              <a:rPr lang="en-US" sz="1100" dirty="0">
                <a:solidFill>
                  <a:schemeClr val="tx1">
                    <a:lumMod val="75000"/>
                    <a:lumOff val="25000"/>
                  </a:schemeClr>
                </a:solidFill>
                <a:latin typeface="Franklin Gothic Book" panose="020B0503020102020204" pitchFamily="34" charset="0"/>
              </a:rPr>
              <a:t>avoided a disconnection by entering a payment plan arrangement in May.</a:t>
            </a:r>
          </a:p>
          <a:p>
            <a:endParaRPr lang="en-US" sz="800" dirty="0">
              <a:solidFill>
                <a:schemeClr val="tx1">
                  <a:lumMod val="75000"/>
                  <a:lumOff val="25000"/>
                </a:schemeClr>
              </a:solidFill>
              <a:latin typeface="Franklin Gothic Book" panose="020B0503020102020204" pitchFamily="34" charset="0"/>
            </a:endParaRPr>
          </a:p>
          <a:p>
            <a:r>
              <a:rPr lang="en-US" sz="1100" dirty="0" smtClean="0">
                <a:solidFill>
                  <a:schemeClr val="tx1">
                    <a:lumMod val="75000"/>
                    <a:lumOff val="25000"/>
                  </a:schemeClr>
                </a:solidFill>
                <a:latin typeface="Franklin Gothic Book" panose="020B0503020102020204" pitchFamily="34" charset="0"/>
              </a:rPr>
              <a:t>This report includes an update on the status of DWSD customers as of June 9, 2016.</a:t>
            </a:r>
            <a:endParaRPr lang="en-US" sz="1100" dirty="0">
              <a:solidFill>
                <a:schemeClr val="tx1">
                  <a:lumMod val="75000"/>
                  <a:lumOff val="25000"/>
                </a:schemeClr>
              </a:solidFill>
              <a:latin typeface="Franklin Gothic Book" panose="020B05030201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2572"/>
          <a:stretch/>
        </p:blipFill>
        <p:spPr>
          <a:xfrm>
            <a:off x="228599" y="1828800"/>
            <a:ext cx="4114800" cy="27745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346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Water Main Repairs</a:t>
            </a:r>
            <a:endParaRPr lang="en-US" sz="2000" dirty="0" smtClean="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399356697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879039" y="1027668"/>
            <a:ext cx="3557705" cy="369332"/>
          </a:xfrm>
          <a:prstGeom prst="rect">
            <a:avLst/>
          </a:prstGeom>
          <a:noFill/>
        </p:spPr>
        <p:txBody>
          <a:bodyPr wrap="none" rtlCol="0">
            <a:spAutoFit/>
          </a:bodyPr>
          <a:lstStyle/>
          <a:p>
            <a:r>
              <a:rPr lang="en-US" dirty="0" smtClean="0">
                <a:solidFill>
                  <a:schemeClr val="accent1">
                    <a:lumMod val="50000"/>
                  </a:schemeClr>
                </a:solidFill>
                <a:latin typeface="Franklin Gothic Book" panose="020B0503020102020204" pitchFamily="34" charset="0"/>
              </a:rPr>
              <a:t>Completion Rate within FOUR Days</a:t>
            </a:r>
            <a:endParaRPr lang="en-US" dirty="0">
              <a:solidFill>
                <a:schemeClr val="accent1">
                  <a:lumMod val="50000"/>
                </a:schemeClr>
              </a:solidFill>
              <a:latin typeface="Franklin Gothic Book" panose="020B0503020102020204" pitchFamily="34" charset="0"/>
            </a:endParaRPr>
          </a:p>
        </p:txBody>
      </p:sp>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415394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Catch Basins</a:t>
            </a:r>
            <a:endParaRPr lang="en-US" sz="2000" dirty="0" smtClean="0">
              <a:ln w="0"/>
              <a:solidFill>
                <a:srgbClr val="0070C0"/>
              </a:solidFill>
              <a:effectLst/>
              <a:latin typeface="Franklin Gothic Demi Cond" panose="020B0706030402020204" pitchFamily="34" charset="0"/>
            </a:endParaRPr>
          </a:p>
        </p:txBody>
      </p:sp>
      <p:sp>
        <p:nvSpPr>
          <p:cNvPr id="5" name="Content Placeholder 2"/>
          <p:cNvSpPr txBox="1">
            <a:spLocks/>
          </p:cNvSpPr>
          <p:nvPr/>
        </p:nvSpPr>
        <p:spPr>
          <a:xfrm>
            <a:off x="220133" y="3690257"/>
            <a:ext cx="8703734" cy="14826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q"/>
            </a:pPr>
            <a:r>
              <a:rPr lang="en-US" sz="2000" dirty="0" smtClean="0">
                <a:solidFill>
                  <a:schemeClr val="tx1">
                    <a:lumMod val="65000"/>
                    <a:lumOff val="35000"/>
                  </a:schemeClr>
                </a:solidFill>
                <a:latin typeface="Franklin Gothic Book" panose="020B0503020102020204" pitchFamily="34" charset="0"/>
              </a:rPr>
              <a:t>Close to 95,000 catch basins in the city</a:t>
            </a:r>
          </a:p>
          <a:p>
            <a:pPr marL="457200" indent="-457200" algn="l">
              <a:buFont typeface="Wingdings" panose="05000000000000000000" pitchFamily="2" charset="2"/>
              <a:buChar char="q"/>
            </a:pPr>
            <a:r>
              <a:rPr lang="en-US" sz="2000" dirty="0" smtClean="0">
                <a:solidFill>
                  <a:schemeClr val="tx1">
                    <a:lumMod val="65000"/>
                    <a:lumOff val="35000"/>
                  </a:schemeClr>
                </a:solidFill>
                <a:latin typeface="Franklin Gothic Book" panose="020B0503020102020204" pitchFamily="34" charset="0"/>
              </a:rPr>
              <a:t>Five trucks to clean catch basins – same trucks used to clean sewers</a:t>
            </a:r>
          </a:p>
          <a:p>
            <a:pPr marL="914400" lvl="1" indent="-457200" algn="l">
              <a:buFont typeface="Wingdings" panose="05000000000000000000" pitchFamily="2" charset="2"/>
              <a:buChar char="§"/>
            </a:pPr>
            <a:r>
              <a:rPr lang="en-US" sz="1800" dirty="0" smtClean="0">
                <a:solidFill>
                  <a:schemeClr val="tx1">
                    <a:lumMod val="65000"/>
                    <a:lumOff val="35000"/>
                  </a:schemeClr>
                </a:solidFill>
                <a:latin typeface="Franklin Gothic Book" panose="020B0503020102020204" pitchFamily="34" charset="0"/>
              </a:rPr>
              <a:t>Priority 1: Water in basement complaint investigation; cleaning/repair</a:t>
            </a:r>
          </a:p>
          <a:p>
            <a:pPr marL="914400" lvl="1" indent="-457200" algn="l">
              <a:buFont typeface="Wingdings" panose="05000000000000000000" pitchFamily="2" charset="2"/>
              <a:buChar char="§"/>
            </a:pPr>
            <a:r>
              <a:rPr lang="en-US" sz="1800" dirty="0" smtClean="0">
                <a:solidFill>
                  <a:schemeClr val="tx1">
                    <a:lumMod val="65000"/>
                    <a:lumOff val="35000"/>
                  </a:schemeClr>
                </a:solidFill>
                <a:latin typeface="Franklin Gothic Book" panose="020B0503020102020204" pitchFamily="34" charset="0"/>
              </a:rPr>
              <a:t>Priority 2: Clogged catch basin investigation</a:t>
            </a:r>
            <a:r>
              <a:rPr lang="en-US" sz="1800" dirty="0">
                <a:solidFill>
                  <a:schemeClr val="tx1">
                    <a:lumMod val="65000"/>
                    <a:lumOff val="35000"/>
                  </a:schemeClr>
                </a:solidFill>
                <a:latin typeface="Franklin Gothic Book" panose="020B0503020102020204" pitchFamily="34" charset="0"/>
              </a:rPr>
              <a:t>;</a:t>
            </a:r>
            <a:r>
              <a:rPr lang="en-US" sz="1800" dirty="0" smtClean="0">
                <a:solidFill>
                  <a:schemeClr val="tx1">
                    <a:lumMod val="65000"/>
                    <a:lumOff val="35000"/>
                  </a:schemeClr>
                </a:solidFill>
                <a:latin typeface="Franklin Gothic Book" panose="020B0503020102020204" pitchFamily="34" charset="0"/>
              </a:rPr>
              <a:t> cleaning/repair</a:t>
            </a:r>
            <a:endParaRPr lang="en-US" dirty="0"/>
          </a:p>
        </p:txBody>
      </p:sp>
      <p:pic>
        <p:nvPicPr>
          <p:cNvPr id="2" name="Picture 1"/>
          <p:cNvPicPr>
            <a:picLocks noChangeAspect="1"/>
          </p:cNvPicPr>
          <p:nvPr/>
        </p:nvPicPr>
        <p:blipFill rotWithShape="1">
          <a:blip r:embed="rId2"/>
          <a:srcRect l="8226" t="14610" r="69984" b="45389"/>
          <a:stretch/>
        </p:blipFill>
        <p:spPr>
          <a:xfrm>
            <a:off x="2286000" y="807963"/>
            <a:ext cx="4572000" cy="2360467"/>
          </a:xfrm>
          <a:prstGeom prst="rect">
            <a:avLst/>
          </a:prstGeom>
        </p:spPr>
      </p:pic>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4143926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Catch Basins</a:t>
            </a:r>
            <a:endParaRPr lang="en-US" sz="2000" dirty="0" smtClean="0">
              <a:ln w="0"/>
              <a:solidFill>
                <a:srgbClr val="0070C0"/>
              </a:solidFill>
              <a:effectLst/>
              <a:latin typeface="Franklin Gothic Demi Cond" panose="020B0706030402020204" pitchFamily="34" charset="0"/>
            </a:endParaRPr>
          </a:p>
        </p:txBody>
      </p:sp>
      <p:graphicFrame>
        <p:nvGraphicFramePr>
          <p:cNvPr id="6" name="Chart 5"/>
          <p:cNvGraphicFramePr/>
          <p:nvPr>
            <p:extLst>
              <p:ext uri="{D42A27DB-BD31-4B8C-83A1-F6EECF244321}">
                <p14:modId xmlns:p14="http://schemas.microsoft.com/office/powerpoint/2010/main" val="3452452581"/>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942452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Catch Basin Repair </a:t>
            </a:r>
            <a:r>
              <a:rPr lang="en-US" sz="2000" dirty="0" smtClean="0">
                <a:ln w="0"/>
                <a:solidFill>
                  <a:srgbClr val="0070C0"/>
                </a:solidFill>
                <a:effectLst/>
                <a:latin typeface="Franklin Gothic Demi Cond" panose="020B0706030402020204" pitchFamily="34" charset="0"/>
              </a:rPr>
              <a:t>(Beginning)</a:t>
            </a:r>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885" y="904076"/>
            <a:ext cx="7252230" cy="4351338"/>
          </a:xfrm>
          <a:prstGeom prst="rect">
            <a:avLst/>
          </a:prstGeom>
        </p:spPr>
      </p:pic>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1523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Catch Basin Repair </a:t>
            </a:r>
            <a:r>
              <a:rPr lang="en-US" sz="2000" dirty="0" smtClean="0">
                <a:ln w="0"/>
                <a:solidFill>
                  <a:srgbClr val="0070C0"/>
                </a:solidFill>
                <a:effectLst/>
                <a:latin typeface="Franklin Gothic Demi Cond" panose="020B0706030402020204" pitchFamily="34" charset="0"/>
              </a:rPr>
              <a:t>(During)</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49" y="904074"/>
            <a:ext cx="7252231" cy="4351339"/>
          </a:xfrm>
          <a:prstGeom prst="rect">
            <a:avLst/>
          </a:prstGeom>
        </p:spPr>
      </p:pic>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6846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Field Services: Catch Basin Repair </a:t>
            </a:r>
            <a:r>
              <a:rPr lang="en-US" sz="2000" dirty="0" smtClean="0">
                <a:ln w="0"/>
                <a:solidFill>
                  <a:srgbClr val="0070C0"/>
                </a:solidFill>
                <a:effectLst/>
                <a:latin typeface="Franklin Gothic Demi Cond" panose="020B0706030402020204" pitchFamily="34" charset="0"/>
              </a:rPr>
              <a:t>(Completed)</a:t>
            </a:r>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15" y="904074"/>
            <a:ext cx="7252231" cy="4351339"/>
          </a:xfrm>
          <a:prstGeom prst="rect">
            <a:avLst/>
          </a:prstGeom>
        </p:spPr>
      </p:pic>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0115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25363"/>
            <a:ext cx="9143999" cy="1246495"/>
          </a:xfrm>
          <a:prstGeom prst="rect">
            <a:avLst/>
          </a:prstGeom>
          <a:noFill/>
        </p:spPr>
        <p:txBody>
          <a:bodyPr wrap="square" rtlCol="0">
            <a:spAutoFit/>
          </a:bodyPr>
          <a:lstStyle/>
          <a:p>
            <a:pPr algn="ctr"/>
            <a:r>
              <a:rPr lang="en-US" sz="7500" dirty="0" smtClean="0">
                <a:ln w="0"/>
                <a:solidFill>
                  <a:srgbClr val="0070C0"/>
                </a:solidFill>
                <a:effectLst>
                  <a:reflection blurRad="6350" stA="53000" endA="300" endPos="35500" dir="5400000" sy="-90000" algn="bl" rotWithShape="0"/>
                </a:effectLst>
                <a:latin typeface="Franklin Gothic Demi Cond" panose="020B0706030402020204" pitchFamily="34" charset="0"/>
              </a:rPr>
              <a:t>Legal Services</a:t>
            </a:r>
            <a:endParaRPr lang="en-US" sz="7500" dirty="0">
              <a:ln w="0"/>
              <a:solidFill>
                <a:srgbClr val="0070C0"/>
              </a:solidFill>
              <a:effectLst>
                <a:reflection blurRad="6350" stA="53000" endA="300" endPos="35500" dir="5400000" sy="-90000" algn="bl" rotWithShape="0"/>
              </a:effectLst>
              <a:latin typeface="Franklin Gothic Demi Cond" panose="020B0706030402020204" pitchFamily="34" charset="0"/>
            </a:endParaRPr>
          </a:p>
        </p:txBody>
      </p:sp>
      <p:sp>
        <p:nvSpPr>
          <p:cNvPr id="3" name="TextBox 2"/>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198103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Legal: Customer Disput</a:t>
            </a:r>
            <a:r>
              <a:rPr lang="en-US" sz="3500" dirty="0" smtClean="0">
                <a:ln w="0"/>
                <a:solidFill>
                  <a:srgbClr val="0070C0"/>
                </a:solidFill>
                <a:latin typeface="Franklin Gothic Demi Cond" panose="020B0706030402020204" pitchFamily="34" charset="0"/>
              </a:rPr>
              <a:t>e Resolutions</a:t>
            </a:r>
            <a:endParaRPr lang="en-US" sz="2000" dirty="0" smtClean="0">
              <a:ln w="0"/>
              <a:solidFill>
                <a:srgbClr val="0070C0"/>
              </a:solidFill>
              <a:effectLst/>
              <a:latin typeface="Franklin Gothic Demi Cond" panose="020B0706030402020204" pitchFamily="34" charset="0"/>
            </a:endParaRPr>
          </a:p>
        </p:txBody>
      </p:sp>
      <p:sp>
        <p:nvSpPr>
          <p:cNvPr id="6" name="TextBox 5"/>
          <p:cNvSpPr txBox="1"/>
          <p:nvPr/>
        </p:nvSpPr>
        <p:spPr>
          <a:xfrm>
            <a:off x="2743200" y="1486463"/>
            <a:ext cx="3657600" cy="3657600"/>
          </a:xfrm>
          <a:prstGeom prst="ellipse">
            <a:avLst/>
          </a:prstGeom>
          <a:solidFill>
            <a:schemeClr val="accent4">
              <a:lumMod val="75000"/>
            </a:schemeClr>
          </a:solidFill>
        </p:spPr>
        <p:txBody>
          <a:bodyPr wrap="none" rtlCol="0">
            <a:spAutoFit/>
          </a:bodyPr>
          <a:lstStyle/>
          <a:p>
            <a:pPr algn="ctr"/>
            <a:endParaRPr lang="en-US" sz="1400" dirty="0">
              <a:solidFill>
                <a:schemeClr val="bg1"/>
              </a:solidFill>
              <a:latin typeface="Franklin Gothic Demi Cond" panose="020B0706030402020204" pitchFamily="34" charset="0"/>
            </a:endParaRPr>
          </a:p>
        </p:txBody>
      </p:sp>
      <p:sp>
        <p:nvSpPr>
          <p:cNvPr id="2" name="TextBox 1"/>
          <p:cNvSpPr txBox="1"/>
          <p:nvPr/>
        </p:nvSpPr>
        <p:spPr>
          <a:xfrm>
            <a:off x="2295525" y="2837070"/>
            <a:ext cx="4572000" cy="1168539"/>
          </a:xfrm>
          <a:prstGeom prst="ellipse">
            <a:avLst/>
          </a:prstGeom>
          <a:noFill/>
        </p:spPr>
        <p:txBody>
          <a:bodyPr wrap="square" rtlCol="0">
            <a:spAutoFit/>
          </a:bodyPr>
          <a:lstStyle/>
          <a:p>
            <a:pPr algn="ctr"/>
            <a:r>
              <a:rPr lang="en-US" sz="1600" dirty="0" smtClean="0">
                <a:solidFill>
                  <a:schemeClr val="bg1"/>
                </a:solidFill>
                <a:latin typeface="Franklin Gothic Book" panose="020B0503020102020204" pitchFamily="34" charset="0"/>
              </a:rPr>
              <a:t>The DWSD legal team is going through reorganization – data will be shared in future reports.</a:t>
            </a:r>
            <a:endParaRPr lang="en-US" sz="1600" dirty="0">
              <a:solidFill>
                <a:schemeClr val="bg1"/>
              </a:solidFill>
              <a:latin typeface="Franklin Gothic Book" panose="020B0503020102020204" pitchFamily="34" charset="0"/>
            </a:endParaRPr>
          </a:p>
        </p:txBody>
      </p:sp>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197068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25364"/>
            <a:ext cx="9143999" cy="1246495"/>
          </a:xfrm>
          <a:prstGeom prst="rect">
            <a:avLst/>
          </a:prstGeom>
          <a:noFill/>
        </p:spPr>
        <p:txBody>
          <a:bodyPr wrap="square" rtlCol="0">
            <a:spAutoFit/>
          </a:bodyPr>
          <a:lstStyle/>
          <a:p>
            <a:pPr algn="ctr"/>
            <a:r>
              <a:rPr lang="en-US" sz="7500" dirty="0" smtClean="0">
                <a:ln w="0"/>
                <a:solidFill>
                  <a:srgbClr val="0070C0"/>
                </a:solidFill>
                <a:effectLst>
                  <a:reflection blurRad="6350" stA="53000" endA="300" endPos="35500" dir="5400000" sy="-90000" algn="bl" rotWithShape="0"/>
                </a:effectLst>
                <a:latin typeface="Franklin Gothic Demi Cond" panose="020B0706030402020204" pitchFamily="34" charset="0"/>
              </a:rPr>
              <a:t>Public Affairs</a:t>
            </a:r>
            <a:endParaRPr lang="en-US" sz="7500" dirty="0">
              <a:ln w="0"/>
              <a:solidFill>
                <a:srgbClr val="0070C0"/>
              </a:solidFill>
              <a:effectLst>
                <a:reflection blurRad="6350" stA="53000" endA="300" endPos="35500" dir="5400000" sy="-90000" algn="bl" rotWithShape="0"/>
              </a:effectLst>
              <a:latin typeface="Franklin Gothic Demi Cond" panose="020B0706030402020204" pitchFamily="34" charset="0"/>
            </a:endParaRPr>
          </a:p>
        </p:txBody>
      </p:sp>
      <p:sp>
        <p:nvSpPr>
          <p:cNvPr id="3" name="TextBox 2"/>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851896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Public Affairs: News Media Placements</a:t>
            </a:r>
            <a:endParaRPr lang="en-US" sz="2000" dirty="0">
              <a:ln w="0"/>
              <a:solidFill>
                <a:srgbClr val="0070C0"/>
              </a:solidFill>
              <a:effectLst/>
              <a:latin typeface="Franklin Gothic Demi Cond" panose="020B0706030402020204" pitchFamily="34" charset="0"/>
            </a:endParaRPr>
          </a:p>
        </p:txBody>
      </p:sp>
      <p:graphicFrame>
        <p:nvGraphicFramePr>
          <p:cNvPr id="6" name="Chart 5"/>
          <p:cNvGraphicFramePr/>
          <p:nvPr>
            <p:extLst>
              <p:ext uri="{D42A27DB-BD31-4B8C-83A1-F6EECF244321}">
                <p14:modId xmlns:p14="http://schemas.microsoft.com/office/powerpoint/2010/main" val="405101901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81161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25366"/>
            <a:ext cx="9143999" cy="1246495"/>
          </a:xfrm>
          <a:prstGeom prst="rect">
            <a:avLst/>
          </a:prstGeom>
          <a:noFill/>
        </p:spPr>
        <p:txBody>
          <a:bodyPr wrap="square" rtlCol="0">
            <a:spAutoFit/>
          </a:bodyPr>
          <a:lstStyle/>
          <a:p>
            <a:pPr algn="ctr"/>
            <a:r>
              <a:rPr lang="en-US" sz="7500" dirty="0" smtClean="0">
                <a:ln w="0"/>
                <a:solidFill>
                  <a:srgbClr val="0070C0"/>
                </a:solidFill>
                <a:effectLst>
                  <a:reflection blurRad="6350" stA="53000" endA="300" endPos="35500" dir="5400000" sy="-90000" algn="bl" rotWithShape="0"/>
                </a:effectLst>
                <a:latin typeface="Franklin Gothic Demi Cond" panose="020B0706030402020204" pitchFamily="34" charset="0"/>
              </a:rPr>
              <a:t>Customer Care</a:t>
            </a:r>
            <a:endParaRPr lang="en-US" sz="7500" dirty="0">
              <a:ln w="0"/>
              <a:solidFill>
                <a:srgbClr val="0070C0"/>
              </a:solidFill>
              <a:effectLst>
                <a:reflection blurRad="6350" stA="53000" endA="300" endPos="35500" dir="5400000" sy="-90000" algn="bl" rotWithShape="0"/>
              </a:effectLst>
              <a:latin typeface="Franklin Gothic Demi Cond" panose="020B0706030402020204" pitchFamily="34" charset="0"/>
            </a:endParaRPr>
          </a:p>
        </p:txBody>
      </p:sp>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969216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Public Affairs: Social Media Reach</a:t>
            </a:r>
            <a:endParaRPr lang="en-US" sz="2000" dirty="0" smtClean="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263036272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4271784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Public Affairs: Community Engagement Activities</a:t>
            </a:r>
            <a:endParaRPr lang="en-US" sz="2000" dirty="0" smtClean="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59163814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3758198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25364"/>
            <a:ext cx="9143999" cy="1246495"/>
          </a:xfrm>
          <a:prstGeom prst="rect">
            <a:avLst/>
          </a:prstGeom>
          <a:noFill/>
        </p:spPr>
        <p:txBody>
          <a:bodyPr wrap="square" rtlCol="0">
            <a:spAutoFit/>
          </a:bodyPr>
          <a:lstStyle/>
          <a:p>
            <a:pPr algn="ctr"/>
            <a:r>
              <a:rPr lang="en-US" sz="7500" dirty="0" smtClean="0">
                <a:ln w="0"/>
                <a:solidFill>
                  <a:srgbClr val="0070C0"/>
                </a:solidFill>
                <a:effectLst>
                  <a:reflection blurRad="6350" stA="53000" endA="300" endPos="35500" dir="5400000" sy="-90000" algn="bl" rotWithShape="0"/>
                </a:effectLst>
                <a:latin typeface="Franklin Gothic Demi Cond" panose="020B0706030402020204" pitchFamily="34" charset="0"/>
              </a:rPr>
              <a:t>Information Technology</a:t>
            </a:r>
            <a:endParaRPr lang="en-US" sz="7500" dirty="0">
              <a:ln w="0"/>
              <a:solidFill>
                <a:srgbClr val="0070C0"/>
              </a:solidFill>
              <a:effectLst>
                <a:reflection blurRad="6350" stA="53000" endA="300" endPos="35500" dir="5400000" sy="-90000" algn="bl" rotWithShape="0"/>
              </a:effectLst>
              <a:latin typeface="Franklin Gothic Demi Cond" panose="020B0706030402020204" pitchFamily="34" charset="0"/>
            </a:endParaRPr>
          </a:p>
        </p:txBody>
      </p:sp>
      <p:sp>
        <p:nvSpPr>
          <p:cNvPr id="3" name="TextBox 2"/>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310555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564"/>
            <a:ext cx="9143999" cy="1169551"/>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IT: Software Application Availability for</a:t>
            </a:r>
            <a:br>
              <a:rPr lang="en-US" sz="3500" dirty="0" smtClean="0">
                <a:ln w="0"/>
                <a:solidFill>
                  <a:srgbClr val="0070C0"/>
                </a:solidFill>
                <a:effectLst/>
                <a:latin typeface="Franklin Gothic Demi Cond" panose="020B0706030402020204" pitchFamily="34" charset="0"/>
              </a:rPr>
            </a:br>
            <a:r>
              <a:rPr lang="en-US" sz="3500" dirty="0" smtClean="0">
                <a:ln w="0"/>
                <a:solidFill>
                  <a:srgbClr val="0070C0"/>
                </a:solidFill>
                <a:effectLst/>
                <a:latin typeface="Franklin Gothic Demi Cond" panose="020B0706030402020204" pitchFamily="34" charset="0"/>
              </a:rPr>
              <a:t>Customer Care, Field Services and Finance</a:t>
            </a:r>
          </a:p>
        </p:txBody>
      </p:sp>
      <p:graphicFrame>
        <p:nvGraphicFramePr>
          <p:cNvPr id="7" name="Chart 6"/>
          <p:cNvGraphicFramePr>
            <a:graphicFrameLocks/>
          </p:cNvGraphicFramePr>
          <p:nvPr>
            <p:extLst>
              <p:ext uri="{D42A27DB-BD31-4B8C-83A1-F6EECF244321}">
                <p14:modId xmlns:p14="http://schemas.microsoft.com/office/powerpoint/2010/main" val="3733975577"/>
              </p:ext>
            </p:extLst>
          </p:nvPr>
        </p:nvGraphicFramePr>
        <p:xfrm>
          <a:off x="914400" y="1633615"/>
          <a:ext cx="7315200" cy="42287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055382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Account Status </a:t>
            </a:r>
            <a:r>
              <a:rPr lang="en-US" sz="2000" dirty="0" smtClean="0">
                <a:ln w="0"/>
                <a:solidFill>
                  <a:srgbClr val="0070C0"/>
                </a:solidFill>
                <a:effectLst/>
                <a:latin typeface="Franklin Gothic Demi Cond" panose="020B0706030402020204" pitchFamily="34" charset="0"/>
              </a:rPr>
              <a:t>(all customers)</a:t>
            </a:r>
            <a:endParaRPr lang="en-US" sz="2000" dirty="0">
              <a:ln w="0"/>
              <a:solidFill>
                <a:srgbClr val="0070C0"/>
              </a:solidFill>
              <a:effectLst/>
              <a:latin typeface="Franklin Gothic Demi Cond" panose="020B0706030402020204" pitchFamily="34" charset="0"/>
            </a:endParaRPr>
          </a:p>
        </p:txBody>
      </p:sp>
      <p:graphicFrame>
        <p:nvGraphicFramePr>
          <p:cNvPr id="3" name="Chart 2"/>
          <p:cNvGraphicFramePr/>
          <p:nvPr>
            <p:extLst>
              <p:ext uri="{D42A27DB-BD31-4B8C-83A1-F6EECF244321}">
                <p14:modId xmlns:p14="http://schemas.microsoft.com/office/powerpoint/2010/main" val="187178935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725709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Account Status </a:t>
            </a:r>
            <a:r>
              <a:rPr lang="en-US" sz="2000" dirty="0" smtClean="0">
                <a:ln w="0"/>
                <a:solidFill>
                  <a:srgbClr val="0070C0"/>
                </a:solidFill>
                <a:effectLst/>
                <a:latin typeface="Franklin Gothic Demi Cond" panose="020B0706030402020204" pitchFamily="34" charset="0"/>
              </a:rPr>
              <a:t>(residential)</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9335147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386515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Current </a:t>
            </a:r>
            <a:r>
              <a:rPr lang="en-US" sz="2000" dirty="0" smtClean="0">
                <a:ln w="0"/>
                <a:solidFill>
                  <a:srgbClr val="0070C0"/>
                </a:solidFill>
                <a:effectLst/>
                <a:latin typeface="Franklin Gothic Demi Cond" panose="020B0706030402020204" pitchFamily="34" charset="0"/>
              </a:rPr>
              <a:t>(residential)</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61946036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54176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WRAP</a:t>
            </a:r>
            <a:endParaRPr lang="en-US" sz="2000" dirty="0">
              <a:ln w="0"/>
              <a:solidFill>
                <a:srgbClr val="0070C0"/>
              </a:solidFill>
              <a:effectLst/>
              <a:latin typeface="Franklin Gothic Demi Cond" panose="020B0706030402020204" pitchFamily="34" charset="0"/>
            </a:endParaRPr>
          </a:p>
        </p:txBody>
      </p:sp>
      <p:graphicFrame>
        <p:nvGraphicFramePr>
          <p:cNvPr id="11" name="Chart 10"/>
          <p:cNvGraphicFramePr/>
          <p:nvPr>
            <p:extLst>
              <p:ext uri="{D42A27DB-BD31-4B8C-83A1-F6EECF244321}">
                <p14:modId xmlns:p14="http://schemas.microsoft.com/office/powerpoint/2010/main" val="23580296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14179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1273"/>
            <a:ext cx="9143999" cy="630942"/>
          </a:xfrm>
          <a:prstGeom prst="rect">
            <a:avLst/>
          </a:prstGeom>
          <a:noFill/>
        </p:spPr>
        <p:txBody>
          <a:bodyPr wrap="square" rtlCol="0">
            <a:spAutoFit/>
          </a:bodyPr>
          <a:lstStyle/>
          <a:p>
            <a:r>
              <a:rPr lang="en-US" sz="3500" dirty="0" smtClean="0">
                <a:ln w="0"/>
                <a:solidFill>
                  <a:srgbClr val="0070C0"/>
                </a:solidFill>
                <a:effectLst/>
                <a:latin typeface="Franklin Gothic Demi Cond" panose="020B0706030402020204" pitchFamily="34" charset="0"/>
              </a:rPr>
              <a:t>Customer Care: Payment Plan Arrangements </a:t>
            </a:r>
            <a:r>
              <a:rPr lang="en-US" sz="2000" dirty="0" smtClean="0">
                <a:ln w="0"/>
                <a:solidFill>
                  <a:srgbClr val="0070C0"/>
                </a:solidFill>
                <a:effectLst/>
                <a:latin typeface="Franklin Gothic Demi Cond" panose="020B0706030402020204" pitchFamily="34" charset="0"/>
              </a:rPr>
              <a:t>(residential)</a:t>
            </a:r>
            <a:endParaRPr lang="en-US" sz="2000" dirty="0">
              <a:ln w="0"/>
              <a:solidFill>
                <a:srgbClr val="0070C0"/>
              </a:solidFill>
              <a:effectLst/>
              <a:latin typeface="Franklin Gothic Demi Cond" panose="020B0706030402020204" pitchFamily="34" charset="0"/>
            </a:endParaRPr>
          </a:p>
        </p:txBody>
      </p:sp>
      <p:graphicFrame>
        <p:nvGraphicFramePr>
          <p:cNvPr id="8" name="Chart 7"/>
          <p:cNvGraphicFramePr/>
          <p:nvPr>
            <p:extLst>
              <p:ext uri="{D42A27DB-BD31-4B8C-83A1-F6EECF244321}">
                <p14:modId xmlns:p14="http://schemas.microsoft.com/office/powerpoint/2010/main" val="195611842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1965603" cy="246221"/>
          </a:xfrm>
          <a:prstGeom prst="rect">
            <a:avLst/>
          </a:prstGeom>
          <a:noFill/>
        </p:spPr>
        <p:txBody>
          <a:bodyPr wrap="none" rtlCol="0">
            <a:spAutoFit/>
          </a:bodyPr>
          <a:lstStyle/>
          <a:p>
            <a:r>
              <a:rPr lang="en-US" sz="1000" dirty="0" smtClean="0">
                <a:solidFill>
                  <a:schemeClr val="tx1">
                    <a:lumMod val="65000"/>
                    <a:lumOff val="35000"/>
                  </a:schemeClr>
                </a:solidFill>
                <a:latin typeface="Franklin Gothic Book" panose="020B0503020102020204" pitchFamily="34" charset="0"/>
              </a:rPr>
              <a:t>DWSD Dashboard: July 20, 2016</a:t>
            </a:r>
            <a:endParaRPr lang="en-US" sz="100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912464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8749</TotalTime>
  <Words>1274</Words>
  <Application>Microsoft Office PowerPoint</Application>
  <PresentationFormat>On-screen Show (4:3)</PresentationFormat>
  <Paragraphs>268</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Franklin Gothic Book</vt:lpstr>
      <vt:lpstr>Franklin Gothic Demi Cond</vt:lpstr>
      <vt:lpstr>Franklin Gothic Heavy</vt:lpstr>
      <vt:lpstr>Franklin Gothic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403</cp:revision>
  <cp:lastPrinted>2016-06-14T17:44:19Z</cp:lastPrinted>
  <dcterms:created xsi:type="dcterms:W3CDTF">2016-04-19T17:03:52Z</dcterms:created>
  <dcterms:modified xsi:type="dcterms:W3CDTF">2016-07-15T19:38:39Z</dcterms:modified>
</cp:coreProperties>
</file>