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82" r:id="rId2"/>
    <p:sldId id="283" r:id="rId3"/>
    <p:sldId id="286" r:id="rId4"/>
    <p:sldId id="290" r:id="rId5"/>
    <p:sldId id="291" r:id="rId6"/>
    <p:sldId id="325" r:id="rId7"/>
    <p:sldId id="308" r:id="rId8"/>
    <p:sldId id="307" r:id="rId9"/>
    <p:sldId id="330" r:id="rId10"/>
    <p:sldId id="332" r:id="rId11"/>
    <p:sldId id="294" r:id="rId12"/>
    <p:sldId id="311" r:id="rId13"/>
    <p:sldId id="313" r:id="rId14"/>
    <p:sldId id="315" r:id="rId15"/>
    <p:sldId id="319" r:id="rId16"/>
    <p:sldId id="320" r:id="rId17"/>
    <p:sldId id="321" r:id="rId18"/>
    <p:sldId id="322" r:id="rId19"/>
    <p:sldId id="323" r:id="rId20"/>
    <p:sldId id="324" r:id="rId21"/>
    <p:sldId id="344" r:id="rId22"/>
    <p:sldId id="345" r:id="rId23"/>
    <p:sldId id="342" r:id="rId24"/>
    <p:sldId id="343" r:id="rId25"/>
    <p:sldId id="3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1204" autoAdjust="0"/>
  </p:normalViewPr>
  <p:slideViewPr>
    <p:cSldViewPr snapToGrid="0" snapToObjects="1">
      <p:cViewPr varScale="1">
        <p:scale>
          <a:sx n="93" d="100"/>
          <a:sy n="93" d="100"/>
        </p:scale>
        <p:origin x="108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87628-CC2D-4C76-A5BB-2E4DA29AF3B2}" type="doc">
      <dgm:prSet loTypeId="urn:microsoft.com/office/officeart/2005/8/layout/hProcess3" loCatId="process" qsTypeId="urn:microsoft.com/office/officeart/2005/8/quickstyle/simple1" qsCatId="simple" csTypeId="urn:microsoft.com/office/officeart/2005/8/colors/accent1_2" csCatId="accent1" phldr="1"/>
      <dgm:spPr/>
    </dgm:pt>
    <dgm:pt modelId="{3B1238B0-16DA-4ED3-B6E2-F052C7BC9BA2}">
      <dgm:prSet phldrT="[Text]"/>
      <dgm:spPr/>
      <dgm:t>
        <a:bodyPr/>
        <a:lstStyle/>
        <a:p>
          <a:r>
            <a:rPr lang="en-US" dirty="0" smtClean="0">
              <a:solidFill>
                <a:schemeClr val="bg1"/>
              </a:solidFill>
            </a:rPr>
            <a:t>Medical Marihuana Caregiver Centers (2015)</a:t>
          </a:r>
          <a:endParaRPr lang="en-US" dirty="0">
            <a:solidFill>
              <a:schemeClr val="bg1"/>
            </a:solidFill>
          </a:endParaRPr>
        </a:p>
      </dgm:t>
    </dgm:pt>
    <dgm:pt modelId="{4A0A3EF3-4278-4855-9FCE-FE17E981F3B4}" type="parTrans" cxnId="{359AA1F2-60A8-4DFB-BCFB-BF1D28BEA31A}">
      <dgm:prSet/>
      <dgm:spPr/>
      <dgm:t>
        <a:bodyPr/>
        <a:lstStyle/>
        <a:p>
          <a:endParaRPr lang="en-US"/>
        </a:p>
      </dgm:t>
    </dgm:pt>
    <dgm:pt modelId="{A63C1712-3BC0-4A5A-A7DC-2972E4DC5335}" type="sibTrans" cxnId="{359AA1F2-60A8-4DFB-BCFB-BF1D28BEA31A}">
      <dgm:prSet/>
      <dgm:spPr/>
      <dgm:t>
        <a:bodyPr/>
        <a:lstStyle/>
        <a:p>
          <a:endParaRPr lang="en-US"/>
        </a:p>
      </dgm:t>
    </dgm:pt>
    <dgm:pt modelId="{D213C0CE-CDA8-4454-B702-60C8BEE63ABA}">
      <dgm:prSet phldrT="[Text]"/>
      <dgm:spPr/>
      <dgm:t>
        <a:bodyPr/>
        <a:lstStyle/>
        <a:p>
          <a:r>
            <a:rPr lang="en-US" dirty="0" smtClean="0">
              <a:solidFill>
                <a:schemeClr val="bg1"/>
              </a:solidFill>
            </a:rPr>
            <a:t>Medical Marihuana Facilities (2018)</a:t>
          </a:r>
          <a:endParaRPr lang="en-US" dirty="0">
            <a:solidFill>
              <a:schemeClr val="bg1"/>
            </a:solidFill>
          </a:endParaRPr>
        </a:p>
      </dgm:t>
    </dgm:pt>
    <dgm:pt modelId="{59160774-0C06-4110-BED4-C36B9E7AEC09}" type="parTrans" cxnId="{CF54B660-49CD-4C13-AA17-3A3775440A0F}">
      <dgm:prSet/>
      <dgm:spPr/>
      <dgm:t>
        <a:bodyPr/>
        <a:lstStyle/>
        <a:p>
          <a:endParaRPr lang="en-US"/>
        </a:p>
      </dgm:t>
    </dgm:pt>
    <dgm:pt modelId="{CFE04A08-24AA-4EB9-B14C-B3D4670A02F8}" type="sibTrans" cxnId="{CF54B660-49CD-4C13-AA17-3A3775440A0F}">
      <dgm:prSet/>
      <dgm:spPr/>
      <dgm:t>
        <a:bodyPr/>
        <a:lstStyle/>
        <a:p>
          <a:endParaRPr lang="en-US"/>
        </a:p>
      </dgm:t>
    </dgm:pt>
    <dgm:pt modelId="{25302DB3-F076-4C0B-960D-06312168A4CF}">
      <dgm:prSet phldrT="[Text]"/>
      <dgm:spPr/>
      <dgm:t>
        <a:bodyPr/>
        <a:lstStyle/>
        <a:p>
          <a:r>
            <a:rPr lang="en-US" dirty="0" smtClean="0">
              <a:solidFill>
                <a:schemeClr val="bg1"/>
              </a:solidFill>
            </a:rPr>
            <a:t>Adult-Use Marijuana Establishments (2021)</a:t>
          </a:r>
          <a:endParaRPr lang="en-US" dirty="0">
            <a:solidFill>
              <a:schemeClr val="bg1"/>
            </a:solidFill>
          </a:endParaRPr>
        </a:p>
      </dgm:t>
    </dgm:pt>
    <dgm:pt modelId="{DC6D5C4D-D5AA-4606-8F57-617A577B4B1C}" type="parTrans" cxnId="{3FF2A7F3-3472-4287-89FB-B04632869EBD}">
      <dgm:prSet/>
      <dgm:spPr/>
      <dgm:t>
        <a:bodyPr/>
        <a:lstStyle/>
        <a:p>
          <a:endParaRPr lang="en-US"/>
        </a:p>
      </dgm:t>
    </dgm:pt>
    <dgm:pt modelId="{237A1D50-D9B7-41F2-92FA-6279D2E58C86}" type="sibTrans" cxnId="{3FF2A7F3-3472-4287-89FB-B04632869EBD}">
      <dgm:prSet/>
      <dgm:spPr/>
      <dgm:t>
        <a:bodyPr/>
        <a:lstStyle/>
        <a:p>
          <a:endParaRPr lang="en-US"/>
        </a:p>
      </dgm:t>
    </dgm:pt>
    <dgm:pt modelId="{2EDB3BF5-E725-45C8-BAF8-CCC10ACFCD7C}" type="pres">
      <dgm:prSet presAssocID="{A8587628-CC2D-4C76-A5BB-2E4DA29AF3B2}" presName="Name0" presStyleCnt="0">
        <dgm:presLayoutVars>
          <dgm:dir/>
          <dgm:animLvl val="lvl"/>
          <dgm:resizeHandles val="exact"/>
        </dgm:presLayoutVars>
      </dgm:prSet>
      <dgm:spPr/>
    </dgm:pt>
    <dgm:pt modelId="{649C0B17-88E6-451E-8B01-5615200D2794}" type="pres">
      <dgm:prSet presAssocID="{A8587628-CC2D-4C76-A5BB-2E4DA29AF3B2}" presName="dummy" presStyleCnt="0"/>
      <dgm:spPr/>
    </dgm:pt>
    <dgm:pt modelId="{D1CAF3A9-47F1-48A3-96DE-6660AC4096D9}" type="pres">
      <dgm:prSet presAssocID="{A8587628-CC2D-4C76-A5BB-2E4DA29AF3B2}" presName="linH" presStyleCnt="0"/>
      <dgm:spPr/>
    </dgm:pt>
    <dgm:pt modelId="{217B247A-0C65-4585-BBAF-8FDB2A3A2D71}" type="pres">
      <dgm:prSet presAssocID="{A8587628-CC2D-4C76-A5BB-2E4DA29AF3B2}" presName="padding1" presStyleCnt="0"/>
      <dgm:spPr/>
    </dgm:pt>
    <dgm:pt modelId="{5D642D00-763B-4614-B824-98291027E8EC}" type="pres">
      <dgm:prSet presAssocID="{3B1238B0-16DA-4ED3-B6E2-F052C7BC9BA2}" presName="linV" presStyleCnt="0"/>
      <dgm:spPr/>
    </dgm:pt>
    <dgm:pt modelId="{A07202FF-A3EB-4994-B5F5-0ECE5ABC3BB3}" type="pres">
      <dgm:prSet presAssocID="{3B1238B0-16DA-4ED3-B6E2-F052C7BC9BA2}" presName="spVertical1" presStyleCnt="0"/>
      <dgm:spPr/>
    </dgm:pt>
    <dgm:pt modelId="{535B84C8-2BCB-4760-A2D3-7DFE478A7D01}" type="pres">
      <dgm:prSet presAssocID="{3B1238B0-16DA-4ED3-B6E2-F052C7BC9BA2}" presName="parTx" presStyleLbl="revTx" presStyleIdx="0" presStyleCnt="3">
        <dgm:presLayoutVars>
          <dgm:chMax val="0"/>
          <dgm:chPref val="0"/>
          <dgm:bulletEnabled val="1"/>
        </dgm:presLayoutVars>
      </dgm:prSet>
      <dgm:spPr/>
      <dgm:t>
        <a:bodyPr/>
        <a:lstStyle/>
        <a:p>
          <a:endParaRPr lang="en-US"/>
        </a:p>
      </dgm:t>
    </dgm:pt>
    <dgm:pt modelId="{E2715186-D66B-4DFA-921F-502DCDADD153}" type="pres">
      <dgm:prSet presAssocID="{3B1238B0-16DA-4ED3-B6E2-F052C7BC9BA2}" presName="spVertical2" presStyleCnt="0"/>
      <dgm:spPr/>
    </dgm:pt>
    <dgm:pt modelId="{99158AE2-4E19-43B7-A527-53C46BADAECF}" type="pres">
      <dgm:prSet presAssocID="{3B1238B0-16DA-4ED3-B6E2-F052C7BC9BA2}" presName="spVertical3" presStyleCnt="0"/>
      <dgm:spPr/>
    </dgm:pt>
    <dgm:pt modelId="{62BBF0BF-B097-4DB9-84F9-C3FB38A6E8AC}" type="pres">
      <dgm:prSet presAssocID="{A63C1712-3BC0-4A5A-A7DC-2972E4DC5335}" presName="space" presStyleCnt="0"/>
      <dgm:spPr/>
    </dgm:pt>
    <dgm:pt modelId="{6D6A9248-8EC8-4E1D-9C1D-A8C885EDCC1B}" type="pres">
      <dgm:prSet presAssocID="{D213C0CE-CDA8-4454-B702-60C8BEE63ABA}" presName="linV" presStyleCnt="0"/>
      <dgm:spPr/>
    </dgm:pt>
    <dgm:pt modelId="{864EA842-BCB2-49B2-BC94-E04F5BA7B2FB}" type="pres">
      <dgm:prSet presAssocID="{D213C0CE-CDA8-4454-B702-60C8BEE63ABA}" presName="spVertical1" presStyleCnt="0"/>
      <dgm:spPr/>
    </dgm:pt>
    <dgm:pt modelId="{57DDEF9C-F5F9-41D7-9589-F1E92EB8265D}" type="pres">
      <dgm:prSet presAssocID="{D213C0CE-CDA8-4454-B702-60C8BEE63ABA}" presName="parTx" presStyleLbl="revTx" presStyleIdx="1" presStyleCnt="3">
        <dgm:presLayoutVars>
          <dgm:chMax val="0"/>
          <dgm:chPref val="0"/>
          <dgm:bulletEnabled val="1"/>
        </dgm:presLayoutVars>
      </dgm:prSet>
      <dgm:spPr/>
      <dgm:t>
        <a:bodyPr/>
        <a:lstStyle/>
        <a:p>
          <a:endParaRPr lang="en-US"/>
        </a:p>
      </dgm:t>
    </dgm:pt>
    <dgm:pt modelId="{39734FBB-FAD0-45AB-9AA2-9E0FA623AE76}" type="pres">
      <dgm:prSet presAssocID="{D213C0CE-CDA8-4454-B702-60C8BEE63ABA}" presName="spVertical2" presStyleCnt="0"/>
      <dgm:spPr/>
    </dgm:pt>
    <dgm:pt modelId="{D9B9FF36-E101-4FF4-81E5-595F9784859A}" type="pres">
      <dgm:prSet presAssocID="{D213C0CE-CDA8-4454-B702-60C8BEE63ABA}" presName="spVertical3" presStyleCnt="0"/>
      <dgm:spPr/>
    </dgm:pt>
    <dgm:pt modelId="{28C62C22-24F2-481E-A394-D63D8A61F712}" type="pres">
      <dgm:prSet presAssocID="{CFE04A08-24AA-4EB9-B14C-B3D4670A02F8}" presName="space" presStyleCnt="0"/>
      <dgm:spPr/>
    </dgm:pt>
    <dgm:pt modelId="{C9B54A37-733B-462B-A25B-2BB927B5AC8D}" type="pres">
      <dgm:prSet presAssocID="{25302DB3-F076-4C0B-960D-06312168A4CF}" presName="linV" presStyleCnt="0"/>
      <dgm:spPr/>
    </dgm:pt>
    <dgm:pt modelId="{E6BF0295-24CD-47D9-A079-73DF596C0F43}" type="pres">
      <dgm:prSet presAssocID="{25302DB3-F076-4C0B-960D-06312168A4CF}" presName="spVertical1" presStyleCnt="0"/>
      <dgm:spPr/>
    </dgm:pt>
    <dgm:pt modelId="{1EE2DEE9-3643-46B4-BB9F-7FD99B0D00CA}" type="pres">
      <dgm:prSet presAssocID="{25302DB3-F076-4C0B-960D-06312168A4CF}" presName="parTx" presStyleLbl="revTx" presStyleIdx="2" presStyleCnt="3">
        <dgm:presLayoutVars>
          <dgm:chMax val="0"/>
          <dgm:chPref val="0"/>
          <dgm:bulletEnabled val="1"/>
        </dgm:presLayoutVars>
      </dgm:prSet>
      <dgm:spPr/>
      <dgm:t>
        <a:bodyPr/>
        <a:lstStyle/>
        <a:p>
          <a:endParaRPr lang="en-US"/>
        </a:p>
      </dgm:t>
    </dgm:pt>
    <dgm:pt modelId="{5FD2F699-BFE6-4AA2-B956-3C3D8AE4BC9C}" type="pres">
      <dgm:prSet presAssocID="{25302DB3-F076-4C0B-960D-06312168A4CF}" presName="spVertical2" presStyleCnt="0"/>
      <dgm:spPr/>
    </dgm:pt>
    <dgm:pt modelId="{A4B2DBEF-E3E7-48DC-80D3-BD5989BE1328}" type="pres">
      <dgm:prSet presAssocID="{25302DB3-F076-4C0B-960D-06312168A4CF}" presName="spVertical3" presStyleCnt="0"/>
      <dgm:spPr/>
    </dgm:pt>
    <dgm:pt modelId="{040B2853-6E1C-4411-A6D6-98746141080E}" type="pres">
      <dgm:prSet presAssocID="{A8587628-CC2D-4C76-A5BB-2E4DA29AF3B2}" presName="padding2" presStyleCnt="0"/>
      <dgm:spPr/>
    </dgm:pt>
    <dgm:pt modelId="{DF1D0361-5F6C-4E4E-B894-8806803887F9}" type="pres">
      <dgm:prSet presAssocID="{A8587628-CC2D-4C76-A5BB-2E4DA29AF3B2}" presName="negArrow" presStyleCnt="0"/>
      <dgm:spPr/>
    </dgm:pt>
    <dgm:pt modelId="{0E5386BD-6EB7-484C-A293-D281E16D904D}" type="pres">
      <dgm:prSet presAssocID="{A8587628-CC2D-4C76-A5BB-2E4DA29AF3B2}" presName="backgroundArrow" presStyleLbl="node1" presStyleIdx="0" presStyleCnt="1"/>
      <dgm:spPr/>
    </dgm:pt>
  </dgm:ptLst>
  <dgm:cxnLst>
    <dgm:cxn modelId="{CF54B660-49CD-4C13-AA17-3A3775440A0F}" srcId="{A8587628-CC2D-4C76-A5BB-2E4DA29AF3B2}" destId="{D213C0CE-CDA8-4454-B702-60C8BEE63ABA}" srcOrd="1" destOrd="0" parTransId="{59160774-0C06-4110-BED4-C36B9E7AEC09}" sibTransId="{CFE04A08-24AA-4EB9-B14C-B3D4670A02F8}"/>
    <dgm:cxn modelId="{1124C472-6F29-4B18-BF4F-D396121124CF}" type="presOf" srcId="{3B1238B0-16DA-4ED3-B6E2-F052C7BC9BA2}" destId="{535B84C8-2BCB-4760-A2D3-7DFE478A7D01}" srcOrd="0" destOrd="0" presId="urn:microsoft.com/office/officeart/2005/8/layout/hProcess3"/>
    <dgm:cxn modelId="{0088D3A4-0410-440D-ABAB-1FF0E49692AD}" type="presOf" srcId="{A8587628-CC2D-4C76-A5BB-2E4DA29AF3B2}" destId="{2EDB3BF5-E725-45C8-BAF8-CCC10ACFCD7C}" srcOrd="0" destOrd="0" presId="urn:microsoft.com/office/officeart/2005/8/layout/hProcess3"/>
    <dgm:cxn modelId="{DF75CBB7-A57C-4123-A03E-CE933FE3EC8A}" type="presOf" srcId="{D213C0CE-CDA8-4454-B702-60C8BEE63ABA}" destId="{57DDEF9C-F5F9-41D7-9589-F1E92EB8265D}" srcOrd="0" destOrd="0" presId="urn:microsoft.com/office/officeart/2005/8/layout/hProcess3"/>
    <dgm:cxn modelId="{3FF2A7F3-3472-4287-89FB-B04632869EBD}" srcId="{A8587628-CC2D-4C76-A5BB-2E4DA29AF3B2}" destId="{25302DB3-F076-4C0B-960D-06312168A4CF}" srcOrd="2" destOrd="0" parTransId="{DC6D5C4D-D5AA-4606-8F57-617A577B4B1C}" sibTransId="{237A1D50-D9B7-41F2-92FA-6279D2E58C86}"/>
    <dgm:cxn modelId="{359AA1F2-60A8-4DFB-BCFB-BF1D28BEA31A}" srcId="{A8587628-CC2D-4C76-A5BB-2E4DA29AF3B2}" destId="{3B1238B0-16DA-4ED3-B6E2-F052C7BC9BA2}" srcOrd="0" destOrd="0" parTransId="{4A0A3EF3-4278-4855-9FCE-FE17E981F3B4}" sibTransId="{A63C1712-3BC0-4A5A-A7DC-2972E4DC5335}"/>
    <dgm:cxn modelId="{1BC5DBA6-FDC2-46A6-85AB-8338D1F8F8F4}" type="presOf" srcId="{25302DB3-F076-4C0B-960D-06312168A4CF}" destId="{1EE2DEE9-3643-46B4-BB9F-7FD99B0D00CA}" srcOrd="0" destOrd="0" presId="urn:microsoft.com/office/officeart/2005/8/layout/hProcess3"/>
    <dgm:cxn modelId="{64EE80B2-F572-40F2-9F60-4873A55D2B6D}" type="presParOf" srcId="{2EDB3BF5-E725-45C8-BAF8-CCC10ACFCD7C}" destId="{649C0B17-88E6-451E-8B01-5615200D2794}" srcOrd="0" destOrd="0" presId="urn:microsoft.com/office/officeart/2005/8/layout/hProcess3"/>
    <dgm:cxn modelId="{E87B7CE4-0C22-45C9-84FA-7FBAF418BFE0}" type="presParOf" srcId="{2EDB3BF5-E725-45C8-BAF8-CCC10ACFCD7C}" destId="{D1CAF3A9-47F1-48A3-96DE-6660AC4096D9}" srcOrd="1" destOrd="0" presId="urn:microsoft.com/office/officeart/2005/8/layout/hProcess3"/>
    <dgm:cxn modelId="{47F15413-A8FA-4C51-A9A1-F22262A64F98}" type="presParOf" srcId="{D1CAF3A9-47F1-48A3-96DE-6660AC4096D9}" destId="{217B247A-0C65-4585-BBAF-8FDB2A3A2D71}" srcOrd="0" destOrd="0" presId="urn:microsoft.com/office/officeart/2005/8/layout/hProcess3"/>
    <dgm:cxn modelId="{4A7DA0B2-E4DF-4BC1-BD62-E8C9E99F49BF}" type="presParOf" srcId="{D1CAF3A9-47F1-48A3-96DE-6660AC4096D9}" destId="{5D642D00-763B-4614-B824-98291027E8EC}" srcOrd="1" destOrd="0" presId="urn:microsoft.com/office/officeart/2005/8/layout/hProcess3"/>
    <dgm:cxn modelId="{ACB6EDB2-08DF-4655-AFAD-B95856A101FB}" type="presParOf" srcId="{5D642D00-763B-4614-B824-98291027E8EC}" destId="{A07202FF-A3EB-4994-B5F5-0ECE5ABC3BB3}" srcOrd="0" destOrd="0" presId="urn:microsoft.com/office/officeart/2005/8/layout/hProcess3"/>
    <dgm:cxn modelId="{2ACC5388-A1FC-45EF-ADDE-7E136C2879E3}" type="presParOf" srcId="{5D642D00-763B-4614-B824-98291027E8EC}" destId="{535B84C8-2BCB-4760-A2D3-7DFE478A7D01}" srcOrd="1" destOrd="0" presId="urn:microsoft.com/office/officeart/2005/8/layout/hProcess3"/>
    <dgm:cxn modelId="{819281E9-9CFB-4F76-B4EF-A9F122CDFA32}" type="presParOf" srcId="{5D642D00-763B-4614-B824-98291027E8EC}" destId="{E2715186-D66B-4DFA-921F-502DCDADD153}" srcOrd="2" destOrd="0" presId="urn:microsoft.com/office/officeart/2005/8/layout/hProcess3"/>
    <dgm:cxn modelId="{9FCCF974-DC9A-47CC-B5F7-45FC6382B9F1}" type="presParOf" srcId="{5D642D00-763B-4614-B824-98291027E8EC}" destId="{99158AE2-4E19-43B7-A527-53C46BADAECF}" srcOrd="3" destOrd="0" presId="urn:microsoft.com/office/officeart/2005/8/layout/hProcess3"/>
    <dgm:cxn modelId="{C6D4D6DB-7534-404E-B654-D0B1EA1E6B5B}" type="presParOf" srcId="{D1CAF3A9-47F1-48A3-96DE-6660AC4096D9}" destId="{62BBF0BF-B097-4DB9-84F9-C3FB38A6E8AC}" srcOrd="2" destOrd="0" presId="urn:microsoft.com/office/officeart/2005/8/layout/hProcess3"/>
    <dgm:cxn modelId="{1DC616E4-A800-40EF-9F28-6511D8FD082D}" type="presParOf" srcId="{D1CAF3A9-47F1-48A3-96DE-6660AC4096D9}" destId="{6D6A9248-8EC8-4E1D-9C1D-A8C885EDCC1B}" srcOrd="3" destOrd="0" presId="urn:microsoft.com/office/officeart/2005/8/layout/hProcess3"/>
    <dgm:cxn modelId="{6B7BC887-6374-4814-B14C-A6CC79637342}" type="presParOf" srcId="{6D6A9248-8EC8-4E1D-9C1D-A8C885EDCC1B}" destId="{864EA842-BCB2-49B2-BC94-E04F5BA7B2FB}" srcOrd="0" destOrd="0" presId="urn:microsoft.com/office/officeart/2005/8/layout/hProcess3"/>
    <dgm:cxn modelId="{413FA684-D91F-4B51-8A95-6300687DE4F7}" type="presParOf" srcId="{6D6A9248-8EC8-4E1D-9C1D-A8C885EDCC1B}" destId="{57DDEF9C-F5F9-41D7-9589-F1E92EB8265D}" srcOrd="1" destOrd="0" presId="urn:microsoft.com/office/officeart/2005/8/layout/hProcess3"/>
    <dgm:cxn modelId="{10BE453C-ED08-40DB-B5B7-A2151520480E}" type="presParOf" srcId="{6D6A9248-8EC8-4E1D-9C1D-A8C885EDCC1B}" destId="{39734FBB-FAD0-45AB-9AA2-9E0FA623AE76}" srcOrd="2" destOrd="0" presId="urn:microsoft.com/office/officeart/2005/8/layout/hProcess3"/>
    <dgm:cxn modelId="{160C799E-5C46-442F-A3E1-034447938E81}" type="presParOf" srcId="{6D6A9248-8EC8-4E1D-9C1D-A8C885EDCC1B}" destId="{D9B9FF36-E101-4FF4-81E5-595F9784859A}" srcOrd="3" destOrd="0" presId="urn:microsoft.com/office/officeart/2005/8/layout/hProcess3"/>
    <dgm:cxn modelId="{FE098EBE-523D-413C-9AFA-805269885F7A}" type="presParOf" srcId="{D1CAF3A9-47F1-48A3-96DE-6660AC4096D9}" destId="{28C62C22-24F2-481E-A394-D63D8A61F712}" srcOrd="4" destOrd="0" presId="urn:microsoft.com/office/officeart/2005/8/layout/hProcess3"/>
    <dgm:cxn modelId="{A00D5433-C5E2-4409-A49A-C02693850531}" type="presParOf" srcId="{D1CAF3A9-47F1-48A3-96DE-6660AC4096D9}" destId="{C9B54A37-733B-462B-A25B-2BB927B5AC8D}" srcOrd="5" destOrd="0" presId="urn:microsoft.com/office/officeart/2005/8/layout/hProcess3"/>
    <dgm:cxn modelId="{21BBE07C-DC46-4490-BA96-5D5B3CF3EE3E}" type="presParOf" srcId="{C9B54A37-733B-462B-A25B-2BB927B5AC8D}" destId="{E6BF0295-24CD-47D9-A079-73DF596C0F43}" srcOrd="0" destOrd="0" presId="urn:microsoft.com/office/officeart/2005/8/layout/hProcess3"/>
    <dgm:cxn modelId="{685BBFA1-63FD-4F49-820C-51EB342AFA05}" type="presParOf" srcId="{C9B54A37-733B-462B-A25B-2BB927B5AC8D}" destId="{1EE2DEE9-3643-46B4-BB9F-7FD99B0D00CA}" srcOrd="1" destOrd="0" presId="urn:microsoft.com/office/officeart/2005/8/layout/hProcess3"/>
    <dgm:cxn modelId="{EB780A85-E12D-4A67-9022-4ED8D106CEBB}" type="presParOf" srcId="{C9B54A37-733B-462B-A25B-2BB927B5AC8D}" destId="{5FD2F699-BFE6-4AA2-B956-3C3D8AE4BC9C}" srcOrd="2" destOrd="0" presId="urn:microsoft.com/office/officeart/2005/8/layout/hProcess3"/>
    <dgm:cxn modelId="{42FF76BC-491E-4980-AD50-851105C23C22}" type="presParOf" srcId="{C9B54A37-733B-462B-A25B-2BB927B5AC8D}" destId="{A4B2DBEF-E3E7-48DC-80D3-BD5989BE1328}" srcOrd="3" destOrd="0" presId="urn:microsoft.com/office/officeart/2005/8/layout/hProcess3"/>
    <dgm:cxn modelId="{5E894B37-7146-432B-BB8E-7999FEC389F0}" type="presParOf" srcId="{D1CAF3A9-47F1-48A3-96DE-6660AC4096D9}" destId="{040B2853-6E1C-4411-A6D6-98746141080E}" srcOrd="6" destOrd="0" presId="urn:microsoft.com/office/officeart/2005/8/layout/hProcess3"/>
    <dgm:cxn modelId="{7860B1A3-20FE-4BA9-84C9-3217375CC33E}" type="presParOf" srcId="{D1CAF3A9-47F1-48A3-96DE-6660AC4096D9}" destId="{DF1D0361-5F6C-4E4E-B894-8806803887F9}" srcOrd="7" destOrd="0" presId="urn:microsoft.com/office/officeart/2005/8/layout/hProcess3"/>
    <dgm:cxn modelId="{2F3CFCD1-6FF0-4D3F-AC24-FB1DFFA6C45E}" type="presParOf" srcId="{D1CAF3A9-47F1-48A3-96DE-6660AC4096D9}" destId="{0E5386BD-6EB7-484C-A293-D281E16D904D}"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386BD-6EB7-484C-A293-D281E16D904D}">
      <dsp:nvSpPr>
        <dsp:cNvPr id="0" name=""/>
        <dsp:cNvSpPr/>
      </dsp:nvSpPr>
      <dsp:spPr>
        <a:xfrm>
          <a:off x="0" y="285289"/>
          <a:ext cx="10501312" cy="4130008"/>
        </a:xfrm>
        <a:prstGeom prst="right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2DEE9-3643-46B4-BB9F-7FD99B0D00CA}">
      <dsp:nvSpPr>
        <dsp:cNvPr id="0" name=""/>
        <dsp:cNvSpPr/>
      </dsp:nvSpPr>
      <dsp:spPr>
        <a:xfrm>
          <a:off x="6920713"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Adult-Use Marijuana Establishments (2021)</a:t>
          </a:r>
          <a:endParaRPr lang="en-US" sz="2700" kern="1200" dirty="0">
            <a:solidFill>
              <a:schemeClr val="bg1"/>
            </a:solidFill>
          </a:endParaRPr>
        </a:p>
      </dsp:txBody>
      <dsp:txXfrm>
        <a:off x="6920713" y="1317791"/>
        <a:ext cx="2530467" cy="2065004"/>
      </dsp:txXfrm>
    </dsp:sp>
    <dsp:sp modelId="{57DDEF9C-F5F9-41D7-9589-F1E92EB8265D}">
      <dsp:nvSpPr>
        <dsp:cNvPr id="0" name=""/>
        <dsp:cNvSpPr/>
      </dsp:nvSpPr>
      <dsp:spPr>
        <a:xfrm>
          <a:off x="3884152"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Medical Marihuana Facilities (2018)</a:t>
          </a:r>
          <a:endParaRPr lang="en-US" sz="2700" kern="1200" dirty="0">
            <a:solidFill>
              <a:schemeClr val="bg1"/>
            </a:solidFill>
          </a:endParaRPr>
        </a:p>
      </dsp:txBody>
      <dsp:txXfrm>
        <a:off x="3884152" y="1317791"/>
        <a:ext cx="2530467" cy="2065004"/>
      </dsp:txXfrm>
    </dsp:sp>
    <dsp:sp modelId="{535B84C8-2BCB-4760-A2D3-7DFE478A7D01}">
      <dsp:nvSpPr>
        <dsp:cNvPr id="0" name=""/>
        <dsp:cNvSpPr/>
      </dsp:nvSpPr>
      <dsp:spPr>
        <a:xfrm>
          <a:off x="847591"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Medical Marihuana Caregiver Centers (2015)</a:t>
          </a:r>
          <a:endParaRPr lang="en-US" sz="2700" kern="1200" dirty="0">
            <a:solidFill>
              <a:schemeClr val="bg1"/>
            </a:solidFill>
          </a:endParaRPr>
        </a:p>
      </dsp:txBody>
      <dsp:txXfrm>
        <a:off x="847591" y="1317791"/>
        <a:ext cx="2530467" cy="20650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D505B-E6C2-4294-B019-919DBDF4B56D}"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A6D0C-F272-4226-A636-EBF26BBDDD1D}" type="slidenum">
              <a:rPr lang="en-US" smtClean="0"/>
              <a:t>‹#›</a:t>
            </a:fld>
            <a:endParaRPr lang="en-US"/>
          </a:p>
        </p:txBody>
      </p:sp>
    </p:spTree>
    <p:extLst>
      <p:ext uri="{BB962C8B-B14F-4D97-AF65-F5344CB8AC3E}">
        <p14:creationId xmlns:p14="http://schemas.microsoft.com/office/powerpoint/2010/main" val="351768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a:t>
            </a:fld>
            <a:endParaRPr lang="en-US"/>
          </a:p>
        </p:txBody>
      </p:sp>
    </p:spTree>
    <p:extLst>
      <p:ext uri="{BB962C8B-B14F-4D97-AF65-F5344CB8AC3E}">
        <p14:creationId xmlns:p14="http://schemas.microsoft.com/office/powerpoint/2010/main" val="17937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 50-3-357</a:t>
            </a:r>
            <a:r>
              <a:rPr lang="en-US" sz="1200" kern="1200" dirty="0" smtClean="0">
                <a:solidFill>
                  <a:schemeClr val="tx1"/>
                </a:solidFill>
                <a:effectLst/>
                <a:latin typeface="+mn-lt"/>
                <a:ea typeface="+mn-ea"/>
                <a:cs typeface="+mn-cs"/>
              </a:rPr>
              <a:t> – “Accessory Uses; Public Nuisance” - provides that marijuana establishments are not permitted as accessory uses, and must not include accessory uses. However, multiple types of medical marijuana facilities and adult-use marijuana establishments may co-locate in the same building as separate principal uses of the premises.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14</a:t>
            </a:fld>
            <a:endParaRPr lang="en-US"/>
          </a:p>
        </p:txBody>
      </p:sp>
    </p:spTree>
    <p:extLst>
      <p:ext uri="{BB962C8B-B14F-4D97-AF65-F5344CB8AC3E}">
        <p14:creationId xmlns:p14="http://schemas.microsoft.com/office/powerpoint/2010/main" val="76478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Sec. 50-11-386</a:t>
            </a:r>
            <a:r>
              <a:rPr lang="en-US" sz="1200" kern="1200" dirty="0" smtClean="0">
                <a:solidFill>
                  <a:schemeClr val="tx1"/>
                </a:solidFill>
                <a:effectLst/>
                <a:latin typeface="+mn-lt"/>
                <a:ea typeface="+mn-ea"/>
                <a:cs typeface="+mn-cs"/>
              </a:rPr>
              <a:t> – “Traditional Main Street Overlay Areas.” This section prohibits designated marijuana consumption establishments, marijuana microbusinesses, or marijuana retail/provisioning facilities from locating within any Traditional Main Street Overlay Area. </a:t>
            </a:r>
          </a:p>
          <a:p>
            <a:endParaRPr lang="en-US" dirty="0" smtClean="0"/>
          </a:p>
          <a:p>
            <a:pPr marL="228600" indent="-228600">
              <a:buAutoNum type="arabicParenBoth"/>
            </a:pPr>
            <a:r>
              <a:rPr lang="en-US" dirty="0" smtClean="0"/>
              <a:t>West Seven Mile. All zoning lots abutting West Seven Mile Road between the zoning lots at the four (4) corners of John R Avenue and the center line of Woodward Avenue. </a:t>
            </a:r>
          </a:p>
          <a:p>
            <a:pPr marL="0" indent="0">
              <a:buNone/>
            </a:pPr>
            <a:r>
              <a:rPr lang="en-US" dirty="0" smtClean="0"/>
              <a:t>(2) Grand River. All zoning lots abutting Grand River Avenue between the center line of </a:t>
            </a:r>
            <a:r>
              <a:rPr lang="en-US" dirty="0" err="1" smtClean="0"/>
              <a:t>Woodmont</a:t>
            </a:r>
            <a:r>
              <a:rPr lang="en-US" dirty="0" smtClean="0"/>
              <a:t> Avenue and the zoning lots at the four (4) corners of Evergreen Road. </a:t>
            </a:r>
          </a:p>
          <a:p>
            <a:pPr marL="0" indent="0">
              <a:buNone/>
            </a:pPr>
            <a:r>
              <a:rPr lang="en-US" dirty="0" smtClean="0"/>
              <a:t>(3) Bagley/</a:t>
            </a:r>
            <a:r>
              <a:rPr lang="en-US" dirty="0" err="1" smtClean="0"/>
              <a:t>Vernor</a:t>
            </a:r>
            <a:r>
              <a:rPr lang="en-US" dirty="0" smtClean="0"/>
              <a:t>. All zoning lots abutting Bagley Avenue between the center line of 16th Street and the center line of 24th Street; and all zoning lots abutting West </a:t>
            </a:r>
            <a:r>
              <a:rPr lang="en-US" dirty="0" err="1" smtClean="0"/>
              <a:t>Vernor</a:t>
            </a:r>
            <a:r>
              <a:rPr lang="en-US" dirty="0" smtClean="0"/>
              <a:t> Highway between the center line of Newark Avenue and the center line of Clark Street. </a:t>
            </a:r>
          </a:p>
          <a:p>
            <a:pPr marL="0" indent="0">
              <a:buNone/>
            </a:pPr>
            <a:r>
              <a:rPr lang="en-US" dirty="0" smtClean="0"/>
              <a:t>(4) </a:t>
            </a:r>
            <a:r>
              <a:rPr lang="en-US" dirty="0" err="1" smtClean="0"/>
              <a:t>Livernois</a:t>
            </a:r>
            <a:r>
              <a:rPr lang="en-US" dirty="0" smtClean="0"/>
              <a:t>/West </a:t>
            </a:r>
            <a:r>
              <a:rPr lang="en-US" dirty="0" err="1" smtClean="0"/>
              <a:t>McNichols</a:t>
            </a:r>
            <a:r>
              <a:rPr lang="en-US" dirty="0" smtClean="0"/>
              <a:t>. All zoning lots abutting </a:t>
            </a:r>
            <a:r>
              <a:rPr lang="en-US" dirty="0" err="1" smtClean="0"/>
              <a:t>Livernois</a:t>
            </a:r>
            <a:r>
              <a:rPr lang="en-US" dirty="0" smtClean="0"/>
              <a:t> Avenue between the center line of the John C. Lodge Freeway and the center line of West Eight Mile Road; and all zoning lots abutting West </a:t>
            </a:r>
            <a:r>
              <a:rPr lang="en-US" dirty="0" err="1" smtClean="0"/>
              <a:t>McNichols</a:t>
            </a:r>
            <a:r>
              <a:rPr lang="en-US" dirty="0" smtClean="0"/>
              <a:t> Road between the center line of Lawton Avenue and the zoning lots at the four (4) corners of Wyoming Avenue. </a:t>
            </a:r>
          </a:p>
          <a:p>
            <a:pPr marL="0" indent="0">
              <a:buNone/>
            </a:pPr>
            <a:r>
              <a:rPr lang="en-US" dirty="0" smtClean="0"/>
              <a:t>(5) East Jefferson. All zoning lots abutting East Jefferson Avenue between the center lines of Dickerson Avenue/Gray Avenue and the city limits of Grosse Pointe Park. </a:t>
            </a:r>
          </a:p>
          <a:p>
            <a:pPr marL="0" indent="0">
              <a:buNone/>
            </a:pPr>
            <a:r>
              <a:rPr lang="en-US" dirty="0" smtClean="0"/>
              <a:t>(6) Woodward. All zoning lots abutting Woodward Avenue between the center line of Temple Avenue/Alfred Street and the city limits of Highland Park. </a:t>
            </a:r>
          </a:p>
          <a:p>
            <a:pPr marL="0" indent="0">
              <a:buNone/>
            </a:pPr>
            <a:r>
              <a:rPr lang="en-US" dirty="0" smtClean="0"/>
              <a:t>(7) Grand Boulevard. All zoning lots abutting West Grand Boulevard/East Grand Boulevard between the John C. Lodge freeway (M-10) and the eastern edge of Cameron Street (extended). Standards for West Grand Boulevard between John C. Lodge freeway (M-10) and West Grand River in the Grand Boulevard Overlay Area are available in Subdivision D of this division. </a:t>
            </a:r>
          </a:p>
          <a:p>
            <a:pPr marL="0" indent="0">
              <a:buNone/>
            </a:pPr>
            <a:r>
              <a:rPr lang="en-US" dirty="0" smtClean="0"/>
              <a:t>(8) Michigan Avenue. All zoning lots abutting Michigan Avenue between the John C. Lodge freeway (M-10) and the zoning lots at the four (4) corners of Vinewood Avenue. </a:t>
            </a:r>
          </a:p>
          <a:p>
            <a:pPr marL="0" indent="0">
              <a:buNone/>
            </a:pPr>
            <a:r>
              <a:rPr lang="en-US" dirty="0" smtClean="0"/>
              <a:t>(9) </a:t>
            </a:r>
            <a:r>
              <a:rPr lang="en-US" dirty="0" err="1" smtClean="0"/>
              <a:t>Vernor</a:t>
            </a:r>
            <a:r>
              <a:rPr lang="en-US" dirty="0" smtClean="0"/>
              <a:t>/</a:t>
            </a:r>
            <a:r>
              <a:rPr lang="en-US" dirty="0" err="1" smtClean="0"/>
              <a:t>Springwells</a:t>
            </a:r>
            <a:r>
              <a:rPr lang="en-US" dirty="0" smtClean="0"/>
              <a:t>. All zoning lots abutting West </a:t>
            </a:r>
            <a:r>
              <a:rPr lang="en-US" dirty="0" err="1" smtClean="0"/>
              <a:t>Vernor</a:t>
            </a:r>
            <a:r>
              <a:rPr lang="en-US" dirty="0" smtClean="0"/>
              <a:t> Highway between the center line of Clark Street and the zoning lots at the four (4) corners of Woodmere Avenue; and all zoning lots abutting </a:t>
            </a:r>
            <a:r>
              <a:rPr lang="en-US" dirty="0" err="1" smtClean="0"/>
              <a:t>Springwells</a:t>
            </a:r>
            <a:r>
              <a:rPr lang="en-US" dirty="0" smtClean="0"/>
              <a:t> Avenue between the four (4) corners of West </a:t>
            </a:r>
            <a:r>
              <a:rPr lang="en-US" dirty="0" err="1" smtClean="0"/>
              <a:t>Vernor</a:t>
            </a:r>
            <a:r>
              <a:rPr lang="en-US" dirty="0" smtClean="0"/>
              <a:t> Highway and the four (4) corners of the Fisher Freeway (I-75) service drives. (</a:t>
            </a:r>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15</a:t>
            </a:fld>
            <a:endParaRPr lang="en-US"/>
          </a:p>
        </p:txBody>
      </p:sp>
    </p:spTree>
    <p:extLst>
      <p:ext uri="{BB962C8B-B14F-4D97-AF65-F5344CB8AC3E}">
        <p14:creationId xmlns:p14="http://schemas.microsoft.com/office/powerpoint/2010/main" val="298051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ordinance amends Article XII, Division 1, Use Table, by adding the newly revised and/or added land uses to their respective category of Medical Marijuana Facilities and Adult-Use Marijuana Establishments as denoted in Sec. 50-12-110.</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16</a:t>
            </a:fld>
            <a:endParaRPr lang="en-US"/>
          </a:p>
        </p:txBody>
      </p:sp>
    </p:spTree>
    <p:extLst>
      <p:ext uri="{BB962C8B-B14F-4D97-AF65-F5344CB8AC3E}">
        <p14:creationId xmlns:p14="http://schemas.microsoft.com/office/powerpoint/2010/main" val="32395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amendments to Article XII, Division 2 – General Use Standards, amend Sec. 50-12-132 – Other uses – Spacing, by striking the section pertaining to Medical marihuana caregiver center and specifying the spacing requirements for the other associated marijuana related uses.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a:t>
            </a:r>
            <a:r>
              <a:rPr lang="en-US" sz="1200" u="sng" kern="1200" dirty="0" smtClean="0">
                <a:solidFill>
                  <a:schemeClr val="tx1"/>
                </a:solidFill>
                <a:effectLst/>
                <a:latin typeface="+mn-lt"/>
                <a:ea typeface="+mn-ea"/>
                <a:cs typeface="+mn-cs"/>
              </a:rPr>
              <a:t>Sections 50-12-135</a:t>
            </a:r>
            <a:r>
              <a:rPr lang="en-US" sz="1200" kern="1200" dirty="0" smtClean="0">
                <a:solidFill>
                  <a:schemeClr val="tx1"/>
                </a:solidFill>
                <a:effectLst/>
                <a:latin typeface="+mn-lt"/>
                <a:ea typeface="+mn-ea"/>
                <a:cs typeface="+mn-cs"/>
              </a:rPr>
              <a:t> – “Waiver of general spacing requirements,” and </a:t>
            </a:r>
            <a:r>
              <a:rPr lang="en-US" sz="1200" u="sng" kern="1200" dirty="0" smtClean="0">
                <a:solidFill>
                  <a:schemeClr val="tx1"/>
                </a:solidFill>
                <a:effectLst/>
                <a:latin typeface="+mn-lt"/>
                <a:ea typeface="+mn-ea"/>
                <a:cs typeface="+mn-cs"/>
              </a:rPr>
              <a:t>50-12-136</a:t>
            </a:r>
            <a:r>
              <a:rPr lang="en-US" sz="1200" kern="1200" dirty="0" smtClean="0">
                <a:solidFill>
                  <a:schemeClr val="tx1"/>
                </a:solidFill>
                <a:effectLst/>
                <a:latin typeface="+mn-lt"/>
                <a:ea typeface="+mn-ea"/>
                <a:cs typeface="+mn-cs"/>
              </a:rPr>
              <a:t> – “Waiver of spacing from schools,” state explicitly that spacing requirements may not be waived.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proposed amendments to Article XII, Division 3 – “Specific Use Standards,” amend the language reflecting “Medical marihuana caregiver center” to reflect “Marijuana” where appropriate and to incorporate “adult-use marijuana establishment” where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17</a:t>
            </a:fld>
            <a:endParaRPr lang="en-US"/>
          </a:p>
        </p:txBody>
      </p:sp>
    </p:spTree>
    <p:extLst>
      <p:ext uri="{BB962C8B-B14F-4D97-AF65-F5344CB8AC3E}">
        <p14:creationId xmlns:p14="http://schemas.microsoft.com/office/powerpoint/2010/main" val="49915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Newly added to </a:t>
            </a:r>
            <a:r>
              <a:rPr lang="en-US" sz="1200" u="sng" kern="1200" dirty="0" smtClean="0">
                <a:solidFill>
                  <a:schemeClr val="tx1"/>
                </a:solidFill>
                <a:effectLst/>
                <a:latin typeface="+mn-lt"/>
                <a:ea typeface="+mn-ea"/>
                <a:cs typeface="+mn-cs"/>
              </a:rPr>
              <a:t>Sec. 50-12-413</a:t>
            </a:r>
            <a:r>
              <a:rPr lang="en-US" sz="1200" kern="1200" dirty="0" smtClean="0">
                <a:solidFill>
                  <a:schemeClr val="tx1"/>
                </a:solidFill>
                <a:effectLst/>
                <a:latin typeface="+mn-lt"/>
                <a:ea typeface="+mn-ea"/>
                <a:cs typeface="+mn-cs"/>
              </a:rPr>
              <a:t> – “Medical marijuana facilities and adult-use marijuana establishments” are subsections (3),(4), and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3 specifies that a marijuana grower facility may operate only in a commercial or industrial building that has a building footprint that does not exceed 30,000 square feet and that is located on a parcel no larger than three acres; a marijuana grower facility may operate in a multi-story building, subject to </a:t>
            </a:r>
            <a:r>
              <a:rPr lang="en-US" sz="1200" kern="1200" dirty="0" err="1" smtClean="0">
                <a:solidFill>
                  <a:schemeClr val="tx1"/>
                </a:solidFill>
                <a:effectLst/>
                <a:latin typeface="+mn-lt"/>
                <a:ea typeface="+mn-ea"/>
                <a:cs typeface="+mn-cs"/>
              </a:rPr>
              <a:t>applicale</a:t>
            </a:r>
            <a:r>
              <a:rPr lang="en-US" sz="1200" kern="1200" dirty="0" smtClean="0">
                <a:solidFill>
                  <a:schemeClr val="tx1"/>
                </a:solidFill>
                <a:effectLst/>
                <a:latin typeface="+mn-lt"/>
                <a:ea typeface="+mn-ea"/>
                <a:cs typeface="+mn-cs"/>
              </a:rPr>
              <a:t> height limitations.  A marijuana grower facility may operate in a building that has a building footprint that exceeds 30,0000 square feet but does not exceed 50,000 square feet, regardless of height, and is located on a parcel no larger than five acres only if that marijuana grower facility is co-located with another medical marijuana facility or another adult-use </a:t>
            </a:r>
            <a:r>
              <a:rPr lang="en-US" sz="1200" kern="1200" dirty="0" err="1" smtClean="0">
                <a:solidFill>
                  <a:schemeClr val="tx1"/>
                </a:solidFill>
                <a:effectLst/>
                <a:latin typeface="+mn-lt"/>
                <a:ea typeface="+mn-ea"/>
                <a:cs typeface="+mn-cs"/>
              </a:rPr>
              <a:t>marijauan</a:t>
            </a:r>
            <a:r>
              <a:rPr lang="en-US" sz="1200" kern="1200" dirty="0" smtClean="0">
                <a:solidFill>
                  <a:schemeClr val="tx1"/>
                </a:solidFill>
                <a:effectLst/>
                <a:latin typeface="+mn-lt"/>
                <a:ea typeface="+mn-ea"/>
                <a:cs typeface="+mn-cs"/>
              </a:rPr>
              <a:t> establishment.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4 states that marijuana grower facilities may not grow outdoors.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5 states that marijuana microbusinesses and marijuana retail/provisioning facilities may include drive-thru or curbside pickup operation if such operations are in compliance with applicable rules set forth by the state of Michigan. This section is incorporated to ensure that social distancing safeguards to combat the Covid-19 pandemic are in place.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18</a:t>
            </a:fld>
            <a:endParaRPr lang="en-US"/>
          </a:p>
        </p:txBody>
      </p:sp>
    </p:spTree>
    <p:extLst>
      <p:ext uri="{BB962C8B-B14F-4D97-AF65-F5344CB8AC3E}">
        <p14:creationId xmlns:p14="http://schemas.microsoft.com/office/powerpoint/2010/main" val="416283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Article XII, Division 6 – “Temporary Uses and Structures,” strikes the references to Medical marihuana caregiver centers and medical marihuana facilities and replaces them with Medical marijuana facilities and adult-use marijuana establishments.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19</a:t>
            </a:fld>
            <a:endParaRPr lang="en-US"/>
          </a:p>
        </p:txBody>
      </p:sp>
    </p:spTree>
    <p:extLst>
      <p:ext uri="{BB962C8B-B14F-4D97-AF65-F5344CB8AC3E}">
        <p14:creationId xmlns:p14="http://schemas.microsoft.com/office/powerpoint/2010/main" val="286984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Article XIV, Subdivision B – Off-Street Parking Schedule A, is revised as follows: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20</a:t>
            </a:fld>
            <a:endParaRPr lang="en-US"/>
          </a:p>
        </p:txBody>
      </p:sp>
    </p:spTree>
    <p:extLst>
      <p:ext uri="{BB962C8B-B14F-4D97-AF65-F5344CB8AC3E}">
        <p14:creationId xmlns:p14="http://schemas.microsoft.com/office/powerpoint/2010/main" val="316801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will note</a:t>
            </a:r>
            <a:r>
              <a:rPr lang="en-US" baseline="0" dirty="0" smtClean="0"/>
              <a:t> that there are currently 2,538 parcels which meet the zoning and spacing requirements for marijuana related industries, however, unfortunately many of these vacant parcels have been priced out of the range of many legacy Detroiters.  </a:t>
            </a:r>
            <a:r>
              <a:rPr lang="en-US" b="1" baseline="0" dirty="0" smtClean="0"/>
              <a:t>DEFER TO COUNCILMAN TATE  </a:t>
            </a:r>
          </a:p>
          <a:p>
            <a:endParaRPr lang="en-US" b="1" baseline="0" dirty="0" smtClean="0"/>
          </a:p>
          <a:p>
            <a:r>
              <a:rPr lang="en-US" baseline="0" dirty="0" smtClean="0"/>
              <a:t>This issue is further highlighted by the fact that after the City of Detroit evaluated its entire inventory we were only able to produce 17 properties that met the zoning and spacing requirements. </a:t>
            </a:r>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21</a:t>
            </a:fld>
            <a:endParaRPr lang="en-US"/>
          </a:p>
        </p:txBody>
      </p:sp>
    </p:spTree>
    <p:extLst>
      <p:ext uri="{BB962C8B-B14F-4D97-AF65-F5344CB8AC3E}">
        <p14:creationId xmlns:p14="http://schemas.microsoft.com/office/powerpoint/2010/main" val="319261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shrinking the buffer around drug-free zones from 1,000’ to 750’ there would be an increase of 1,342 more parcels able to be considered for a marijuana establishment—a 53% increase in the number of parcels.</a:t>
            </a:r>
          </a:p>
          <a:p>
            <a:endParaRPr lang="en-US" dirty="0" smtClean="0"/>
          </a:p>
          <a:p>
            <a:r>
              <a:rPr lang="en-US" dirty="0" smtClean="0"/>
              <a:t>There</a:t>
            </a:r>
            <a:r>
              <a:rPr lang="en-US" baseline="0" dirty="0" smtClean="0"/>
              <a:t> are additional maps that are in the process of being created.  One decreases the spacing buffer around both liquor stores and marijuana facilities by 750 ft.   The other decreases the spacing buffer around both liquor stores and marijuana facilities by 700 ft.  </a:t>
            </a:r>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22</a:t>
            </a:fld>
            <a:endParaRPr lang="en-US"/>
          </a:p>
        </p:txBody>
      </p:sp>
    </p:spTree>
    <p:extLst>
      <p:ext uri="{BB962C8B-B14F-4D97-AF65-F5344CB8AC3E}">
        <p14:creationId xmlns:p14="http://schemas.microsoft.com/office/powerpoint/2010/main" val="125070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24</a:t>
            </a:fld>
            <a:endParaRPr lang="en-US"/>
          </a:p>
        </p:txBody>
      </p:sp>
    </p:spTree>
    <p:extLst>
      <p:ext uri="{BB962C8B-B14F-4D97-AF65-F5344CB8AC3E}">
        <p14:creationId xmlns:p14="http://schemas.microsoft.com/office/powerpoint/2010/main" val="352276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November 2008, Michigan voters passed a ballot initiative allowing the lawful sale and use of marihuana for medical purposes referred to as the Medical Marihuana Act Initiated Law 1 of 2008.  This ballot initiative had widespread support amongst voters with a 63% approval of Michigan voters statewide and 75.6% of Detroit voters.</a:t>
            </a:r>
          </a:p>
          <a:p>
            <a:endParaRPr lang="en-US" dirty="0" smtClean="0"/>
          </a:p>
          <a:p>
            <a:r>
              <a:rPr lang="en-US" dirty="0" smtClean="0"/>
              <a:t>The passage of this act resulted in the proliferation of unlicensed and unregulated medical marihuana dispensaries and facilities throughout the city of Detroit, largely due to the lack of statutory regulation and oversight by the state, county and local government.  </a:t>
            </a:r>
          </a:p>
          <a:p>
            <a:endParaRPr lang="en-US" dirty="0" smtClean="0"/>
          </a:p>
          <a:p>
            <a:r>
              <a:rPr lang="en-US" dirty="0" smtClean="0"/>
              <a:t>In November 2012, the electorate of the City of Detroit voted to enact a citizen-initiated ballot initiative which would allow for the legal possession and consumption of one ounce of marijuana or less on private property by an adult, aged 21 or older. This initiative passed with 65% voting yes.  </a:t>
            </a:r>
          </a:p>
          <a:p>
            <a:endParaRPr lang="en-US" dirty="0" smtClean="0"/>
          </a:p>
          <a:p>
            <a:r>
              <a:rPr lang="en-US" dirty="0" smtClean="0"/>
              <a:t>In 2015 the Detroit City Council voted on the “Medical Marihuana Caregiver Center” ordinance (Ord. No. 31-15, effective 3/1/2016), which was enacted to amend the text of Chapter 61 of the 1984 Detroit City Code, “Zoning,” by defining “Medical Marihuana Caregiver Center” and creating regulations to stem the proliferation of and otherwise regulate such establishments in the City of Detroit.  At the time of enactment, approximately 214 unlicensed and unregulated medical marihuana facilities had been established within the boundaries of the City of Detroit. </a:t>
            </a:r>
          </a:p>
          <a:p>
            <a:endParaRPr lang="en-US" dirty="0" smtClean="0"/>
          </a:p>
          <a:p>
            <a:r>
              <a:rPr lang="en-US" dirty="0" smtClean="0"/>
              <a:t>In 2016, the Michigan legislature enacted Public Acts, 281, 282, and 283 which allowed for the licensure of five Medical Marihuana Facility types, the production and sale of marihuana infused products, and the creation of a tracking system to monitor the products from “seed to sale.” This series of legislation has collectively been referred to as the Medical Marihuana Facilities Licensing Act (MMFLA).</a:t>
            </a:r>
          </a:p>
          <a:p>
            <a:endParaRPr lang="en-US" dirty="0" smtClean="0"/>
          </a:p>
          <a:p>
            <a:r>
              <a:rPr lang="en-US" dirty="0" smtClean="0"/>
              <a:t>In accordance with Public Act 281 (MMFLA), in order for a resident to obtain a state license, the municipality in which they wish to operate must opt into the state’s licensing scheme. The opt-in provisions have been implemented through what was previously Chapter 24 (now Chapter 20-Licensing), of the Detroit City Code, as a result of the November 7, 2017 ballot initiative – Proposal A.  Proposal B</a:t>
            </a:r>
            <a:r>
              <a:rPr lang="en-US" baseline="0" dirty="0" smtClean="0"/>
              <a:t> was a citizen lead ballot initiative </a:t>
            </a:r>
            <a:r>
              <a:rPr lang="en-US" dirty="0" smtClean="0"/>
              <a:t>which sought to regulate the various land uses allowed through the MMFLA through zoning regulation, was ultimately struck down by Chief Judge Colombo of the 3rd Circuit Court and found to be in violation of the Michigan Zoning Enabling Act. </a:t>
            </a:r>
          </a:p>
          <a:p>
            <a:endParaRPr lang="en-US" dirty="0" smtClean="0"/>
          </a:p>
          <a:p>
            <a:r>
              <a:rPr lang="en-US" dirty="0" smtClean="0"/>
              <a:t>At the request of City Planning Commissioner Gregory Pawlowski (Feb. 2017- Feb. 2020), CPC staff convened two working group meetings including members of City Council staff, City department representatives, as well as members of the medical marihuana industry regarding developing the regulatory scheme for medical marihuana within the City of Detroit. Ordinance No. 20-18 was enacted on October 14, 2018 to regulate medical marijuana facilities in the City</a:t>
            </a:r>
            <a:r>
              <a:rPr lang="en-US" baseline="0" dirty="0" smtClean="0"/>
              <a:t> of Detroit</a:t>
            </a:r>
            <a:r>
              <a:rPr lang="en-US" dirty="0" smtClean="0"/>
              <a:t>.</a:t>
            </a:r>
          </a:p>
          <a:p>
            <a:endParaRPr lang="en-US" dirty="0" smtClean="0"/>
          </a:p>
          <a:p>
            <a:r>
              <a:rPr lang="en-US" dirty="0" smtClean="0"/>
              <a:t>In November 2018, the Michigan electorate enacted Proposal 1 – The Michigan Regulation and Taxation of Marijuana Act to legalize recreational marijuana possession, cultivation, and consumption by adults 21 years of age or older in the State of Michigan. The initiative was approved with 56% of the statewide vote, and was approved by the electorate of the City of Detroit with 69% voting yes.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a:t>
            </a:fld>
            <a:endParaRPr lang="en-US"/>
          </a:p>
        </p:txBody>
      </p:sp>
    </p:spTree>
    <p:extLst>
      <p:ext uri="{BB962C8B-B14F-4D97-AF65-F5344CB8AC3E}">
        <p14:creationId xmlns:p14="http://schemas.microsoft.com/office/powerpoint/2010/main" val="29965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PROPOSED ZONING PROVISIONS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order to fully effectuate adult-use marijuana facilities and accommodate the newly passed licensing provisions,  new terms are being added to Chapter 50 to delineate adult-use facilities from medical marijuana facilities, as well as adding terms and permissibility for new adult-uses.</a:t>
            </a:r>
          </a:p>
          <a:p>
            <a:r>
              <a:rPr lang="en-US" sz="1200" kern="1200" dirty="0" smtClean="0">
                <a:solidFill>
                  <a:schemeClr val="tx1"/>
                </a:solidFill>
                <a:effectLst/>
                <a:latin typeface="+mn-lt"/>
                <a:ea typeface="+mn-ea"/>
                <a:cs typeface="+mn-cs"/>
              </a:rPr>
              <a:t>Below is an analysis and summary of the provisions of the proposed text amendments to Chapter 50, which will be the subject of your February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public hearing.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56A6D0C-F272-4226-A636-EBF26BBDDD1D}" type="slidenum">
              <a:rPr lang="en-US" smtClean="0"/>
              <a:t>3</a:t>
            </a:fld>
            <a:endParaRPr lang="en-US"/>
          </a:p>
        </p:txBody>
      </p:sp>
    </p:spTree>
    <p:extLst>
      <p:ext uri="{BB962C8B-B14F-4D97-AF65-F5344CB8AC3E}">
        <p14:creationId xmlns:p14="http://schemas.microsoft.com/office/powerpoint/2010/main" val="109400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ordinance as proposed amends Article III, Division 12 - Medical Marihuana Caregiver Centers and Medical Marihuana Facilities. The title of the division shall be changed to Medical Marijuana Facilities and Adult-Use Marijuana Establishments.  With the passage of the 2020 Licensing Ordinance provisions, the land use of Medical Marihuana Caregiver Center has become a non-conforming use.  Upon approval of the 2017 Medical Marihuana Facilities licensing provisions, the Buildings, Safety Engineering, and Environmental Department no longer accepts applications for Medical Marihuana Caregiver Centers nor issue renewals for such facilities. The intent is to phase out the land use in support of State-regulated Medical Marijuana establishments.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general purpose of the revision of Article III is to regulate both medical marijuana facilities and adult-use marijuana establishments, to prevent concentration of these uses in order to better ensure the diversification of commercial and retail offerings along major and secondary corridors.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references to the Michigan Medical Marihuana Facilities Licensing Act (Public Act 281 of 2016, MCL 333.27101 </a:t>
            </a:r>
            <a:r>
              <a:rPr lang="en-US" sz="1200" i="1" kern="1200" dirty="0" smtClean="0">
                <a:solidFill>
                  <a:schemeClr val="tx1"/>
                </a:solidFill>
                <a:effectLst/>
                <a:latin typeface="+mn-lt"/>
                <a:ea typeface="+mn-ea"/>
                <a:cs typeface="+mn-cs"/>
              </a:rPr>
              <a:t>et seq</a:t>
            </a:r>
            <a:r>
              <a:rPr lang="en-US" sz="1200" kern="1200" dirty="0" smtClean="0">
                <a:solidFill>
                  <a:schemeClr val="tx1"/>
                </a:solidFill>
                <a:effectLst/>
                <a:latin typeface="+mn-lt"/>
                <a:ea typeface="+mn-ea"/>
                <a:cs typeface="+mn-cs"/>
              </a:rPr>
              <a:t>.) and, the Michigan Regulation and Taxation of Marijuana Act (Initiated Law 1 of 2018, MCL 333.27951 </a:t>
            </a:r>
            <a:r>
              <a:rPr lang="en-US" sz="1200" i="1" kern="1200" dirty="0" smtClean="0">
                <a:solidFill>
                  <a:schemeClr val="tx1"/>
                </a:solidFill>
                <a:effectLst/>
                <a:latin typeface="+mn-lt"/>
                <a:ea typeface="+mn-ea"/>
                <a:cs typeface="+mn-cs"/>
              </a:rPr>
              <a:t>et seq</a:t>
            </a:r>
            <a:r>
              <a:rPr lang="en-US" sz="1200" kern="1200" dirty="0" smtClean="0">
                <a:solidFill>
                  <a:schemeClr val="tx1"/>
                </a:solidFill>
                <a:effectLst/>
                <a:latin typeface="+mn-lt"/>
                <a:ea typeface="+mn-ea"/>
                <a:cs typeface="+mn-cs"/>
              </a:rPr>
              <a:t>.) have been added to this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drafting of this ordinance a uniformed spelling of “Marijuana” has been adopted for utilization in all future ordinances and correspondence.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regards to Sec. 50-3-531(c)(2)(d), the language requiring the Buildings, Safety Engineering and Environmental Department to maintain a list of locations of medical marihuana facilities that are licensed by the State of Michigan on the City of Detroit website is recommended to be stricken.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a:t>
            </a:fld>
            <a:endParaRPr lang="en-US"/>
          </a:p>
        </p:txBody>
      </p:sp>
    </p:spTree>
    <p:extLst>
      <p:ext uri="{BB962C8B-B14F-4D97-AF65-F5344CB8AC3E}">
        <p14:creationId xmlns:p14="http://schemas.microsoft.com/office/powerpoint/2010/main" val="101151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rPr>
              <a:t>Sec. 50-3-533</a:t>
            </a:r>
            <a:r>
              <a:rPr lang="en-US" sz="1200" kern="1200" dirty="0" smtClean="0">
                <a:solidFill>
                  <a:schemeClr val="tx1"/>
                </a:solidFill>
                <a:effectLst/>
                <a:latin typeface="+mn-lt"/>
                <a:ea typeface="+mn-ea"/>
                <a:cs typeface="+mn-cs"/>
              </a:rPr>
              <a:t> – “Definitions.” The meaning of terms has been expanded and several definitions added to this section related to newly permissible business uses. Below is a summary of the revisions and/or additions proposed for this section: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5</a:t>
            </a:fld>
            <a:endParaRPr lang="en-US"/>
          </a:p>
        </p:txBody>
      </p:sp>
    </p:spTree>
    <p:extLst>
      <p:ext uri="{BB962C8B-B14F-4D97-AF65-F5344CB8AC3E}">
        <p14:creationId xmlns:p14="http://schemas.microsoft.com/office/powerpoint/2010/main" val="407346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Article XVI, Division 2 – “Words and Terms Defined,” is proposed to be revised by amending and adding several definitions.  The existing terms, including the word “Marihuana,” have been revised to read “Marijuana,” and </a:t>
            </a:r>
            <a:r>
              <a:rPr lang="en-US" sz="1200" i="1" kern="1200" dirty="0" smtClean="0">
                <a:solidFill>
                  <a:schemeClr val="tx1"/>
                </a:solidFill>
                <a:effectLst/>
                <a:latin typeface="+mn-lt"/>
                <a:ea typeface="+mn-ea"/>
                <a:cs typeface="+mn-cs"/>
              </a:rPr>
              <a:t>Adult-use marijuana establishment, Co-location (marijuana</a:t>
            </a:r>
            <a:r>
              <a:rPr lang="en-US" sz="1200" i="1" kern="1200" smtClean="0">
                <a:solidFill>
                  <a:schemeClr val="tx1"/>
                </a:solidFill>
                <a:effectLst/>
                <a:latin typeface="+mn-lt"/>
                <a:ea typeface="+mn-ea"/>
                <a:cs typeface="+mn-cs"/>
              </a:rPr>
              <a:t>), Cultivation </a:t>
            </a:r>
            <a:r>
              <a:rPr lang="en-US" sz="1200" i="1" kern="1200" dirty="0" smtClean="0">
                <a:solidFill>
                  <a:schemeClr val="tx1"/>
                </a:solidFill>
                <a:effectLst/>
                <a:latin typeface="+mn-lt"/>
                <a:ea typeface="+mn-ea"/>
                <a:cs typeface="+mn-cs"/>
              </a:rPr>
              <a:t>or cultivate (marijuana), Designated marijuana consumption establishment, Drug-free zone, Equivalent licenses (marijuana), Licensee (marijuana), Marijuana grower facility, Marijuana microbusiness, Marijuana processor facility, Marijuana retailer establishment, Marijuana retail/provisioning facility, Marijuana safety compliance facility, </a:t>
            </a:r>
            <a:r>
              <a:rPr lang="en-US" sz="1200" i="1" kern="1200" dirty="0" err="1" smtClean="0">
                <a:solidFill>
                  <a:schemeClr val="tx1"/>
                </a:solidFill>
                <a:effectLst/>
                <a:latin typeface="+mn-lt"/>
                <a:ea typeface="+mn-ea"/>
                <a:cs typeface="+mn-cs"/>
              </a:rPr>
              <a:t>Marijauana</a:t>
            </a:r>
            <a:r>
              <a:rPr lang="en-US" sz="1200" i="1" kern="1200" dirty="0" smtClean="0">
                <a:solidFill>
                  <a:schemeClr val="tx1"/>
                </a:solidFill>
                <a:effectLst/>
                <a:latin typeface="+mn-lt"/>
                <a:ea typeface="+mn-ea"/>
                <a:cs typeface="+mn-cs"/>
              </a:rPr>
              <a:t> secure transporter facility, Medical marijuana facility, Medical marijuana Provisioning Center Facility, Michigan Medical Marihuana Facilities Licensing Act or “MMFLA,” and Michigan Regulation and Taxation of Marijuana Act or “MRTMA”</a:t>
            </a:r>
            <a:r>
              <a:rPr lang="en-US" sz="1200" kern="1200" dirty="0" smtClean="0">
                <a:solidFill>
                  <a:schemeClr val="tx1"/>
                </a:solidFill>
                <a:effectLst/>
                <a:latin typeface="+mn-lt"/>
                <a:ea typeface="+mn-ea"/>
                <a:cs typeface="+mn-cs"/>
              </a:rPr>
              <a:t> definitions are newly added to this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proposed revisions to the Zoning Ordinance are anticipated to move in tandem with an amendatory ordinance for the Chapter 20 – “Business Licensing” provision so the definitions of Adult-Use Marijuana Consumption Establishment coincide with one another.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6</a:t>
            </a:fld>
            <a:endParaRPr lang="en-US"/>
          </a:p>
        </p:txBody>
      </p:sp>
    </p:spTree>
    <p:extLst>
      <p:ext uri="{BB962C8B-B14F-4D97-AF65-F5344CB8AC3E}">
        <p14:creationId xmlns:p14="http://schemas.microsoft.com/office/powerpoint/2010/main" val="202774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 50-3-534</a:t>
            </a:r>
            <a:r>
              <a:rPr lang="en-US" sz="1200" kern="1200" dirty="0" smtClean="0">
                <a:solidFill>
                  <a:schemeClr val="tx1"/>
                </a:solidFill>
                <a:effectLst/>
                <a:latin typeface="+mn-lt"/>
                <a:ea typeface="+mn-ea"/>
                <a:cs typeface="+mn-cs"/>
              </a:rPr>
              <a:t> – “Medical marijuana caregiver center procedures,” has been revised to reiterate that applications for medical marijuana caregiver centers will not be accepted after the effective date of the revised ordinance. Language pertaining to procedures for processing medical marijuana caregiver center applications have been stricken from this section.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11</a:t>
            </a:fld>
            <a:endParaRPr lang="en-US"/>
          </a:p>
        </p:txBody>
      </p:sp>
    </p:spTree>
    <p:extLst>
      <p:ext uri="{BB962C8B-B14F-4D97-AF65-F5344CB8AC3E}">
        <p14:creationId xmlns:p14="http://schemas.microsoft.com/office/powerpoint/2010/main" val="22210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Newly added to Subsection (a) of this section are the land uses of </a:t>
            </a:r>
            <a:r>
              <a:rPr lang="en-US" sz="1200" i="1" kern="1200" dirty="0" smtClean="0">
                <a:solidFill>
                  <a:schemeClr val="tx1"/>
                </a:solidFill>
                <a:effectLst/>
                <a:latin typeface="+mn-lt"/>
                <a:ea typeface="+mn-ea"/>
                <a:cs typeface="+mn-cs"/>
              </a:rPr>
              <a:t>Designated marijuana consumption establishment </a:t>
            </a:r>
            <a:r>
              <a:rPr lang="en-US" sz="1200" kern="1200" dirty="0" smtClean="0">
                <a:solidFill>
                  <a:schemeClr val="tx1"/>
                </a:solidFill>
                <a:effectLst/>
                <a:latin typeface="+mn-lt"/>
                <a:ea typeface="+mn-ea"/>
                <a:cs typeface="+mn-cs"/>
              </a:rPr>
              <a:t>which may be permitted on a conditional basis in B2, B4, B5, B6, M1, M2, M3, M4, and SD2 zoning districts, and </a:t>
            </a:r>
            <a:r>
              <a:rPr lang="en-US" sz="1200" i="1" kern="1200" dirty="0" smtClean="0">
                <a:solidFill>
                  <a:schemeClr val="tx1"/>
                </a:solidFill>
                <a:effectLst/>
                <a:latin typeface="+mn-lt"/>
                <a:ea typeface="+mn-ea"/>
                <a:cs typeface="+mn-cs"/>
              </a:rPr>
              <a:t>Marijuana microbusinesses</a:t>
            </a:r>
            <a:r>
              <a:rPr lang="en-US" sz="1200" kern="1200" dirty="0" smtClean="0">
                <a:solidFill>
                  <a:schemeClr val="tx1"/>
                </a:solidFill>
                <a:effectLst/>
                <a:latin typeface="+mn-lt"/>
                <a:ea typeface="+mn-ea"/>
                <a:cs typeface="+mn-cs"/>
              </a:rPr>
              <a:t> which may be permitted on a conditional basis in the B2, B4, B5, B6, M1, M2, M3, M4, and SD2 zoning districts. The land use of </a:t>
            </a:r>
            <a:r>
              <a:rPr lang="en-US" sz="1200" i="1" kern="1200" dirty="0" smtClean="0">
                <a:solidFill>
                  <a:schemeClr val="tx1"/>
                </a:solidFill>
                <a:effectLst/>
                <a:latin typeface="+mn-lt"/>
                <a:ea typeface="+mn-ea"/>
                <a:cs typeface="+mn-cs"/>
              </a:rPr>
              <a:t>Medical marijuana provisioning center</a:t>
            </a:r>
            <a:r>
              <a:rPr lang="en-US" sz="1200" kern="1200" dirty="0" smtClean="0">
                <a:solidFill>
                  <a:schemeClr val="tx1"/>
                </a:solidFill>
                <a:effectLst/>
                <a:latin typeface="+mn-lt"/>
                <a:ea typeface="+mn-ea"/>
                <a:cs typeface="+mn-cs"/>
              </a:rPr>
              <a:t> has been replaced with </a:t>
            </a:r>
            <a:r>
              <a:rPr lang="en-US" sz="1200" i="1" kern="1200" dirty="0" smtClean="0">
                <a:solidFill>
                  <a:schemeClr val="tx1"/>
                </a:solidFill>
                <a:effectLst/>
                <a:latin typeface="+mn-lt"/>
                <a:ea typeface="+mn-ea"/>
                <a:cs typeface="+mn-cs"/>
              </a:rPr>
              <a:t>Marijuana retail/provisioning </a:t>
            </a:r>
            <a:r>
              <a:rPr lang="en-US" sz="1200" i="1" kern="1200" dirty="0" err="1" smtClean="0">
                <a:solidFill>
                  <a:schemeClr val="tx1"/>
                </a:solidFill>
                <a:effectLst/>
                <a:latin typeface="+mn-lt"/>
                <a:ea typeface="+mn-ea"/>
                <a:cs typeface="+mn-cs"/>
              </a:rPr>
              <a:t>facilties</a:t>
            </a:r>
            <a:r>
              <a:rPr lang="en-US" sz="1200" kern="1200" dirty="0" smtClean="0">
                <a:solidFill>
                  <a:schemeClr val="tx1"/>
                </a:solidFill>
                <a:effectLst/>
                <a:latin typeface="+mn-lt"/>
                <a:ea typeface="+mn-ea"/>
                <a:cs typeface="+mn-cs"/>
              </a:rPr>
              <a:t>.  Additionally the language which limits the number of provisioning center </a:t>
            </a:r>
            <a:r>
              <a:rPr lang="en-US" sz="1200" kern="1200" dirty="0" err="1" smtClean="0">
                <a:solidFill>
                  <a:schemeClr val="tx1"/>
                </a:solidFill>
                <a:effectLst/>
                <a:latin typeface="+mn-lt"/>
                <a:ea typeface="+mn-ea"/>
                <a:cs typeface="+mn-cs"/>
              </a:rPr>
              <a:t>facilitity</a:t>
            </a:r>
            <a:r>
              <a:rPr lang="en-US" sz="1200" kern="1200" dirty="0" smtClean="0">
                <a:solidFill>
                  <a:schemeClr val="tx1"/>
                </a:solidFill>
                <a:effectLst/>
                <a:latin typeface="+mn-lt"/>
                <a:ea typeface="+mn-ea"/>
                <a:cs typeface="+mn-cs"/>
              </a:rPr>
              <a:t> licenses to 75 has been stricken from this section, noting that the licensing limitation is now included in Chapter 20, Article VI of the City Code.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12</a:t>
            </a:fld>
            <a:endParaRPr lang="en-US"/>
          </a:p>
        </p:txBody>
      </p:sp>
    </p:spTree>
    <p:extLst>
      <p:ext uri="{BB962C8B-B14F-4D97-AF65-F5344CB8AC3E}">
        <p14:creationId xmlns:p14="http://schemas.microsoft.com/office/powerpoint/2010/main" val="263190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Also in Subsection (b) of this section, the three-part prohibition against locating (1) within a drug-free zone, (2) within a Gateway Radial Thoroughfare overlay area or Traditional Main Street overlay area, or (3) on a zoning lot that is located less than “1,000 radial feet from a zoning lot occupied by any religious institution identified as exempt by the City Assessor,” any zoning lot “with an unexpired conditional land use approval, building permit, or certificate of occupancy for a marijuana retail/provisioning facility or a marijuana microbusiness,” or within “1,000 feet of any zoning lot occupied by a Controlled Use,” has been extended to designated consumption establishments, marijuana retail/provisioning facilities and marijuana microbusinesses.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13</a:t>
            </a:fld>
            <a:endParaRPr lang="en-US"/>
          </a:p>
        </p:txBody>
      </p:sp>
    </p:spTree>
    <p:extLst>
      <p:ext uri="{BB962C8B-B14F-4D97-AF65-F5344CB8AC3E}">
        <p14:creationId xmlns:p14="http://schemas.microsoft.com/office/powerpoint/2010/main" val="3889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72115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72366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629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10084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676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850004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52640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80154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177794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57848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12452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F94A20-4E5E-B64C-A2AE-4E588845091B}"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12382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F94A20-4E5E-B64C-A2AE-4E588845091B}"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40114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94A20-4E5E-B64C-A2AE-4E588845091B}"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378718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30582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64145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8F94A20-4E5E-B64C-A2AE-4E588845091B}" type="datetimeFigureOut">
              <a:rPr lang="en-US" smtClean="0"/>
              <a:t>3/18/2021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97C2C8-2A22-9C48-91EC-5DCCB7A51BD7}" type="slidenum">
              <a:rPr lang="en-US" smtClean="0"/>
              <a:t>‹#›</a:t>
            </a:fld>
            <a:endParaRPr lang="en-US"/>
          </a:p>
        </p:txBody>
      </p:sp>
    </p:spTree>
    <p:extLst>
      <p:ext uri="{BB962C8B-B14F-4D97-AF65-F5344CB8AC3E}">
        <p14:creationId xmlns:p14="http://schemas.microsoft.com/office/powerpoint/2010/main" val="285200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22" y="115600"/>
            <a:ext cx="8911687" cy="1280890"/>
          </a:xfrm>
        </p:spPr>
        <p:txBody>
          <a:bodyPr>
            <a:normAutofit fontScale="90000"/>
          </a:bodyPr>
          <a:lstStyle/>
          <a:p>
            <a:pPr algn="ctr"/>
            <a:r>
              <a:rPr lang="en-US" dirty="0" smtClean="0"/>
              <a:t>Medical Marijuana Facilities &amp; Adult-Use Marijuana Establishments </a:t>
            </a:r>
            <a:br>
              <a:rPr lang="en-US" dirty="0" smtClean="0"/>
            </a:br>
            <a:r>
              <a:rPr lang="en-US" sz="2800" dirty="0" smtClean="0"/>
              <a:t>D3 </a:t>
            </a:r>
            <a:r>
              <a:rPr lang="en-US" sz="2800" dirty="0" err="1" smtClean="0"/>
              <a:t>Townhall</a:t>
            </a:r>
            <a:r>
              <a:rPr lang="en-US" sz="2800" dirty="0" smtClean="0"/>
              <a:t> March 17, 2021</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2950244" cy="1909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485" y="1688579"/>
            <a:ext cx="2881224" cy="19093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5750" y="1688579"/>
            <a:ext cx="3389578" cy="19117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972" y="4182106"/>
            <a:ext cx="2912250" cy="218418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182106"/>
            <a:ext cx="2918419" cy="2180662"/>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b="12583"/>
          <a:stretch/>
        </p:blipFill>
        <p:spPr>
          <a:xfrm>
            <a:off x="7787574" y="4182106"/>
            <a:ext cx="3357753" cy="2201441"/>
          </a:xfrm>
          <a:prstGeom prst="rect">
            <a:avLst/>
          </a:prstGeom>
        </p:spPr>
      </p:pic>
    </p:spTree>
    <p:extLst>
      <p:ext uri="{BB962C8B-B14F-4D97-AF65-F5344CB8AC3E}">
        <p14:creationId xmlns:p14="http://schemas.microsoft.com/office/powerpoint/2010/main" val="2191321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Marijuana retailer establishment</a:t>
            </a:r>
            <a:r>
              <a:rPr lang="en-US" sz="2800" dirty="0">
                <a:latin typeface="Times New Roman" panose="02020603050405020304" pitchFamily="18" charset="0"/>
                <a:cs typeface="Times New Roman" panose="02020603050405020304" pitchFamily="18" charset="0"/>
              </a:rPr>
              <a:t> has been newly added meaning, a location where a licensee that is licensed as a marijuana retailer under the MRTMA and Chapter 20, Article VI of this Code operates a commercial entity that obtains marijuana from adult-use marijuana establishments and sells or transfers marijuana to individuals who are 21 years of age or older and to other adult-use marijuana establishments.</a:t>
            </a:r>
          </a:p>
          <a:p>
            <a:endParaRPr lang="en-US" dirty="0"/>
          </a:p>
        </p:txBody>
      </p:sp>
    </p:spTree>
    <p:extLst>
      <p:ext uri="{BB962C8B-B14F-4D97-AF65-F5344CB8AC3E}">
        <p14:creationId xmlns:p14="http://schemas.microsoft.com/office/powerpoint/2010/main" val="286603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41521"/>
            <a:ext cx="8911687" cy="1280890"/>
          </a:xfrm>
        </p:spPr>
        <p:txBody>
          <a:bodyPr/>
          <a:lstStyle/>
          <a:p>
            <a:r>
              <a:rPr lang="en-US" u="sng" dirty="0"/>
              <a:t>Sec. 50-3-534</a:t>
            </a:r>
            <a:r>
              <a:rPr lang="en-US" dirty="0"/>
              <a:t> – “Medical marijuana caregiver </a:t>
            </a:r>
            <a:r>
              <a:rPr lang="en-US" dirty="0" smtClean="0"/>
              <a:t>center” procedures </a:t>
            </a:r>
            <a:endParaRPr lang="en-US" dirty="0"/>
          </a:p>
        </p:txBody>
      </p:sp>
    </p:spTree>
    <p:extLst>
      <p:ext uri="{BB962C8B-B14F-4D97-AF65-F5344CB8AC3E}">
        <p14:creationId xmlns:p14="http://schemas.microsoft.com/office/powerpoint/2010/main" val="2563200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9973"/>
            <a:ext cx="8911687" cy="1280890"/>
          </a:xfrm>
        </p:spPr>
        <p:txBody>
          <a:bodyPr>
            <a:noAutofit/>
          </a:bodyPr>
          <a:lstStyle/>
          <a:p>
            <a:r>
              <a:rPr lang="en-US" sz="2800" u="sng" dirty="0"/>
              <a:t>Sec. 50-3-535</a:t>
            </a:r>
            <a:r>
              <a:rPr lang="en-US" sz="2800" dirty="0"/>
              <a:t> – “Permitted districts for medical marijuana facilities and adult-use marijuana establishments; Conditional use; Restrictions,” </a:t>
            </a:r>
          </a:p>
        </p:txBody>
      </p:sp>
      <p:pic>
        <p:nvPicPr>
          <p:cNvPr id="3" name="Picture 2"/>
          <p:cNvPicPr>
            <a:picLocks noChangeAspect="1"/>
          </p:cNvPicPr>
          <p:nvPr/>
        </p:nvPicPr>
        <p:blipFill>
          <a:blip r:embed="rId3"/>
          <a:stretch>
            <a:fillRect/>
          </a:stretch>
        </p:blipFill>
        <p:spPr>
          <a:xfrm>
            <a:off x="1178850" y="1902675"/>
            <a:ext cx="10591598" cy="4540988"/>
          </a:xfrm>
          <a:prstGeom prst="rect">
            <a:avLst/>
          </a:prstGeom>
        </p:spPr>
      </p:pic>
    </p:spTree>
    <p:extLst>
      <p:ext uri="{BB962C8B-B14F-4D97-AF65-F5344CB8AC3E}">
        <p14:creationId xmlns:p14="http://schemas.microsoft.com/office/powerpoint/2010/main" val="2953272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Locational Prohibition</a:t>
            </a:r>
            <a:endParaRPr lang="en-US" b="1" dirty="0"/>
          </a:p>
        </p:txBody>
      </p:sp>
      <p:sp>
        <p:nvSpPr>
          <p:cNvPr id="3" name="Content Placeholder 2"/>
          <p:cNvSpPr>
            <a:spLocks noGrp="1"/>
          </p:cNvSpPr>
          <p:nvPr>
            <p:ph idx="1"/>
          </p:nvPr>
        </p:nvSpPr>
        <p:spPr>
          <a:xfrm>
            <a:off x="2327955" y="1504041"/>
            <a:ext cx="8915400" cy="3777622"/>
          </a:xfrm>
        </p:spPr>
        <p:txBody>
          <a:bodyPr>
            <a:noAutofit/>
          </a:bodyPr>
          <a:lstStyle/>
          <a:p>
            <a:r>
              <a:rPr lang="en-US" sz="2400" dirty="0"/>
              <a:t>(1) within a drug-free zone, </a:t>
            </a:r>
            <a:endParaRPr lang="en-US" sz="2400" dirty="0" smtClean="0"/>
          </a:p>
          <a:p>
            <a:r>
              <a:rPr lang="en-US" sz="2400" dirty="0" smtClean="0"/>
              <a:t>(</a:t>
            </a:r>
            <a:r>
              <a:rPr lang="en-US" sz="2400" dirty="0"/>
              <a:t>2) within a Gateway Radial Thoroughfare overlay area or Traditional Main Street overlay area, or </a:t>
            </a:r>
            <a:endParaRPr lang="en-US" sz="2400" dirty="0" smtClean="0"/>
          </a:p>
          <a:p>
            <a:r>
              <a:rPr lang="en-US" sz="2400" dirty="0" smtClean="0"/>
              <a:t>(</a:t>
            </a:r>
            <a:r>
              <a:rPr lang="en-US" sz="2400" dirty="0"/>
              <a:t>3) on a zoning lot that is located less than “1,000 radial feet from a zoning lot occupied by any religious institution identified as exempt by the City Assessor,” any zoning lot “with an unexpired conditional land use approval, building permit, or certificate of occupancy for medical marijuana provisioning center facility, an adult-use marijuana retailer establishment, or a marijuana microbusiness,” or within “1,000 feet of any zoning lot occupied by a Controlled Use,” </a:t>
            </a:r>
          </a:p>
        </p:txBody>
      </p:sp>
    </p:spTree>
    <p:extLst>
      <p:ext uri="{BB962C8B-B14F-4D97-AF65-F5344CB8AC3E}">
        <p14:creationId xmlns:p14="http://schemas.microsoft.com/office/powerpoint/2010/main" val="2659102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062" y="2764740"/>
            <a:ext cx="8911687" cy="1280890"/>
          </a:xfrm>
        </p:spPr>
        <p:txBody>
          <a:bodyPr/>
          <a:lstStyle/>
          <a:p>
            <a:r>
              <a:rPr lang="en-US" b="1" u="sng" dirty="0"/>
              <a:t>Sec. 50-3-357</a:t>
            </a:r>
            <a:r>
              <a:rPr lang="en-US" b="1" dirty="0"/>
              <a:t> – “Accessory Uses; Public Nuisance”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6146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389177"/>
            <a:ext cx="8911687" cy="1280890"/>
          </a:xfrm>
        </p:spPr>
        <p:txBody>
          <a:bodyPr/>
          <a:lstStyle/>
          <a:p>
            <a:r>
              <a:rPr lang="en-US" b="1" u="sng" dirty="0"/>
              <a:t>Sec. 50-11-386</a:t>
            </a:r>
            <a:r>
              <a:rPr lang="en-US" b="1" dirty="0"/>
              <a:t> – “Traditional Main Street Overlay Areas.”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66" r="8998"/>
          <a:stretch/>
        </p:blipFill>
        <p:spPr>
          <a:xfrm>
            <a:off x="2360612" y="1670067"/>
            <a:ext cx="7121237" cy="4936980"/>
          </a:xfrm>
          <a:prstGeom prst="rect">
            <a:avLst/>
          </a:prstGeom>
        </p:spPr>
      </p:pic>
    </p:spTree>
    <p:extLst>
      <p:ext uri="{BB962C8B-B14F-4D97-AF65-F5344CB8AC3E}">
        <p14:creationId xmlns:p14="http://schemas.microsoft.com/office/powerpoint/2010/main" val="900904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XII, Use Table </a:t>
            </a:r>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1178850" y="1902675"/>
            <a:ext cx="10591598" cy="4540988"/>
          </a:xfrm>
          <a:prstGeom prst="rect">
            <a:avLst/>
          </a:prstGeom>
        </p:spPr>
      </p:pic>
    </p:spTree>
    <p:extLst>
      <p:ext uri="{BB962C8B-B14F-4D97-AF65-F5344CB8AC3E}">
        <p14:creationId xmlns:p14="http://schemas.microsoft.com/office/powerpoint/2010/main" val="398888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8950"/>
            <a:ext cx="8911687" cy="1280890"/>
          </a:xfrm>
        </p:spPr>
        <p:txBody>
          <a:bodyPr>
            <a:normAutofit fontScale="90000"/>
          </a:bodyPr>
          <a:lstStyle/>
          <a:p>
            <a:r>
              <a:rPr lang="en-US" b="1" dirty="0"/>
              <a:t>Article XII, General Use Standards &amp; Specific Use Standards</a:t>
            </a:r>
            <a:r>
              <a:rPr lang="en-US" dirty="0"/>
              <a:t/>
            </a:r>
            <a:br>
              <a:rPr lang="en-US" dirty="0"/>
            </a:br>
            <a:endParaRPr lang="en-US" dirty="0"/>
          </a:p>
        </p:txBody>
      </p:sp>
      <p:pic>
        <p:nvPicPr>
          <p:cNvPr id="3" name="Picture 2"/>
          <p:cNvPicPr>
            <a:picLocks noChangeAspect="1"/>
          </p:cNvPicPr>
          <p:nvPr/>
        </p:nvPicPr>
        <p:blipFill rotWithShape="1">
          <a:blip r:embed="rId3"/>
          <a:srcRect b="8867"/>
          <a:stretch/>
        </p:blipFill>
        <p:spPr>
          <a:xfrm>
            <a:off x="1740126" y="1409840"/>
            <a:ext cx="4216538" cy="5220896"/>
          </a:xfrm>
          <a:prstGeom prst="rect">
            <a:avLst/>
          </a:prstGeom>
        </p:spPr>
      </p:pic>
      <p:pic>
        <p:nvPicPr>
          <p:cNvPr id="5" name="Picture 4"/>
          <p:cNvPicPr>
            <a:picLocks noChangeAspect="1"/>
          </p:cNvPicPr>
          <p:nvPr/>
        </p:nvPicPr>
        <p:blipFill>
          <a:blip r:embed="rId4"/>
          <a:stretch>
            <a:fillRect/>
          </a:stretch>
        </p:blipFill>
        <p:spPr>
          <a:xfrm>
            <a:off x="6426926" y="1886319"/>
            <a:ext cx="5945879" cy="4443900"/>
          </a:xfrm>
          <a:prstGeom prst="rect">
            <a:avLst/>
          </a:prstGeom>
        </p:spPr>
      </p:pic>
    </p:spTree>
    <p:extLst>
      <p:ext uri="{BB962C8B-B14F-4D97-AF65-F5344CB8AC3E}">
        <p14:creationId xmlns:p14="http://schemas.microsoft.com/office/powerpoint/2010/main" val="3905125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793" y="2701104"/>
            <a:ext cx="8911687" cy="1280890"/>
          </a:xfrm>
        </p:spPr>
        <p:txBody>
          <a:bodyPr>
            <a:normAutofit fontScale="90000"/>
          </a:bodyPr>
          <a:lstStyle/>
          <a:p>
            <a:r>
              <a:rPr lang="en-US" b="1" u="sng" dirty="0" smtClean="0"/>
              <a:t>Sec. 50-12-413 </a:t>
            </a:r>
            <a:r>
              <a:rPr lang="en-US" b="1" dirty="0" smtClean="0"/>
              <a:t>– “Medical marijuana facilities and adult-use marijuana establishments”</a:t>
            </a:r>
            <a:endParaRPr lang="en-US" b="1" dirty="0"/>
          </a:p>
        </p:txBody>
      </p:sp>
    </p:spTree>
    <p:extLst>
      <p:ext uri="{BB962C8B-B14F-4D97-AF65-F5344CB8AC3E}">
        <p14:creationId xmlns:p14="http://schemas.microsoft.com/office/powerpoint/2010/main" val="2350183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426784"/>
            <a:ext cx="8911687" cy="1280890"/>
          </a:xfrm>
        </p:spPr>
        <p:txBody>
          <a:bodyPr/>
          <a:lstStyle/>
          <a:p>
            <a:r>
              <a:rPr lang="en-US" b="1" dirty="0"/>
              <a:t>Article XII, Division 6 – “Temporary Uses and Structures,”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0931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762"/>
            <a:ext cx="10515600" cy="951057"/>
          </a:xfrm>
        </p:spPr>
        <p:txBody>
          <a:bodyPr>
            <a:normAutofit fontScale="90000"/>
          </a:bodyPr>
          <a:lstStyle/>
          <a:p>
            <a:pPr algn="ctr"/>
            <a:r>
              <a:rPr lang="en-US" sz="5300" b="1" dirty="0" smtClean="0">
                <a:latin typeface="+mn-lt"/>
              </a:rPr>
              <a:t>HISTORY</a:t>
            </a:r>
            <a:r>
              <a:rPr lang="en-US" b="1" dirty="0"/>
              <a:t/>
            </a:r>
            <a:br>
              <a:rPr lang="en-US" b="1" dirty="0"/>
            </a:br>
            <a:endParaRPr lang="en-US" dirty="0"/>
          </a:p>
        </p:txBody>
      </p:sp>
      <p:sp>
        <p:nvSpPr>
          <p:cNvPr id="3" name="Content Placeholder 2"/>
          <p:cNvSpPr>
            <a:spLocks noGrp="1"/>
          </p:cNvSpPr>
          <p:nvPr>
            <p:ph idx="1"/>
          </p:nvPr>
        </p:nvSpPr>
        <p:spPr>
          <a:xfrm>
            <a:off x="2438400" y="2408903"/>
            <a:ext cx="8915400" cy="3777622"/>
          </a:xfrm>
        </p:spPr>
        <p:txBody>
          <a:bodyPr>
            <a:normAutofit/>
          </a:bodyPr>
          <a:lstStyle/>
          <a:p>
            <a:r>
              <a:rPr lang="en-US" sz="2000" dirty="0" smtClean="0"/>
              <a:t>Medical Marihuana Act Initiated Law 1 of 2008</a:t>
            </a:r>
          </a:p>
          <a:p>
            <a:r>
              <a:rPr lang="en-US" sz="2000" dirty="0" smtClean="0"/>
              <a:t>2012 Citizen Voter Legal Possession and Consumption (only Detroit)</a:t>
            </a:r>
          </a:p>
          <a:p>
            <a:r>
              <a:rPr lang="en-US" sz="2000" dirty="0" smtClean="0"/>
              <a:t>2015 Medical Marihuana Caregiver Center provisions (only Detroit)</a:t>
            </a:r>
          </a:p>
          <a:p>
            <a:r>
              <a:rPr lang="en-US" sz="2000" dirty="0" smtClean="0"/>
              <a:t>2016 Medical Marihuana Facilities Licensing Act (MMFLA)</a:t>
            </a:r>
          </a:p>
          <a:p>
            <a:r>
              <a:rPr lang="en-US" sz="2000" dirty="0" smtClean="0"/>
              <a:t>May 2018 – Medical Marihuana Facilities Ordinance (only Detroit)</a:t>
            </a:r>
          </a:p>
          <a:p>
            <a:r>
              <a:rPr lang="en-US" sz="2000" dirty="0" smtClean="0"/>
              <a:t>2018 Michigan Regulation and Taxation of Marijuana Act (MRTMA)</a:t>
            </a:r>
            <a:endParaRPr lang="en-US" sz="2000" dirty="0"/>
          </a:p>
        </p:txBody>
      </p:sp>
    </p:spTree>
    <p:extLst>
      <p:ext uri="{BB962C8B-B14F-4D97-AF65-F5344CB8AC3E}">
        <p14:creationId xmlns:p14="http://schemas.microsoft.com/office/powerpoint/2010/main" val="3510568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XIV, Parking </a:t>
            </a:r>
            <a:r>
              <a:rPr lang="en-US" dirty="0"/>
              <a:t/>
            </a:r>
            <a:br>
              <a:rPr lang="en-US" dirty="0"/>
            </a:b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01783" y="1554480"/>
            <a:ext cx="9901645" cy="4950823"/>
          </a:xfrm>
          <a:prstGeom prst="rect">
            <a:avLst/>
          </a:prstGeom>
          <a:noFill/>
          <a:ln>
            <a:noFill/>
          </a:ln>
        </p:spPr>
      </p:pic>
    </p:spTree>
    <p:extLst>
      <p:ext uri="{BB962C8B-B14F-4D97-AF65-F5344CB8AC3E}">
        <p14:creationId xmlns:p14="http://schemas.microsoft.com/office/powerpoint/2010/main" val="341027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Drug Free Zone </a:t>
            </a:r>
            <a:r>
              <a:rPr lang="en-US" sz="3200" b="1" dirty="0" smtClean="0"/>
              <a:t>(1000 radial feet)</a:t>
            </a:r>
            <a:endParaRPr lang="en-US" sz="3200" b="1" dirty="0"/>
          </a:p>
        </p:txBody>
      </p:sp>
      <p:sp>
        <p:nvSpPr>
          <p:cNvPr id="3" name="Content Placeholder 2"/>
          <p:cNvSpPr>
            <a:spLocks noGrp="1"/>
          </p:cNvSpPr>
          <p:nvPr>
            <p:ph idx="1"/>
          </p:nvPr>
        </p:nvSpPr>
        <p:spPr>
          <a:xfrm>
            <a:off x="502718" y="1905000"/>
            <a:ext cx="5143702" cy="3777622"/>
          </a:xfrm>
        </p:spPr>
        <p:txBody>
          <a:bodyPr>
            <a:normAutofit/>
          </a:bodyPr>
          <a:lstStyle/>
          <a:p>
            <a:r>
              <a:rPr lang="en-US" sz="2800" dirty="0" smtClean="0"/>
              <a:t>56,464 total parcels unaffected, of them</a:t>
            </a:r>
          </a:p>
          <a:p>
            <a:r>
              <a:rPr lang="en-US" sz="2800" dirty="0" smtClean="0"/>
              <a:t>2,538 appear to be in	zoning permissible areas</a:t>
            </a:r>
            <a:endParaRPr lang="en-US" sz="2800" dirty="0"/>
          </a:p>
        </p:txBody>
      </p:sp>
      <p:pic>
        <p:nvPicPr>
          <p:cNvPr id="4" name="Picture 3"/>
          <p:cNvPicPr>
            <a:picLocks noChangeAspect="1"/>
          </p:cNvPicPr>
          <p:nvPr/>
        </p:nvPicPr>
        <p:blipFill rotWithShape="1">
          <a:blip r:embed="rId3"/>
          <a:srcRect l="21271" t="15112" r="52791" b="13555"/>
          <a:stretch/>
        </p:blipFill>
        <p:spPr>
          <a:xfrm>
            <a:off x="5504556" y="1508104"/>
            <a:ext cx="6532327" cy="5052716"/>
          </a:xfrm>
          <a:prstGeom prst="rect">
            <a:avLst/>
          </a:prstGeom>
        </p:spPr>
      </p:pic>
    </p:spTree>
    <p:extLst>
      <p:ext uri="{BB962C8B-B14F-4D97-AF65-F5344CB8AC3E}">
        <p14:creationId xmlns:p14="http://schemas.microsoft.com/office/powerpoint/2010/main" val="2228957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Proposed Drug Free Zone with reduced spacing from Controlled Uses </a:t>
            </a:r>
            <a:r>
              <a:rPr lang="en-US" sz="3200" b="1" dirty="0" smtClean="0"/>
              <a:t>(750 radial feet)</a:t>
            </a:r>
            <a:endParaRPr lang="en-US" sz="3200" b="1" dirty="0"/>
          </a:p>
        </p:txBody>
      </p:sp>
      <p:sp>
        <p:nvSpPr>
          <p:cNvPr id="3" name="Content Placeholder 2"/>
          <p:cNvSpPr>
            <a:spLocks noGrp="1"/>
          </p:cNvSpPr>
          <p:nvPr>
            <p:ph idx="1"/>
          </p:nvPr>
        </p:nvSpPr>
        <p:spPr>
          <a:xfrm>
            <a:off x="1137916" y="3136033"/>
            <a:ext cx="4289760" cy="3193189"/>
          </a:xfrm>
        </p:spPr>
        <p:txBody>
          <a:bodyPr>
            <a:normAutofit/>
          </a:bodyPr>
          <a:lstStyle/>
          <a:p>
            <a:r>
              <a:rPr lang="en-US" sz="2000" dirty="0" smtClean="0"/>
              <a:t>70,867 total parcels unaffected, of them</a:t>
            </a:r>
          </a:p>
          <a:p>
            <a:r>
              <a:rPr lang="en-US" sz="2000" dirty="0" smtClean="0"/>
              <a:t>3,880 or so appear to be in zoning permissible areas</a:t>
            </a:r>
            <a:endParaRPr lang="en-US" sz="2000" dirty="0"/>
          </a:p>
        </p:txBody>
      </p:sp>
      <p:pic>
        <p:nvPicPr>
          <p:cNvPr id="4" name="Picture 3"/>
          <p:cNvPicPr>
            <a:picLocks noChangeAspect="1"/>
          </p:cNvPicPr>
          <p:nvPr/>
        </p:nvPicPr>
        <p:blipFill rotWithShape="1">
          <a:blip r:embed="rId3"/>
          <a:srcRect l="63869" t="17302" r="3096" b="4337"/>
          <a:stretch/>
        </p:blipFill>
        <p:spPr>
          <a:xfrm>
            <a:off x="5122876" y="1845576"/>
            <a:ext cx="6622452" cy="4418063"/>
          </a:xfrm>
          <a:prstGeom prst="rect">
            <a:avLst/>
          </a:prstGeom>
        </p:spPr>
      </p:pic>
    </p:spTree>
    <p:extLst>
      <p:ext uri="{BB962C8B-B14F-4D97-AF65-F5344CB8AC3E}">
        <p14:creationId xmlns:p14="http://schemas.microsoft.com/office/powerpoint/2010/main" val="1168973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00200" y="48491"/>
            <a:ext cx="10654145" cy="6913864"/>
          </a:xfrm>
          <a:prstGeom prst="rect">
            <a:avLst/>
          </a:prstGeom>
        </p:spPr>
      </p:pic>
    </p:spTree>
    <p:extLst>
      <p:ext uri="{BB962C8B-B14F-4D97-AF65-F5344CB8AC3E}">
        <p14:creationId xmlns:p14="http://schemas.microsoft.com/office/powerpoint/2010/main" val="272687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634810" y="55418"/>
            <a:ext cx="10656297" cy="6920345"/>
          </a:xfrm>
          <a:prstGeom prst="rect">
            <a:avLst/>
          </a:prstGeom>
        </p:spPr>
      </p:pic>
    </p:spTree>
    <p:extLst>
      <p:ext uri="{BB962C8B-B14F-4D97-AF65-F5344CB8AC3E}">
        <p14:creationId xmlns:p14="http://schemas.microsoft.com/office/powerpoint/2010/main" val="260703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708" y="2522182"/>
            <a:ext cx="8911687" cy="1280890"/>
          </a:xfrm>
        </p:spPr>
        <p:txBody>
          <a:bodyPr>
            <a:noAutofit/>
          </a:bodyPr>
          <a:lstStyle/>
          <a:p>
            <a:pPr algn="ctr"/>
            <a:r>
              <a:rPr lang="en-US" sz="8800" dirty="0" smtClean="0"/>
              <a:t>QUESTIONS?</a:t>
            </a:r>
            <a:endParaRPr lang="en-US" sz="8800" dirty="0"/>
          </a:p>
        </p:txBody>
      </p:sp>
    </p:spTree>
    <p:extLst>
      <p:ext uri="{BB962C8B-B14F-4D97-AF65-F5344CB8AC3E}">
        <p14:creationId xmlns:p14="http://schemas.microsoft.com/office/powerpoint/2010/main" val="128720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ZONING PROVISIONS</a:t>
            </a:r>
            <a:endParaRPr lang="en-US" b="1" dirty="0"/>
          </a:p>
        </p:txBody>
      </p:sp>
      <p:sp>
        <p:nvSpPr>
          <p:cNvPr id="3" name="Content Placeholder 2"/>
          <p:cNvSpPr>
            <a:spLocks noGrp="1"/>
          </p:cNvSpPr>
          <p:nvPr>
            <p:ph idx="1"/>
          </p:nvPr>
        </p:nvSpPr>
        <p:spPr/>
        <p:txBody>
          <a:bodyPr>
            <a:normAutofit/>
          </a:bodyPr>
          <a:lstStyle/>
          <a:p>
            <a:r>
              <a:rPr lang="en-US" sz="2200" b="1" dirty="0"/>
              <a:t>Article II, Division 6 – Review and Decision-Making Bodies</a:t>
            </a:r>
            <a:endParaRPr lang="en-US" sz="2200" dirty="0"/>
          </a:p>
          <a:p>
            <a:r>
              <a:rPr lang="en-US" sz="2200" b="1" dirty="0"/>
              <a:t>Article III, Division 12 – Medical and Adult-Use Provisions</a:t>
            </a:r>
            <a:endParaRPr lang="en-US" sz="2200" dirty="0"/>
          </a:p>
          <a:p>
            <a:r>
              <a:rPr lang="en-US" sz="2200" b="1" dirty="0" smtClean="0"/>
              <a:t>Article </a:t>
            </a:r>
            <a:r>
              <a:rPr lang="en-US" sz="2200" b="1" dirty="0"/>
              <a:t>XII, Use Table </a:t>
            </a:r>
            <a:endParaRPr lang="en-US" sz="2200" dirty="0"/>
          </a:p>
          <a:p>
            <a:r>
              <a:rPr lang="en-US" sz="2200" b="1" dirty="0"/>
              <a:t>Article XII, General Use Standards &amp; Specific Use Standards</a:t>
            </a:r>
            <a:endParaRPr lang="en-US" sz="2200" dirty="0"/>
          </a:p>
          <a:p>
            <a:r>
              <a:rPr lang="en-US" sz="2200" b="1" dirty="0"/>
              <a:t>Article XIV, Parking </a:t>
            </a:r>
            <a:endParaRPr lang="en-US" sz="2200" dirty="0"/>
          </a:p>
          <a:p>
            <a:r>
              <a:rPr lang="en-US" sz="2200" b="1" dirty="0"/>
              <a:t>Article XVI, Words and Terms</a:t>
            </a:r>
            <a:endParaRPr lang="en-US" sz="2200" dirty="0"/>
          </a:p>
          <a:p>
            <a:endParaRPr lang="en-US" dirty="0"/>
          </a:p>
        </p:txBody>
      </p:sp>
    </p:spTree>
    <p:extLst>
      <p:ext uri="{BB962C8B-B14F-4D97-AF65-F5344CB8AC3E}">
        <p14:creationId xmlns:p14="http://schemas.microsoft.com/office/powerpoint/2010/main" val="331967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Article III, Division 12 – </a:t>
            </a:r>
            <a:r>
              <a:rPr lang="en-US" b="1" dirty="0" smtClean="0"/>
              <a:t/>
            </a:r>
            <a:br>
              <a:rPr lang="en-US" b="1" dirty="0" smtClean="0"/>
            </a:br>
            <a:r>
              <a:rPr lang="en-US" b="1" dirty="0" smtClean="0"/>
              <a:t>Medical </a:t>
            </a:r>
            <a:r>
              <a:rPr lang="en-US" b="1" dirty="0"/>
              <a:t>and Adult-Use Provisions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268039"/>
              </p:ext>
            </p:extLst>
          </p:nvPr>
        </p:nvGraphicFramePr>
        <p:xfrm>
          <a:off x="1443038" y="1771650"/>
          <a:ext cx="10501312" cy="470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95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999" y="2741521"/>
            <a:ext cx="8911687" cy="1280890"/>
          </a:xfrm>
        </p:spPr>
        <p:txBody>
          <a:bodyPr/>
          <a:lstStyle/>
          <a:p>
            <a:r>
              <a:rPr lang="en-US" u="sng" dirty="0"/>
              <a:t>Sec. 50-3-533</a:t>
            </a:r>
            <a:r>
              <a:rPr lang="en-US" dirty="0"/>
              <a:t> – “Definitions.” </a:t>
            </a:r>
          </a:p>
        </p:txBody>
      </p:sp>
    </p:spTree>
    <p:extLst>
      <p:ext uri="{BB962C8B-B14F-4D97-AF65-F5344CB8AC3E}">
        <p14:creationId xmlns:p14="http://schemas.microsoft.com/office/powerpoint/2010/main" val="10731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XVI, Words and Terms</a:t>
            </a:r>
            <a:r>
              <a:rPr lang="en-US" dirty="0"/>
              <a:t/>
            </a:r>
            <a:br>
              <a:rPr lang="en-US" dirty="0"/>
            </a:br>
            <a:endParaRPr lang="en-US" dirty="0"/>
          </a:p>
        </p:txBody>
      </p:sp>
      <p:sp>
        <p:nvSpPr>
          <p:cNvPr id="3" name="Content Placeholder 2"/>
          <p:cNvSpPr>
            <a:spLocks noGrp="1"/>
          </p:cNvSpPr>
          <p:nvPr>
            <p:ph idx="1"/>
          </p:nvPr>
        </p:nvSpPr>
        <p:spPr>
          <a:xfrm>
            <a:off x="1306287" y="1776547"/>
            <a:ext cx="6283235" cy="5277394"/>
          </a:xfrm>
        </p:spPr>
        <p:txBody>
          <a:bodyPr>
            <a:normAutofit/>
          </a:bodyPr>
          <a:lstStyle/>
          <a:p>
            <a:pPr>
              <a:buFont typeface="Wingdings" panose="05000000000000000000" pitchFamily="2" charset="2"/>
              <a:buChar char="§"/>
            </a:pPr>
            <a:r>
              <a:rPr lang="en-US" i="1" dirty="0">
                <a:solidFill>
                  <a:schemeClr val="tx1"/>
                </a:solidFill>
              </a:rPr>
              <a:t>Adult-use marijuana establishment</a:t>
            </a:r>
            <a:r>
              <a:rPr lang="en-US" i="1" dirty="0" smtClean="0">
                <a:solidFill>
                  <a:schemeClr val="tx1"/>
                </a:solidFill>
              </a:rPr>
              <a:t>, </a:t>
            </a:r>
          </a:p>
          <a:p>
            <a:pPr>
              <a:buFont typeface="Wingdings" panose="05000000000000000000" pitchFamily="2" charset="2"/>
              <a:buChar char="§"/>
            </a:pPr>
            <a:r>
              <a:rPr lang="en-US" i="1" dirty="0" smtClean="0">
                <a:solidFill>
                  <a:schemeClr val="tx1"/>
                </a:solidFill>
              </a:rPr>
              <a:t>Co-location </a:t>
            </a:r>
            <a:r>
              <a:rPr lang="en-US" i="1" dirty="0">
                <a:solidFill>
                  <a:schemeClr val="tx1"/>
                </a:solidFill>
              </a:rPr>
              <a:t>(marijuana),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Cultivation </a:t>
            </a:r>
            <a:r>
              <a:rPr lang="en-US" i="1" dirty="0">
                <a:solidFill>
                  <a:schemeClr val="tx1"/>
                </a:solidFill>
              </a:rPr>
              <a:t>or cultivate (marijuana),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Designated </a:t>
            </a:r>
            <a:r>
              <a:rPr lang="en-US" i="1" dirty="0">
                <a:solidFill>
                  <a:schemeClr val="tx1"/>
                </a:solidFill>
              </a:rPr>
              <a:t>marijuana consumption establishment,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Drug-free </a:t>
            </a:r>
            <a:r>
              <a:rPr lang="en-US" i="1" dirty="0">
                <a:solidFill>
                  <a:schemeClr val="tx1"/>
                </a:solidFill>
              </a:rPr>
              <a:t>zone, Equivalent licenses (marijuana),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Licensee </a:t>
            </a:r>
            <a:r>
              <a:rPr lang="en-US" i="1" dirty="0">
                <a:solidFill>
                  <a:schemeClr val="tx1"/>
                </a:solidFill>
              </a:rPr>
              <a:t>(marijuana),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grower facility,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microbusiness,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processor facility, </a:t>
            </a:r>
            <a:endParaRPr lang="en-US" i="1" dirty="0" smtClean="0">
              <a:solidFill>
                <a:schemeClr val="tx1"/>
              </a:solidFill>
            </a:endParaRPr>
          </a:p>
        </p:txBody>
      </p:sp>
      <p:sp>
        <p:nvSpPr>
          <p:cNvPr id="4" name="TextBox 3"/>
          <p:cNvSpPr txBox="1"/>
          <p:nvPr/>
        </p:nvSpPr>
        <p:spPr>
          <a:xfrm>
            <a:off x="7341327" y="1276759"/>
            <a:ext cx="4728754" cy="5355312"/>
          </a:xfrm>
          <a:prstGeom prst="rect">
            <a:avLst/>
          </a:prstGeom>
          <a:noFill/>
        </p:spPr>
        <p:txBody>
          <a:bodyPr wrap="square" rtlCol="0">
            <a:spAutoFit/>
          </a:bodyPr>
          <a:lstStyle/>
          <a:p>
            <a:pPr marL="285750" indent="-285750">
              <a:buFont typeface="Wingdings" panose="05000000000000000000" pitchFamily="2" charset="2"/>
              <a:buChar char="§"/>
            </a:pPr>
            <a:r>
              <a:rPr lang="en-US" i="1" dirty="0"/>
              <a:t>Marijuana retailer establishment, </a:t>
            </a:r>
            <a:endParaRPr lang="en-US" i="1" dirty="0" smtClean="0"/>
          </a:p>
          <a:p>
            <a:endParaRPr lang="en-US" i="1" dirty="0"/>
          </a:p>
          <a:p>
            <a:pPr marL="285750" indent="-285750">
              <a:buFont typeface="Wingdings" panose="05000000000000000000" pitchFamily="2" charset="2"/>
              <a:buChar char="§"/>
            </a:pPr>
            <a:r>
              <a:rPr lang="en-US" i="1" dirty="0"/>
              <a:t>Marijuana retail/provisioning </a:t>
            </a:r>
            <a:r>
              <a:rPr lang="en-US" i="1" dirty="0" smtClean="0"/>
              <a:t>facility,</a:t>
            </a:r>
          </a:p>
          <a:p>
            <a:r>
              <a:rPr lang="en-US" i="1" dirty="0" smtClean="0"/>
              <a:t> </a:t>
            </a:r>
            <a:endParaRPr lang="en-US" i="1" dirty="0"/>
          </a:p>
          <a:p>
            <a:pPr marL="285750" indent="-285750">
              <a:buFont typeface="Wingdings" panose="05000000000000000000" pitchFamily="2" charset="2"/>
              <a:buChar char="§"/>
            </a:pPr>
            <a:r>
              <a:rPr lang="en-US" i="1" dirty="0"/>
              <a:t>Marijuana safety compliance facility</a:t>
            </a:r>
            <a:r>
              <a:rPr lang="en-US" i="1" dirty="0" smtClean="0"/>
              <a:t>,</a:t>
            </a:r>
          </a:p>
          <a:p>
            <a:r>
              <a:rPr lang="en-US" i="1" dirty="0" smtClean="0"/>
              <a:t> </a:t>
            </a:r>
            <a:endParaRPr lang="en-US" i="1" dirty="0"/>
          </a:p>
          <a:p>
            <a:pPr marL="285750" indent="-285750">
              <a:buFont typeface="Wingdings" panose="05000000000000000000" pitchFamily="2" charset="2"/>
              <a:buChar char="§"/>
            </a:pPr>
            <a:r>
              <a:rPr lang="en-US" i="1" dirty="0"/>
              <a:t>Marijuana secure transporter facility</a:t>
            </a:r>
            <a:r>
              <a:rPr lang="en-US" i="1" dirty="0" smtClean="0"/>
              <a:t>,</a:t>
            </a:r>
          </a:p>
          <a:p>
            <a:r>
              <a:rPr lang="en-US" i="1" dirty="0" smtClean="0"/>
              <a:t> </a:t>
            </a:r>
            <a:endParaRPr lang="en-US" i="1" dirty="0"/>
          </a:p>
          <a:p>
            <a:pPr marL="285750" indent="-285750">
              <a:buFont typeface="Wingdings" panose="05000000000000000000" pitchFamily="2" charset="2"/>
              <a:buChar char="§"/>
            </a:pPr>
            <a:r>
              <a:rPr lang="en-US" i="1" dirty="0"/>
              <a:t>Medical marijuana facility, </a:t>
            </a:r>
            <a:endParaRPr lang="en-US" i="1" dirty="0" smtClean="0"/>
          </a:p>
          <a:p>
            <a:endParaRPr lang="en-US" i="1" dirty="0"/>
          </a:p>
          <a:p>
            <a:pPr marL="285750" indent="-285750">
              <a:buFont typeface="Wingdings" panose="05000000000000000000" pitchFamily="2" charset="2"/>
              <a:buChar char="§"/>
            </a:pPr>
            <a:r>
              <a:rPr lang="en-US" i="1" dirty="0"/>
              <a:t>Medical marijuana Provisioning Center Facility, </a:t>
            </a:r>
            <a:endParaRPr lang="en-US" i="1" dirty="0" smtClean="0"/>
          </a:p>
          <a:p>
            <a:endParaRPr lang="en-US" i="1" dirty="0"/>
          </a:p>
          <a:p>
            <a:pPr marL="285750" indent="-285750">
              <a:buFont typeface="Wingdings" panose="05000000000000000000" pitchFamily="2" charset="2"/>
              <a:buChar char="§"/>
            </a:pPr>
            <a:r>
              <a:rPr lang="en-US" i="1" dirty="0"/>
              <a:t>Michigan Medical Marihuana Facilities Licensing Act or “MMFLA,” and </a:t>
            </a:r>
            <a:endParaRPr lang="en-US" i="1" dirty="0" smtClean="0"/>
          </a:p>
          <a:p>
            <a:endParaRPr lang="en-US" i="1" dirty="0"/>
          </a:p>
          <a:p>
            <a:pPr marL="285750" indent="-285750">
              <a:buFont typeface="Wingdings" panose="05000000000000000000" pitchFamily="2" charset="2"/>
              <a:buChar char="§"/>
            </a:pPr>
            <a:r>
              <a:rPr lang="en-US" i="1" dirty="0"/>
              <a:t>Michigan Regulation and Taxation of Marijuana Act or “MRTMA”</a:t>
            </a:r>
            <a:endParaRPr lang="en-US" dirty="0"/>
          </a:p>
        </p:txBody>
      </p:sp>
    </p:spTree>
    <p:extLst>
      <p:ext uri="{BB962C8B-B14F-4D97-AF65-F5344CB8AC3E}">
        <p14:creationId xmlns:p14="http://schemas.microsoft.com/office/powerpoint/2010/main" val="393576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lnSpcReduction="10000"/>
          </a:bodyPr>
          <a:lstStyle/>
          <a:p>
            <a:pPr lvl="0">
              <a:spcBef>
                <a:spcPts val="0"/>
              </a:spcBef>
              <a:buFont typeface="Wingdings" panose="05000000000000000000" pitchFamily="2" charset="2"/>
              <a:buChar char=""/>
              <a:tabLst>
                <a:tab pos="800100" algn="l"/>
              </a:tabLst>
            </a:pPr>
            <a:r>
              <a:rPr lang="en-US" sz="2800" dirty="0">
                <a:latin typeface="Times New Roman" panose="02020603050405020304" pitchFamily="18" charset="0"/>
                <a:ea typeface="Times New Roman" panose="02020603050405020304" pitchFamily="18" charset="0"/>
              </a:rPr>
              <a:t>The definition of an </a:t>
            </a:r>
            <a:r>
              <a:rPr lang="en-US" sz="2800" b="1" i="1" u="sng" dirty="0">
                <a:latin typeface="Times New Roman" panose="02020603050405020304" pitchFamily="18" charset="0"/>
                <a:ea typeface="Times New Roman" panose="02020603050405020304" pitchFamily="18" charset="0"/>
              </a:rPr>
              <a:t>Adult-use designated marijuana consumption establishment</a:t>
            </a:r>
            <a:r>
              <a:rPr lang="en-US" sz="2800" b="1" u="sng"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has been newly added; as a location where a business that is licensed under the Michigan Regulation and Taxation of Marihuana Act (MRTMA) and Chapter 20 of this Code is operated which permits adults 21 years of age and older to consume marijuana products at a commercial location designated on the state operating license, and approved in accordance with Chapter 50. </a:t>
            </a:r>
          </a:p>
          <a:p>
            <a:endParaRPr lang="en-US" dirty="0"/>
          </a:p>
        </p:txBody>
      </p:sp>
    </p:spTree>
    <p:extLst>
      <p:ext uri="{BB962C8B-B14F-4D97-AF65-F5344CB8AC3E}">
        <p14:creationId xmlns:p14="http://schemas.microsoft.com/office/powerpoint/2010/main" val="3327361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Drug-free zone</a:t>
            </a:r>
            <a:r>
              <a:rPr lang="en-US" sz="2800" dirty="0">
                <a:latin typeface="Times New Roman" panose="02020603050405020304" pitchFamily="18" charset="0"/>
                <a:cs typeface="Times New Roman" panose="02020603050405020304" pitchFamily="18" charset="0"/>
              </a:rPr>
              <a:t> in Sec. 50-3-533(d)(4) has been revised to reference “outdoor recreation facilities as defined in Sec. 50-16-324 of this Code, other than </a:t>
            </a:r>
            <a:r>
              <a:rPr lang="en-US" sz="2800" dirty="0" smtClean="0">
                <a:latin typeface="Times New Roman" panose="02020603050405020304" pitchFamily="18" charset="0"/>
                <a:cs typeface="Times New Roman" panose="02020603050405020304" pitchFamily="18" charset="0"/>
              </a:rPr>
              <a:t>parkways </a:t>
            </a:r>
            <a:r>
              <a:rPr lang="en-US" sz="2800" dirty="0">
                <a:latin typeface="Times New Roman" panose="02020603050405020304" pitchFamily="18" charset="0"/>
                <a:cs typeface="Times New Roman" panose="02020603050405020304" pitchFamily="18" charset="0"/>
              </a:rPr>
              <a:t>and </a:t>
            </a:r>
            <a:r>
              <a:rPr lang="en-US" sz="2800" dirty="0" err="1">
                <a:latin typeface="Times New Roman" panose="02020603050405020304" pitchFamily="18" charset="0"/>
                <a:cs typeface="Times New Roman" panose="02020603050405020304" pitchFamily="18" charset="0"/>
              </a:rPr>
              <a:t>parklots</a:t>
            </a:r>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9199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b="1" i="1" u="sng" dirty="0">
                <a:latin typeface="Times New Roman" panose="02020603050405020304" pitchFamily="18" charset="0"/>
                <a:cs typeface="Times New Roman" panose="02020603050405020304" pitchFamily="18" charset="0"/>
              </a:rPr>
              <a:t>Marijuana microbusiness</a:t>
            </a:r>
            <a:r>
              <a:rPr lang="en-US" sz="2800" b="1"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has been newly added meaning, a location where a licensee that is licensed as a marijuana microbusiness under the MRTMA and Chapter 20, Article VI of this Code operates a commercial entity that cultivates not more than 150 marijuana plants, or more as allowed by the State of Michigan, processes and packages marijuana, and sells or otherwise transfers marijuana to individuals who are 21 years of age or older or to a marijuana safety compliance facility, but not to other adult-use marijuana establishments or medical marijuana facilities.</a:t>
            </a:r>
          </a:p>
          <a:p>
            <a:endParaRPr lang="en-US" dirty="0"/>
          </a:p>
        </p:txBody>
      </p:sp>
    </p:spTree>
    <p:extLst>
      <p:ext uri="{BB962C8B-B14F-4D97-AF65-F5344CB8AC3E}">
        <p14:creationId xmlns:p14="http://schemas.microsoft.com/office/powerpoint/2010/main" val="2851345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6095</TotalTime>
  <Words>2946</Words>
  <Application>Microsoft Office PowerPoint</Application>
  <PresentationFormat>Widescreen</PresentationFormat>
  <Paragraphs>162</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Times New Roman</vt:lpstr>
      <vt:lpstr>Wingdings</vt:lpstr>
      <vt:lpstr>Wingdings 3</vt:lpstr>
      <vt:lpstr>Wisp</vt:lpstr>
      <vt:lpstr>Medical Marijuana Facilities &amp; Adult-Use Marijuana Establishments  D3 Townhall March 17, 2021</vt:lpstr>
      <vt:lpstr>HISTORY </vt:lpstr>
      <vt:lpstr>PROPOSED ZONING PROVISIONS</vt:lpstr>
      <vt:lpstr>Article III, Division 12 –  Medical and Adult-Use Provisions </vt:lpstr>
      <vt:lpstr>Sec. 50-3-533 – “Definitions.” </vt:lpstr>
      <vt:lpstr>Article XVI, Words and Terms </vt:lpstr>
      <vt:lpstr>Sec. 50-3-533 – “Definitions.” </vt:lpstr>
      <vt:lpstr>Sec. 50-3-533 – “Definitions.” </vt:lpstr>
      <vt:lpstr>Sec. 50-3-533 – “Definitions.” </vt:lpstr>
      <vt:lpstr>Sec. 50-3-533 – “Definitions.” </vt:lpstr>
      <vt:lpstr>Sec. 50-3-534 – “Medical marijuana caregiver center” procedures </vt:lpstr>
      <vt:lpstr>Sec. 50-3-535 – “Permitted districts for medical marijuana facilities and adult-use marijuana establishments; Conditional use; Restrictions,” </vt:lpstr>
      <vt:lpstr>Locational Prohibition</vt:lpstr>
      <vt:lpstr>Sec. 50-3-357 – “Accessory Uses; Public Nuisance” </vt:lpstr>
      <vt:lpstr>Sec. 50-11-386 – “Traditional Main Street Overlay Areas.” </vt:lpstr>
      <vt:lpstr>Article XII, Use Table  </vt:lpstr>
      <vt:lpstr>Article XII, General Use Standards &amp; Specific Use Standards </vt:lpstr>
      <vt:lpstr>Sec. 50-12-413 – “Medical marijuana facilities and adult-use marijuana establishments”</vt:lpstr>
      <vt:lpstr>Article XII, Division 6 – “Temporary Uses and Structures,” </vt:lpstr>
      <vt:lpstr>Article XIV, Parking  </vt:lpstr>
      <vt:lpstr>Current Drug Free Zone (1000 radial feet)</vt:lpstr>
      <vt:lpstr>Proposed Drug Free Zone with reduced spacing from Controlled Uses (750 radial feet)</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Ballot Initiatives Proposals A and B with Current City Ordinances</dc:title>
  <dc:creator>Microsoft Office User</dc:creator>
  <cp:lastModifiedBy>Jamie Murphy</cp:lastModifiedBy>
  <cp:revision>95</cp:revision>
  <dcterms:created xsi:type="dcterms:W3CDTF">2017-10-06T00:00:05Z</dcterms:created>
  <dcterms:modified xsi:type="dcterms:W3CDTF">2021-03-18T21:02:13Z</dcterms:modified>
</cp:coreProperties>
</file>