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258" r:id="rId4"/>
    <p:sldId id="274" r:id="rId5"/>
    <p:sldId id="259" r:id="rId6"/>
    <p:sldId id="264" r:id="rId7"/>
    <p:sldId id="265" r:id="rId8"/>
    <p:sldId id="286" r:id="rId9"/>
    <p:sldId id="276" r:id="rId10"/>
    <p:sldId id="278" r:id="rId11"/>
    <p:sldId id="279" r:id="rId12"/>
    <p:sldId id="288" r:id="rId13"/>
    <p:sldId id="290" r:id="rId14"/>
    <p:sldId id="291" r:id="rId15"/>
    <p:sldId id="289" r:id="rId16"/>
    <p:sldId id="277" r:id="rId17"/>
    <p:sldId id="281" r:id="rId18"/>
    <p:sldId id="275" r:id="rId19"/>
    <p:sldId id="287" r:id="rId20"/>
    <p:sldId id="285" r:id="rId21"/>
    <p:sldId id="284" r:id="rId22"/>
    <p:sldId id="260" r:id="rId23"/>
    <p:sldId id="261" r:id="rId24"/>
  </p:sldIdLst>
  <p:sldSz cx="12192000" cy="6858000"/>
  <p:notesSz cx="6858000" cy="9144000"/>
  <p:embeddedFontLst>
    <p:embeddedFont>
      <p:font typeface="Montserrat Black" panose="00000A00000000000000" pitchFamily="2" charset="0"/>
      <p:bold r:id="rId26"/>
    </p:embeddedFont>
    <p:embeddedFont>
      <p:font typeface="Montserrat Medium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 SemiBold" panose="020B0604020202020204" charset="0"/>
      <p:regular r:id="rId35"/>
      <p:bold r:id="rId36"/>
      <p:italic r:id="rId37"/>
      <p:boldItalic r:id="rId38"/>
    </p:embeddedFont>
    <p:embeddedFont>
      <p:font typeface="Montserrat" panose="02000505000000020004" pitchFamily="2" charset="0"/>
      <p:regular r:id="rId39"/>
      <p:bold r:id="rId40"/>
    </p:embeddedFont>
    <p:embeddedFont>
      <p:font typeface="Montserrat ExtraBold" panose="020B0604020202020204" charset="0"/>
      <p:bold r:id="rId41"/>
      <p:boldItalic r:id="rId42"/>
    </p:embeddedFont>
    <p:embeddedFont>
      <p:font typeface="Roboto" panose="020B0604020202020204" charset="0"/>
      <p:regular r:id="rId43"/>
      <p:bold r:id="rId44"/>
      <p:italic r:id="rId45"/>
      <p:boldItalic r:id="rId46"/>
    </p:embeddedFont>
    <p:embeddedFont>
      <p:font typeface="Lora" panose="000005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gFxY4hPxh5dZ00jX6iyUbbuvzv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E6A"/>
    <a:srgbClr val="003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customschemas.google.com/relationships/presentationmetadata" Target="meta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5779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6e43ed42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6e43ed42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290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6e43ed42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6e43ed42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586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6e43ed42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6e43ed42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211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6e43ed42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6e43ed42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2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6e43ed42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6e43ed42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220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6e43ed42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6e43ed42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197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6e43ed424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6e43ed424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773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6e43ed42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6e43ed42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628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6e43ed42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6e43ed42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098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6e43ed42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6e43ed42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099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6e43ed42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6e43ed42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81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6e43ed424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6e43ed424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041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6e43ed42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6e43ed42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054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6e43ed42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6e43ed42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540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6e43ed424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6e43ed424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07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6e43ed42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6e43ed42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294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6e43ed424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6e43ed424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880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6e43ed424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6e43ed424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34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6e43ed424_0_2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6e43ed424_0_2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775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6e43ed42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6e43ed42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945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6e43ed42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6e43ed42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8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6e43ed424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6e43ed424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99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6e43ed424_0_6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Montserrat Black"/>
              <a:buNone/>
              <a:defRPr sz="69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Montserrat Black"/>
              <a:buNone/>
              <a:defRPr sz="69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Montserrat Black"/>
              <a:buNone/>
              <a:defRPr sz="69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Montserrat Black"/>
              <a:buNone/>
              <a:defRPr sz="69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Montserrat Black"/>
              <a:buNone/>
              <a:defRPr sz="69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Montserrat Black"/>
              <a:buNone/>
              <a:defRPr sz="69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Montserrat Black"/>
              <a:buNone/>
              <a:defRPr sz="69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Montserrat Black"/>
              <a:buNone/>
              <a:defRPr sz="69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Montserrat Black"/>
              <a:buNone/>
              <a:defRPr sz="69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86" name="Google Shape;86;ga6e43ed424_0_6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None/>
              <a:defRPr sz="37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87" name="Google Shape;87;ga6e43ed424_0_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6e43ed424_0_6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 Black"/>
              <a:buNone/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ga6e43ed424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6e43ed424_0_6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 Black"/>
              <a:buNone/>
              <a:defRPr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a6e43ed424_0_6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ora"/>
              <a:buChar char="●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○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■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●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○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■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●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○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900"/>
              <a:buFont typeface="Lora"/>
              <a:buChar char="■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94" name="Google Shape;94;ga6e43ed424_0_6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6e43ed424_0_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 Black"/>
              <a:buNone/>
              <a:defRPr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a6e43ed424_0_7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●"/>
              <a:defRPr sz="19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○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■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●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○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■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●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○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600"/>
              <a:buFont typeface="Lora"/>
              <a:buChar char="■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98" name="Google Shape;98;ga6e43ed424_0_7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●"/>
              <a:defRPr sz="19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○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■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●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○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■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●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○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600"/>
              <a:buFont typeface="Lora"/>
              <a:buChar char="■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99" name="Google Shape;99;ga6e43ed424_0_7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6e43ed424_0_7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 Black"/>
              <a:buNone/>
              <a:defRPr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 Black"/>
              <a:buNone/>
              <a:defRPr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 Black"/>
              <a:buNone/>
              <a:defRPr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 Black"/>
              <a:buNone/>
              <a:defRPr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 Black"/>
              <a:buNone/>
              <a:defRPr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 Black"/>
              <a:buNone/>
              <a:defRPr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 Black"/>
              <a:buNone/>
              <a:defRPr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 Black"/>
              <a:buNone/>
              <a:defRPr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 Black"/>
              <a:buNone/>
              <a:defRPr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02" name="Google Shape;102;ga6e43ed424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6e43ed424_0_8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Black"/>
              <a:buNone/>
              <a:defRPr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Black"/>
              <a:buNone/>
              <a:defRPr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Black"/>
              <a:buNone/>
              <a:defRPr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Black"/>
              <a:buNone/>
              <a:defRPr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Black"/>
              <a:buNone/>
              <a:defRPr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Black"/>
              <a:buNone/>
              <a:defRPr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Black"/>
              <a:buNone/>
              <a:defRPr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Black"/>
              <a:buNone/>
              <a:defRPr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Black"/>
              <a:buNone/>
              <a:defRPr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05" name="Google Shape;105;ga6e43ed424_0_8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●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○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■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●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○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■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●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ora"/>
              <a:buChar char="○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600"/>
              <a:buFont typeface="Lora"/>
              <a:buChar char="■"/>
              <a:defRPr sz="16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06" name="Google Shape;106;ga6e43ed424_0_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6e43ed424_0_8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Montserrat Black"/>
              <a:buNone/>
              <a:defRPr sz="6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Montserrat Black"/>
              <a:buNone/>
              <a:defRPr sz="6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Montserrat Black"/>
              <a:buNone/>
              <a:defRPr sz="6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Montserrat Black"/>
              <a:buNone/>
              <a:defRPr sz="6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Montserrat Black"/>
              <a:buNone/>
              <a:defRPr sz="6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Montserrat Black"/>
              <a:buNone/>
              <a:defRPr sz="6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Montserrat Black"/>
              <a:buNone/>
              <a:defRPr sz="6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Montserrat Black"/>
              <a:buNone/>
              <a:defRPr sz="6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Montserrat Black"/>
              <a:buNone/>
              <a:defRPr sz="6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09" name="Google Shape;109;ga6e43ed424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ga6e43ed424_0_84"/>
          <p:cNvSpPr/>
          <p:nvPr/>
        </p:nvSpPr>
        <p:spPr>
          <a:xfrm>
            <a:off x="653667" y="0"/>
            <a:ext cx="4032300" cy="8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a6e43ed424_0_84"/>
          <p:cNvSpPr txBox="1">
            <a:spLocks noGrp="1"/>
          </p:cNvSpPr>
          <p:nvPr>
            <p:ph type="subTitle" idx="1"/>
          </p:nvPr>
        </p:nvSpPr>
        <p:spPr>
          <a:xfrm>
            <a:off x="778800" y="410567"/>
            <a:ext cx="3907200" cy="27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3B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 sz="19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 sz="19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 sz="19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 sz="19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 sz="19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 sz="19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 sz="19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 sz="19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6e43ed424_0_8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a6e43ed424_0_8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 Black"/>
              <a:buNone/>
              <a:defRPr sz="5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15" name="Google Shape;115;ga6e43ed424_0_8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ga6e43ed424_0_8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3B49"/>
              </a:buClr>
              <a:buSzPts val="2400"/>
              <a:buFont typeface="Lora"/>
              <a:buChar char="●"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Clr>
                <a:srgbClr val="003B49"/>
              </a:buClr>
              <a:buSzPts val="1900"/>
              <a:buFont typeface="Lora"/>
              <a:buChar char="○"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Clr>
                <a:srgbClr val="003B49"/>
              </a:buClr>
              <a:buSzPts val="1900"/>
              <a:buFont typeface="Lora"/>
              <a:buChar char="■"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Clr>
                <a:srgbClr val="003B49"/>
              </a:buClr>
              <a:buSzPts val="1900"/>
              <a:buFont typeface="Lora"/>
              <a:buChar char="●"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Clr>
                <a:srgbClr val="003B49"/>
              </a:buClr>
              <a:buSzPts val="1900"/>
              <a:buFont typeface="Lora"/>
              <a:buChar char="○"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Clr>
                <a:srgbClr val="003B49"/>
              </a:buClr>
              <a:buSzPts val="1900"/>
              <a:buFont typeface="Lora"/>
              <a:buChar char="■"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Clr>
                <a:srgbClr val="003B49"/>
              </a:buClr>
              <a:buSzPts val="1900"/>
              <a:buFont typeface="Lora"/>
              <a:buChar char="●"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Clr>
                <a:srgbClr val="003B49"/>
              </a:buClr>
              <a:buSzPts val="1900"/>
              <a:buFont typeface="Lora"/>
              <a:buChar char="○"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Clr>
                <a:srgbClr val="003B49"/>
              </a:buClr>
              <a:buSzPts val="1900"/>
              <a:buFont typeface="Lora"/>
              <a:buChar char="■"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17" name="Google Shape;117;ga6e43ed424_0_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6e43ed424_0_9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9"/>
              </a:buClr>
              <a:buSzPts val="2400"/>
              <a:buFont typeface="Lora"/>
              <a:buNone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sp>
        <p:nvSpPr>
          <p:cNvPr id="120" name="Google Shape;120;ga6e43ed424_0_9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buNone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buNone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buNone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buNone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buNone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buNone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buNone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buNone/>
              <a:defRPr>
                <a:solidFill>
                  <a:srgbClr val="003B49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6e43ed424_0_98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3" name="Google Shape;123;ga6e43ed424_0_98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ora"/>
              <a:buChar char="●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○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■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●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○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■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●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○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900"/>
              <a:buFont typeface="Lora"/>
              <a:buChar char="■"/>
              <a:defRPr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24" name="Google Shape;124;ga6e43ed424_0_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6e43ed424_0_10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B7CDC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6e43ed424_0_5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 Black"/>
              <a:buNone/>
              <a:defRPr sz="37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ga6e43ed424_0_5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ora"/>
              <a:buChar char="●"/>
              <a:defRPr sz="24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○"/>
              <a:defRPr sz="19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■"/>
              <a:defRPr sz="19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●"/>
              <a:defRPr sz="19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○"/>
              <a:defRPr sz="19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■"/>
              <a:defRPr sz="19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●"/>
              <a:defRPr sz="19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ora"/>
              <a:buChar char="○"/>
              <a:defRPr sz="19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900"/>
              <a:buFont typeface="Lora"/>
              <a:buChar char="■"/>
              <a:defRPr sz="19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3" name="Google Shape;83;ga6e43ed424_0_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ignwaiver@detroitmi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roitmi.gov/signwaiv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49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6e43ed424_0_52"/>
          <p:cNvSpPr txBox="1">
            <a:spLocks noGrp="1"/>
          </p:cNvSpPr>
          <p:nvPr>
            <p:ph type="ctrTitle"/>
          </p:nvPr>
        </p:nvSpPr>
        <p:spPr>
          <a:xfrm>
            <a:off x="415611" y="187211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SIGN WAIVER AND ADJUSTMENT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ELIGIBILITY REVIEW AND HEARING PROCESS </a:t>
            </a:r>
            <a:endParaRPr sz="4800"/>
          </a:p>
        </p:txBody>
      </p:sp>
      <p:pic>
        <p:nvPicPr>
          <p:cNvPr id="137" name="Google Shape;137;ga6e43ed424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3566" y="5570233"/>
            <a:ext cx="784871" cy="88849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a6e43ed424_0_52"/>
          <p:cNvSpPr txBox="1"/>
          <p:nvPr/>
        </p:nvSpPr>
        <p:spPr>
          <a:xfrm>
            <a:off x="2851750" y="1744600"/>
            <a:ext cx="6488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PLANNING AND DEVELOPMENT DEPARTMENT</a:t>
            </a:r>
            <a:endParaRPr sz="15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6e43ed424_0_167"/>
          <p:cNvSpPr txBox="1"/>
          <p:nvPr/>
        </p:nvSpPr>
        <p:spPr>
          <a:xfrm>
            <a:off x="705966" y="900536"/>
            <a:ext cx="6673788" cy="549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 smtClean="0">
              <a:solidFill>
                <a:srgbClr val="003B4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SWA Public Hearings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Wednesdays at 2pm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scheduled as required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 smtClean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</a:pP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Appeals of SWA Decisions</a:t>
            </a:r>
            <a:endParaRPr lang="en-US" sz="3000" dirty="0">
              <a:solidFill>
                <a:srgbClr val="003B4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lnSpc>
                <a:spcPct val="115000"/>
              </a:lnSpc>
            </a:pP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Made to the Department of Administrative Hearings (DAH)</a:t>
            </a:r>
            <a:endParaRPr lang="en-US" sz="30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8" name="Google Shape;158;ga6e43ed424_0_167"/>
          <p:cNvSpPr/>
          <p:nvPr/>
        </p:nvSpPr>
        <p:spPr>
          <a:xfrm>
            <a:off x="741425" y="0"/>
            <a:ext cx="6820518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6e43ed424_0_167"/>
          <p:cNvSpPr txBox="1"/>
          <p:nvPr/>
        </p:nvSpPr>
        <p:spPr>
          <a:xfrm>
            <a:off x="741425" y="0"/>
            <a:ext cx="7413147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SWA – Administrative Hearing Panel</a:t>
            </a:r>
            <a:endParaRPr sz="24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25657" y="1148993"/>
            <a:ext cx="863813" cy="980883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72389" y="833861"/>
            <a:ext cx="4400550" cy="5766124"/>
          </a:xfrm>
          <a:prstGeom prst="rect">
            <a:avLst/>
          </a:prstGeom>
          <a:noFill/>
          <a:ln>
            <a:solidFill>
              <a:srgbClr val="003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45294" y="2315485"/>
            <a:ext cx="425473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Sign Waiver or Adjustment Admin Panel </a:t>
            </a:r>
            <a:endParaRPr lang="en-US" sz="2400" b="1" dirty="0"/>
          </a:p>
          <a:p>
            <a:endParaRPr lang="en-US" dirty="0" smtClean="0"/>
          </a:p>
          <a:p>
            <a:r>
              <a:rPr lang="en-US" dirty="0" smtClean="0"/>
              <a:t>Minimally comprised of: 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 dirty="0" smtClean="0"/>
              <a:t>PDD Hearing Officer (Design/zoning staff) 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 dirty="0" smtClean="0"/>
              <a:t>City Planning Commission staff representative </a:t>
            </a:r>
            <a:endParaRPr lang="en-US" dirty="0"/>
          </a:p>
          <a:p>
            <a:pPr marL="342900" lvl="2" indent="-342900">
              <a:buFont typeface="+mj-lt"/>
              <a:buAutoNum type="arabicPeriod"/>
            </a:pPr>
            <a:r>
              <a:rPr lang="en-US" dirty="0"/>
              <a:t>BSEED sign staff </a:t>
            </a:r>
            <a:r>
              <a:rPr lang="en-US" dirty="0" smtClean="0"/>
              <a:t>representative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Additional SWA Panel </a:t>
            </a:r>
            <a:r>
              <a:rPr lang="en-US" dirty="0"/>
              <a:t>reviewers, as </a:t>
            </a:r>
            <a:r>
              <a:rPr lang="en-US" dirty="0" smtClean="0"/>
              <a:t>needed: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Historic </a:t>
            </a:r>
            <a:r>
              <a:rPr lang="en-US" dirty="0"/>
              <a:t>District Commission </a:t>
            </a:r>
            <a:r>
              <a:rPr lang="en-US" dirty="0" smtClean="0"/>
              <a:t>if in or adjacent to LHD</a:t>
            </a:r>
            <a:endParaRPr lang="en-US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DPW </a:t>
            </a:r>
            <a:r>
              <a:rPr lang="en-US" dirty="0"/>
              <a:t>Encroachment Review sign encroaches over a right of way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DPW </a:t>
            </a:r>
            <a:r>
              <a:rPr lang="en-US" dirty="0"/>
              <a:t>Traffic review if within 125 feet of a freeway of the Freeway right-of-way line facing the display side or near MDOT Freeway ramp</a:t>
            </a:r>
          </a:p>
          <a:p>
            <a:pPr lvl="0"/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2"/>
            <a:endParaRPr lang="en-US" b="1" dirty="0" smtClean="0"/>
          </a:p>
          <a:p>
            <a:endParaRPr lang="en-US" dirty="0"/>
          </a:p>
        </p:txBody>
      </p:sp>
      <p:pic>
        <p:nvPicPr>
          <p:cNvPr id="10" name="Google Shape;137;ga6e43ed424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3036" y="1159486"/>
            <a:ext cx="769057" cy="8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451" t="7692" r="4148" b="7101"/>
          <a:stretch/>
        </p:blipFill>
        <p:spPr>
          <a:xfrm>
            <a:off x="8106947" y="1081756"/>
            <a:ext cx="1443974" cy="107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6e43ed424_0_167"/>
          <p:cNvSpPr txBox="1"/>
          <p:nvPr/>
        </p:nvSpPr>
        <p:spPr>
          <a:xfrm>
            <a:off x="741425" y="1155675"/>
            <a:ext cx="11104200" cy="556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Limits 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on </a:t>
            </a: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PDD 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Waiver Authority </a:t>
            </a:r>
            <a:endParaRPr lang="en-US" sz="3000" dirty="0">
              <a:solidFill>
                <a:srgbClr val="003B4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lvl="0">
              <a:lnSpc>
                <a:spcPct val="115000"/>
              </a:lnSpc>
            </a:pPr>
            <a:r>
              <a:rPr lang="en-US" sz="2800" b="1" dirty="0" smtClean="0">
                <a:sym typeface="Montserrat Black"/>
              </a:rPr>
              <a:t>Business Signs</a:t>
            </a:r>
            <a:endParaRPr lang="en-US" sz="3000" dirty="0">
              <a:solidFill>
                <a:srgbClr val="003B49"/>
              </a:solidFill>
              <a:latin typeface="Montserrat Black"/>
              <a:ea typeface="Montserrat SemiBold"/>
              <a:cs typeface="Montserrat SemiBold"/>
              <a:sym typeface="Montserrat Black"/>
            </a:endParaRPr>
          </a:p>
          <a:p>
            <a:pPr marL="514350" indent="-5143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i="1" dirty="0"/>
              <a:t>Sign Size: </a:t>
            </a:r>
            <a:r>
              <a:rPr lang="en-US" sz="2800" dirty="0"/>
              <a:t>Applicants are only eligible to request an adjustment of up to 25% of the maximum allowed size of business signs, per 4-4-62(c</a:t>
            </a:r>
            <a:r>
              <a:rPr lang="en-US" sz="2800" dirty="0" smtClean="0"/>
              <a:t>).</a:t>
            </a:r>
          </a:p>
          <a:p>
            <a:pPr marL="514350" indent="-5143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i="1" dirty="0"/>
              <a:t>Location and Illumination: </a:t>
            </a:r>
            <a:r>
              <a:rPr lang="en-US" sz="2800" dirty="0"/>
              <a:t>Per 4-4-31(c), PDD does not have the authority to waive or adjustment any requirements associated with illumination or location permissibility of any type of sign.</a:t>
            </a:r>
            <a:endParaRPr lang="en-US" sz="2800" dirty="0" smtClean="0"/>
          </a:p>
          <a:p>
            <a:pPr marL="514350" indent="-5143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i="1" dirty="0"/>
              <a:t>Additional Business Signage:</a:t>
            </a:r>
            <a:r>
              <a:rPr lang="en-US" sz="2800" dirty="0"/>
              <a:t> PDD does not have the authority, per 4-4-63(b), to waive or adjust the standards for additional business signage. </a:t>
            </a:r>
            <a:endParaRPr lang="en-US" sz="2800" dirty="0" smtClean="0"/>
          </a:p>
          <a:p>
            <a:pPr>
              <a:lnSpc>
                <a:spcPct val="115000"/>
              </a:lnSpc>
            </a:pPr>
            <a:endParaRPr sz="30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8" name="Google Shape;158;ga6e43ed424_0_167"/>
          <p:cNvSpPr/>
          <p:nvPr/>
        </p:nvSpPr>
        <p:spPr>
          <a:xfrm>
            <a:off x="741425" y="0"/>
            <a:ext cx="6820518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6e43ed424_0_167"/>
          <p:cNvSpPr txBox="1"/>
          <p:nvPr/>
        </p:nvSpPr>
        <p:spPr>
          <a:xfrm>
            <a:off x="741425" y="0"/>
            <a:ext cx="6618109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Adjustment Limits of Sign Standards</a:t>
            </a:r>
            <a:endParaRPr sz="24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972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6e43ed424_0_167"/>
          <p:cNvSpPr txBox="1"/>
          <p:nvPr/>
        </p:nvSpPr>
        <p:spPr>
          <a:xfrm>
            <a:off x="741425" y="1155675"/>
            <a:ext cx="11104200" cy="556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Limits 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on </a:t>
            </a: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PDD 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Waiver </a:t>
            </a: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Authority</a:t>
            </a:r>
          </a:p>
          <a:p>
            <a:pPr lvl="0">
              <a:lnSpc>
                <a:spcPct val="115000"/>
              </a:lnSpc>
            </a:pPr>
            <a:r>
              <a:rPr lang="en-US" sz="2800" b="1" dirty="0" smtClean="0">
                <a:sym typeface="Montserrat Black"/>
              </a:rPr>
              <a:t>Temporary Signs</a:t>
            </a:r>
            <a:endParaRPr lang="en-US" sz="3000" dirty="0">
              <a:solidFill>
                <a:srgbClr val="003B49"/>
              </a:solidFill>
              <a:latin typeface="Montserrat Black"/>
              <a:ea typeface="Montserrat SemiBold"/>
              <a:cs typeface="Montserrat SemiBold"/>
              <a:sym typeface="Montserrat Blac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Sign Size</a:t>
            </a:r>
            <a:r>
              <a:rPr lang="en-US" sz="2800" dirty="0"/>
              <a:t>: For temporary signs, not including construction signs, for sale or lease signs, and portable signs, applicants are eligible to request an adjustment of up to 25% for the maximum allowed size. </a:t>
            </a:r>
          </a:p>
          <a:p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Additional Temporary Signage</a:t>
            </a:r>
            <a:r>
              <a:rPr lang="en-US" sz="2800" dirty="0"/>
              <a:t>: PDD does not have the authority to waive or adjustment any requirements associated with the additional temporary sign allowances per 4-4-183 (b). </a:t>
            </a:r>
            <a:r>
              <a:rPr lang="en-US" sz="2800" dirty="0" smtClean="0"/>
              <a:t>Including:</a:t>
            </a:r>
          </a:p>
        </p:txBody>
      </p:sp>
      <p:sp>
        <p:nvSpPr>
          <p:cNvPr id="158" name="Google Shape;158;ga6e43ed424_0_167"/>
          <p:cNvSpPr/>
          <p:nvPr/>
        </p:nvSpPr>
        <p:spPr>
          <a:xfrm>
            <a:off x="741425" y="0"/>
            <a:ext cx="6820518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6e43ed424_0_167"/>
          <p:cNvSpPr txBox="1"/>
          <p:nvPr/>
        </p:nvSpPr>
        <p:spPr>
          <a:xfrm>
            <a:off x="741425" y="0"/>
            <a:ext cx="6618109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Adjustment Limits of Sign Standards</a:t>
            </a:r>
            <a:endParaRPr sz="24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9352" y="5563359"/>
            <a:ext cx="1004153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Premises </a:t>
            </a:r>
            <a:r>
              <a:rPr lang="en-US" sz="2400" dirty="0"/>
              <a:t>listed for sale or lease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Premises with open building or construction (</a:t>
            </a:r>
            <a:r>
              <a:rPr lang="en-US" sz="2400" dirty="0" smtClean="0"/>
              <a:t>temp. </a:t>
            </a:r>
            <a:r>
              <a:rPr lang="en-US" sz="2400" dirty="0"/>
              <a:t>construction sign)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Portable signs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6e43ed424_0_167"/>
          <p:cNvSpPr txBox="1"/>
          <p:nvPr/>
        </p:nvSpPr>
        <p:spPr>
          <a:xfrm>
            <a:off x="741425" y="1155675"/>
            <a:ext cx="11104200" cy="556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Limits 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on </a:t>
            </a: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PDD 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Waiver </a:t>
            </a: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Authority</a:t>
            </a:r>
          </a:p>
          <a:p>
            <a:pPr lvl="0">
              <a:lnSpc>
                <a:spcPct val="115000"/>
              </a:lnSpc>
            </a:pPr>
            <a:r>
              <a:rPr lang="en-US" sz="2800" b="1" dirty="0" smtClean="0">
                <a:sym typeface="Montserrat Black"/>
              </a:rPr>
              <a:t>Dynamic Signs</a:t>
            </a:r>
            <a:endParaRPr lang="en-US" sz="3000" dirty="0">
              <a:solidFill>
                <a:srgbClr val="003B49"/>
              </a:solidFill>
              <a:latin typeface="Montserrat Black"/>
              <a:ea typeface="Montserrat SemiBold"/>
              <a:cs typeface="Montserrat SemiBold"/>
              <a:sym typeface="Montserrat Blac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Sign Size</a:t>
            </a:r>
            <a:r>
              <a:rPr lang="en-US" sz="2800" dirty="0"/>
              <a:t>: Applicants are only eligible to request an adjustment of up to 40% of the maximum allowed size of a dynamic sign, per 4-4-66(b). </a:t>
            </a:r>
          </a:p>
          <a:p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Sign Location</a:t>
            </a:r>
            <a:r>
              <a:rPr lang="en-US" sz="2800" dirty="0"/>
              <a:t>: </a:t>
            </a:r>
            <a:r>
              <a:rPr lang="en-US" sz="2800" dirty="0" smtClean="0"/>
              <a:t>Dynamic </a:t>
            </a:r>
            <a:r>
              <a:rPr lang="en-US" sz="2800" dirty="0"/>
              <a:t>signs are permissible only in low-density commercial/institutional sign districts and high-density commercial/industrial sign districts. </a:t>
            </a:r>
            <a:r>
              <a:rPr lang="en-US" sz="2800" dirty="0"/>
              <a:t>Per 4-4-31(c), this location restrictions cannot be waived.</a:t>
            </a:r>
            <a:endParaRPr lang="en-US" sz="2800" dirty="0" smtClean="0"/>
          </a:p>
          <a:p>
            <a:endParaRPr lang="en-US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/>
              <a:t>Animation: </a:t>
            </a:r>
            <a:r>
              <a:rPr lang="en-US" sz="2800" dirty="0" smtClean="0"/>
              <a:t>Dynamic </a:t>
            </a:r>
            <a:r>
              <a:rPr lang="en-US" sz="2800" dirty="0"/>
              <a:t>signs may be animated only in the Central Business District. Per </a:t>
            </a:r>
            <a:r>
              <a:rPr lang="en-US" sz="2800" dirty="0" smtClean="0"/>
              <a:t>4-4-31(c), this location restrictions </a:t>
            </a:r>
            <a:r>
              <a:rPr lang="en-US" sz="2800" dirty="0"/>
              <a:t>cannot be </a:t>
            </a:r>
            <a:r>
              <a:rPr lang="en-US" sz="2800" dirty="0" smtClean="0"/>
              <a:t>waived.</a:t>
            </a:r>
          </a:p>
        </p:txBody>
      </p:sp>
      <p:sp>
        <p:nvSpPr>
          <p:cNvPr id="158" name="Google Shape;158;ga6e43ed424_0_167"/>
          <p:cNvSpPr/>
          <p:nvPr/>
        </p:nvSpPr>
        <p:spPr>
          <a:xfrm>
            <a:off x="741425" y="0"/>
            <a:ext cx="6820518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6e43ed424_0_167"/>
          <p:cNvSpPr txBox="1"/>
          <p:nvPr/>
        </p:nvSpPr>
        <p:spPr>
          <a:xfrm>
            <a:off x="741425" y="0"/>
            <a:ext cx="6618109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Adjustment Limits of Sign Standards</a:t>
            </a:r>
            <a:endParaRPr sz="24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1649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6e43ed424_0_167"/>
          <p:cNvSpPr txBox="1"/>
          <p:nvPr/>
        </p:nvSpPr>
        <p:spPr>
          <a:xfrm>
            <a:off x="741425" y="1155675"/>
            <a:ext cx="11228902" cy="556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Limits 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on </a:t>
            </a: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PDD 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Waiver </a:t>
            </a: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Authority</a:t>
            </a:r>
          </a:p>
          <a:p>
            <a:pPr lvl="0">
              <a:lnSpc>
                <a:spcPct val="115000"/>
              </a:lnSpc>
            </a:pPr>
            <a:r>
              <a:rPr lang="en-US" sz="2800" b="1" dirty="0" smtClean="0">
                <a:sym typeface="Montserrat Black"/>
              </a:rPr>
              <a:t>All Signs</a:t>
            </a:r>
            <a:endParaRPr lang="en-US" sz="3000" dirty="0">
              <a:solidFill>
                <a:srgbClr val="003B49"/>
              </a:solidFill>
              <a:latin typeface="Montserrat Black"/>
              <a:ea typeface="Montserrat SemiBold"/>
              <a:cs typeface="Montserrat SemiBold"/>
              <a:sym typeface="Montserrat Blac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Location and Illumination:</a:t>
            </a:r>
            <a:r>
              <a:rPr lang="en-US" sz="2800" dirty="0"/>
              <a:t> PDD does not have the authority, per 4-4-31(c), to waive or adjust any requirements associated with illumination or locational permissibility of any type of sign. </a:t>
            </a:r>
            <a:endParaRPr lang="en-US" sz="2800" dirty="0" smtClean="0"/>
          </a:p>
          <a:p>
            <a:endParaRPr lang="en-US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/>
              <a:t>Special </a:t>
            </a:r>
            <a:r>
              <a:rPr lang="en-US" sz="2800" i="1" dirty="0"/>
              <a:t>Zoning Districts:</a:t>
            </a:r>
            <a:r>
              <a:rPr lang="en-US" sz="2800" dirty="0"/>
              <a:t> Per Sec. 4-4-20(b), PDD is not able to accept or hear a sign waiver or adjustment petition for signs located within Special Zoning Districts that require City Council Approval per Chapter 50 </a:t>
            </a:r>
            <a:r>
              <a:rPr lang="en-US" sz="2800" dirty="0" smtClean="0"/>
              <a:t>Zoning (PD, PC, PCA, SD5)</a:t>
            </a:r>
          </a:p>
          <a:p>
            <a:endParaRPr lang="en-US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Entertainment </a:t>
            </a:r>
            <a:r>
              <a:rPr lang="en-US" sz="2800" i="1" dirty="0" smtClean="0"/>
              <a:t>District</a:t>
            </a:r>
            <a:r>
              <a:rPr lang="en-US" sz="2800" dirty="0" smtClean="0"/>
              <a:t>: </a:t>
            </a:r>
            <a:r>
              <a:rPr lang="en-US" sz="2800" dirty="0"/>
              <a:t>PDD does not have the authority, per 4-4-82(c), to </a:t>
            </a:r>
            <a:r>
              <a:rPr lang="en-US" sz="2800" dirty="0" smtClean="0"/>
              <a:t>waive </a:t>
            </a:r>
            <a:r>
              <a:rPr lang="en-US" sz="2800" dirty="0"/>
              <a:t>or adjust the boundaries of the Entertainment District. </a:t>
            </a:r>
            <a:endParaRPr lang="en-US" sz="2800" dirty="0"/>
          </a:p>
        </p:txBody>
      </p:sp>
      <p:sp>
        <p:nvSpPr>
          <p:cNvPr id="158" name="Google Shape;158;ga6e43ed424_0_167"/>
          <p:cNvSpPr/>
          <p:nvPr/>
        </p:nvSpPr>
        <p:spPr>
          <a:xfrm>
            <a:off x="741425" y="0"/>
            <a:ext cx="6820518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6e43ed424_0_167"/>
          <p:cNvSpPr txBox="1"/>
          <p:nvPr/>
        </p:nvSpPr>
        <p:spPr>
          <a:xfrm>
            <a:off x="741425" y="0"/>
            <a:ext cx="6618109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Adjustment Limits of Sign Standards</a:t>
            </a:r>
            <a:endParaRPr sz="24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2578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6e43ed424_0_2248"/>
          <p:cNvSpPr txBox="1"/>
          <p:nvPr/>
        </p:nvSpPr>
        <p:spPr>
          <a:xfrm>
            <a:off x="690389" y="1172687"/>
            <a:ext cx="6239400" cy="4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Advertising signs</a:t>
            </a:r>
            <a:endParaRPr sz="3000" dirty="0">
              <a:solidFill>
                <a:srgbClr val="003B4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	Additional review </a:t>
            </a:r>
            <a:endParaRPr sz="30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5" name="Google Shape;165;ga6e43ed424_0_2248"/>
          <p:cNvSpPr/>
          <p:nvPr/>
        </p:nvSpPr>
        <p:spPr>
          <a:xfrm>
            <a:off x="741425" y="0"/>
            <a:ext cx="4944300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a6e43ed424_0_2248"/>
          <p:cNvSpPr txBox="1"/>
          <p:nvPr/>
        </p:nvSpPr>
        <p:spPr>
          <a:xfrm>
            <a:off x="741426" y="0"/>
            <a:ext cx="63519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24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BSEED Findings 4-4-102</a:t>
            </a:r>
            <a:endParaRPr sz="24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39598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6e43ed424_0_167"/>
          <p:cNvSpPr txBox="1"/>
          <p:nvPr/>
        </p:nvSpPr>
        <p:spPr>
          <a:xfrm>
            <a:off x="741425" y="1155675"/>
            <a:ext cx="11104200" cy="121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BSEED </a:t>
            </a:r>
            <a:r>
              <a:rPr lang="en-US" sz="28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Black"/>
              </a:rPr>
              <a:t>must first conduct 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findings </a:t>
            </a:r>
            <a:r>
              <a:rPr lang="en-US" sz="28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Black"/>
              </a:rPr>
              <a:t>outlined in 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4-4-102</a:t>
            </a:r>
            <a:r>
              <a:rPr lang="en-US" sz="28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Black"/>
              </a:rPr>
              <a:t>, 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summarized </a:t>
            </a:r>
            <a:r>
              <a:rPr lang="en-US" sz="28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Black"/>
              </a:rPr>
              <a:t>as follows:</a:t>
            </a:r>
            <a:endParaRPr sz="28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Black"/>
            </a:endParaRPr>
          </a:p>
        </p:txBody>
      </p:sp>
      <p:sp>
        <p:nvSpPr>
          <p:cNvPr id="158" name="Google Shape;158;ga6e43ed424_0_167"/>
          <p:cNvSpPr/>
          <p:nvPr/>
        </p:nvSpPr>
        <p:spPr>
          <a:xfrm>
            <a:off x="741425" y="0"/>
            <a:ext cx="6820518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6e43ed424_0_167"/>
          <p:cNvSpPr txBox="1"/>
          <p:nvPr/>
        </p:nvSpPr>
        <p:spPr>
          <a:xfrm>
            <a:off x="741426" y="0"/>
            <a:ext cx="63519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All Advertising Signs</a:t>
            </a:r>
            <a:endParaRPr sz="24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51271"/>
              </p:ext>
            </p:extLst>
          </p:nvPr>
        </p:nvGraphicFramePr>
        <p:xfrm>
          <a:off x="-50800" y="3042920"/>
          <a:ext cx="12338052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850"/>
                <a:gridCol w="1651000"/>
                <a:gridCol w="2159000"/>
                <a:gridCol w="2362200"/>
                <a:gridCol w="2108200"/>
                <a:gridCol w="24638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DPW</a:t>
                      </a:r>
                      <a:endParaRPr lang="en-US" dirty="0"/>
                    </a:p>
                  </a:txBody>
                  <a:tcPr>
                    <a:solidFill>
                      <a:srgbClr val="003B4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PDD</a:t>
                      </a:r>
                      <a:endParaRPr lang="en-US" dirty="0"/>
                    </a:p>
                  </a:txBody>
                  <a:tcPr>
                    <a:solidFill>
                      <a:srgbClr val="003B4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CFO</a:t>
                      </a:r>
                      <a:endParaRPr lang="en-US" dirty="0"/>
                    </a:p>
                  </a:txBody>
                  <a:tcPr>
                    <a:solidFill>
                      <a:srgbClr val="003B4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BSEED</a:t>
                      </a:r>
                      <a:endParaRPr lang="en-US" dirty="0"/>
                    </a:p>
                  </a:txBody>
                  <a:tcPr>
                    <a:solidFill>
                      <a:srgbClr val="003B4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BSEED</a:t>
                      </a:r>
                      <a:endParaRPr lang="en-US" dirty="0"/>
                    </a:p>
                  </a:txBody>
                  <a:tcPr>
                    <a:solidFill>
                      <a:srgbClr val="003B4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BSEED</a:t>
                      </a:r>
                      <a:endParaRPr lang="en-US" dirty="0"/>
                    </a:p>
                  </a:txBody>
                  <a:tcPr>
                    <a:solidFill>
                      <a:srgbClr val="003B4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The sign will not impair safety or motorists and pedestrians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20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The sign is not detrimental to natural or architectural esthetics or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Owner/Applicant of site is in good standing with the City for any property tax, income tax, personal tax, or special assessments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20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Owner</a:t>
                      </a:r>
                      <a:r>
                        <a:rPr lang="en-US" sz="2000" baseline="0" dirty="0" smtClean="0"/>
                        <a:t>/Applicant of site is in good standing with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Construction and Property Maintenance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codes and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Chapter 50, Zoning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The sign is in compliance with all spacing, setback, height, clearance, size, and other dimensional and operational standards set forth in this division</a:t>
                      </a:r>
                      <a:endParaRPr lang="en-US" sz="20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Submission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all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approvals by federal, state, or local governmental agency that may be necessary for sign, including, but not limited to, MDOT or HDC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6e43ed424_0_167"/>
          <p:cNvSpPr txBox="1"/>
          <p:nvPr/>
        </p:nvSpPr>
        <p:spPr>
          <a:xfrm>
            <a:off x="741425" y="1155675"/>
            <a:ext cx="11104200" cy="4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Permits for new or altered Advertising </a:t>
            </a: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igns outside </a:t>
            </a: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of the 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CBD (Central Business District) must first: </a:t>
            </a:r>
          </a:p>
          <a:p>
            <a:pPr lvl="0">
              <a:lnSpc>
                <a:spcPct val="115000"/>
              </a:lnSpc>
            </a:pPr>
            <a:endParaRPr lang="en-US" sz="3000" dirty="0">
              <a:solidFill>
                <a:srgbClr val="003B49"/>
              </a:solidFill>
              <a:latin typeface="Montserrat Black"/>
              <a:ea typeface="Montserrat SemiBold"/>
              <a:cs typeface="Montserrat SemiBold"/>
              <a:sym typeface="Montserrat Black"/>
            </a:endParaRPr>
          </a:p>
          <a:p>
            <a:pPr marL="514350" indent="-514350">
              <a:lnSpc>
                <a:spcPct val="115000"/>
              </a:lnSpc>
              <a:buFont typeface="+mj-lt"/>
              <a:buAutoNum type="arabicParenR"/>
            </a:pPr>
            <a:r>
              <a:rPr lang="en-US" sz="3200" dirty="0" smtClean="0">
                <a:sym typeface="Montserrat Black"/>
              </a:rPr>
              <a:t>Satisfy all of the finings conducted by BSEED outlined in previous slide, Sec 4-4-102</a:t>
            </a:r>
          </a:p>
          <a:p>
            <a:pPr marL="514350" indent="-514350">
              <a:lnSpc>
                <a:spcPct val="115000"/>
              </a:lnSpc>
              <a:buFont typeface="+mj-lt"/>
              <a:buAutoNum type="arabicParenR"/>
            </a:pPr>
            <a:endParaRPr lang="en-US" sz="3200" dirty="0" smtClean="0">
              <a:sym typeface="Montserrat Black"/>
            </a:endParaRPr>
          </a:p>
          <a:p>
            <a:pPr marL="514350" indent="-514350">
              <a:lnSpc>
                <a:spcPct val="115000"/>
              </a:lnSpc>
              <a:buFont typeface="+mj-lt"/>
              <a:buAutoNum type="arabicParenR"/>
            </a:pPr>
            <a:r>
              <a:rPr lang="en-US" sz="3200" dirty="0" smtClean="0">
                <a:sym typeface="Montserrat Black"/>
              </a:rPr>
              <a:t>Secure approval </a:t>
            </a:r>
            <a:r>
              <a:rPr lang="en-US" sz="3200" dirty="0" smtClean="0"/>
              <a:t>via </a:t>
            </a:r>
            <a:r>
              <a:rPr lang="en-US" sz="3200" dirty="0"/>
              <a:t>PDD’s Waiver and Adjustment petition process, per </a:t>
            </a:r>
            <a:r>
              <a:rPr lang="en-US" sz="3200" dirty="0" smtClean="0"/>
              <a:t>4-4-22</a:t>
            </a:r>
            <a:endParaRPr sz="30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8" name="Google Shape;158;ga6e43ed424_0_167"/>
          <p:cNvSpPr/>
          <p:nvPr/>
        </p:nvSpPr>
        <p:spPr>
          <a:xfrm>
            <a:off x="741425" y="0"/>
            <a:ext cx="6820518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6e43ed424_0_167"/>
          <p:cNvSpPr txBox="1"/>
          <p:nvPr/>
        </p:nvSpPr>
        <p:spPr>
          <a:xfrm>
            <a:off x="741426" y="0"/>
            <a:ext cx="63519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Advertising Signs Outside of the CBD </a:t>
            </a:r>
            <a:endParaRPr sz="24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0112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6e43ed424_0_167"/>
          <p:cNvSpPr txBox="1"/>
          <p:nvPr/>
        </p:nvSpPr>
        <p:spPr>
          <a:xfrm>
            <a:off x="663840" y="895210"/>
            <a:ext cx="11104200" cy="337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Limits on PDD Waivers</a:t>
            </a:r>
            <a:endParaRPr lang="en-US" sz="3000" dirty="0" smtClean="0">
              <a:solidFill>
                <a:srgbClr val="003B4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r>
              <a:rPr lang="en-US" sz="2800" i="1" dirty="0" smtClean="0"/>
              <a:t>Dimensional Requirements</a:t>
            </a:r>
            <a:r>
              <a:rPr lang="en-US" sz="2800" dirty="0" smtClean="0"/>
              <a:t>: Applicants </a:t>
            </a:r>
            <a:r>
              <a:rPr lang="en-US" sz="2800" dirty="0"/>
              <a:t>are only eligible to request an adjustment of up to </a:t>
            </a:r>
            <a:r>
              <a:rPr lang="en-US" sz="2800" dirty="0" smtClean="0"/>
              <a:t>10% of </a:t>
            </a:r>
            <a:r>
              <a:rPr lang="en-US" sz="2800" dirty="0"/>
              <a:t>the </a:t>
            </a:r>
            <a:r>
              <a:rPr lang="en-US" sz="2800" dirty="0" smtClean="0"/>
              <a:t>following, </a:t>
            </a:r>
            <a:r>
              <a:rPr lang="en-US" sz="2800" dirty="0"/>
              <a:t>per </a:t>
            </a:r>
            <a:r>
              <a:rPr lang="en-US" sz="2800" dirty="0" smtClean="0"/>
              <a:t>4-4-109. </a:t>
            </a:r>
          </a:p>
          <a:p>
            <a:endParaRPr lang="en-US" sz="2800" dirty="0"/>
          </a:p>
          <a:p>
            <a:r>
              <a:rPr lang="en-US" sz="2400" dirty="0" smtClean="0"/>
              <a:t>An </a:t>
            </a:r>
            <a:r>
              <a:rPr lang="en-US" sz="2400" dirty="0"/>
              <a:t>application for an advertising sign seeking an adjustment of more than 10% of the following measurements will not be accepted for a hearing</a:t>
            </a:r>
            <a:r>
              <a:rPr lang="en-US" sz="2800" dirty="0" smtClean="0"/>
              <a:t>:</a:t>
            </a:r>
          </a:p>
        </p:txBody>
      </p:sp>
      <p:sp>
        <p:nvSpPr>
          <p:cNvPr id="158" name="Google Shape;158;ga6e43ed424_0_167"/>
          <p:cNvSpPr/>
          <p:nvPr/>
        </p:nvSpPr>
        <p:spPr>
          <a:xfrm>
            <a:off x="741425" y="0"/>
            <a:ext cx="6820518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6e43ed424_0_167"/>
          <p:cNvSpPr txBox="1"/>
          <p:nvPr/>
        </p:nvSpPr>
        <p:spPr>
          <a:xfrm>
            <a:off x="741426" y="0"/>
            <a:ext cx="63519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Advertising Signs Outside of the CBD </a:t>
            </a:r>
            <a:endParaRPr sz="24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6450" y="4084321"/>
            <a:ext cx="760657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Spacing between signs (4-4-103),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Setback from premises boundary (4-4-104),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Height and clearance of signs (4-4-105),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Area of sign (4-4-106), and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Landscaping (4-4-107)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6e43ed424_0_167"/>
          <p:cNvSpPr txBox="1"/>
          <p:nvPr/>
        </p:nvSpPr>
        <p:spPr>
          <a:xfrm>
            <a:off x="741425" y="1155675"/>
            <a:ext cx="11104200" cy="4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Limits 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on </a:t>
            </a: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PDD Waivers</a:t>
            </a:r>
          </a:p>
          <a:p>
            <a:pPr lvl="0">
              <a:lnSpc>
                <a:spcPct val="115000"/>
              </a:lnSpc>
            </a:pPr>
            <a:r>
              <a:rPr lang="en-US" sz="2800" b="1" dirty="0">
                <a:sym typeface="Montserrat Black"/>
              </a:rPr>
              <a:t>Advertising </a:t>
            </a:r>
            <a:r>
              <a:rPr lang="en-US" sz="2800" b="1" dirty="0">
                <a:sym typeface="Montserrat Black"/>
              </a:rPr>
              <a:t>S</a:t>
            </a:r>
            <a:r>
              <a:rPr lang="en-US" sz="2800" b="1" dirty="0">
                <a:sym typeface="Montserrat Black"/>
              </a:rPr>
              <a:t>igns </a:t>
            </a:r>
            <a:r>
              <a:rPr lang="en-US" sz="2800" dirty="0" smtClean="0">
                <a:sym typeface="Montserrat Black"/>
              </a:rPr>
              <a:t>in the </a:t>
            </a:r>
            <a:r>
              <a:rPr lang="en-US" sz="2800" dirty="0">
                <a:sym typeface="Montserrat Black"/>
              </a:rPr>
              <a:t>CBD (</a:t>
            </a:r>
            <a:r>
              <a:rPr lang="en-US" sz="2800" b="1" dirty="0">
                <a:sym typeface="Montserrat Black"/>
              </a:rPr>
              <a:t>Central Business District</a:t>
            </a:r>
            <a:r>
              <a:rPr lang="en-US" sz="2800" dirty="0">
                <a:sym typeface="Montserrat Black"/>
              </a:rPr>
              <a:t>): </a:t>
            </a:r>
          </a:p>
          <a:p>
            <a:pPr lvl="0">
              <a:lnSpc>
                <a:spcPct val="115000"/>
              </a:lnSpc>
            </a:pPr>
            <a:endParaRPr lang="en-US" sz="3000" dirty="0">
              <a:solidFill>
                <a:srgbClr val="003B49"/>
              </a:solidFill>
              <a:latin typeface="Montserrat Black"/>
              <a:ea typeface="Montserrat SemiBold"/>
              <a:cs typeface="Montserrat SemiBold"/>
              <a:sym typeface="Montserrat Black"/>
            </a:endParaRPr>
          </a:p>
          <a:p>
            <a:pPr marL="514350" indent="-5143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Applicants </a:t>
            </a:r>
            <a:r>
              <a:rPr lang="en-US" sz="2800" dirty="0"/>
              <a:t>are not eligible to request a waiver for the standards for local or super advertising signs or for any standards related to public art, per 4-4-130. </a:t>
            </a:r>
            <a:endParaRPr lang="en-US" sz="2800" dirty="0" smtClean="0"/>
          </a:p>
          <a:p>
            <a:pPr marL="514350" indent="-5143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This </a:t>
            </a:r>
            <a:r>
              <a:rPr lang="en-US" sz="2800" dirty="0"/>
              <a:t>includes size of the sign, spacing requirements, or illumination. </a:t>
            </a:r>
            <a:endParaRPr lang="en-US" sz="2800" dirty="0" smtClean="0"/>
          </a:p>
          <a:p>
            <a:pPr marL="514350" indent="-5143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Applications </a:t>
            </a:r>
            <a:r>
              <a:rPr lang="en-US" sz="2800" dirty="0"/>
              <a:t>requesting these types of waivers for advertising signs inside the CBD will not be accepted for a hearing.</a:t>
            </a:r>
          </a:p>
          <a:p>
            <a:pPr marL="514350" indent="-5143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sz="30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8" name="Google Shape;158;ga6e43ed424_0_167"/>
          <p:cNvSpPr/>
          <p:nvPr/>
        </p:nvSpPr>
        <p:spPr>
          <a:xfrm>
            <a:off x="741425" y="0"/>
            <a:ext cx="6820518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6e43ed424_0_167"/>
          <p:cNvSpPr txBox="1"/>
          <p:nvPr/>
        </p:nvSpPr>
        <p:spPr>
          <a:xfrm>
            <a:off x="741426" y="0"/>
            <a:ext cx="63519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Advertising Signs inside the CBD </a:t>
            </a:r>
            <a:endParaRPr sz="24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9220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6e43ed424_0_108"/>
          <p:cNvSpPr txBox="1"/>
          <p:nvPr/>
        </p:nvSpPr>
        <p:spPr>
          <a:xfrm>
            <a:off x="741425" y="1155675"/>
            <a:ext cx="11104200" cy="4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Sec. 4-4-22.</a:t>
            </a:r>
            <a:r>
              <a:rPr lang="en-US" sz="3000" b="1" dirty="0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 Waivers and adjustments to sign standards.</a:t>
            </a:r>
            <a:endParaRPr sz="3000" b="1" dirty="0"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1">
              <a:lnSpc>
                <a:spcPct val="115000"/>
              </a:lnSpc>
            </a:pPr>
            <a:r>
              <a:rPr lang="en-US" sz="3000" b="1" dirty="0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The owner of any premises may petition to the Director of the Planning and Development Department a waiver or adjustment of any dimensional or operational standard or requirement set forth in the signs regulations, </a:t>
            </a:r>
            <a:r>
              <a:rPr lang="en-US" sz="3000" b="1" u="sng" dirty="0">
                <a:solidFill>
                  <a:srgbClr val="003B49"/>
                </a:solidFill>
                <a:latin typeface="Montserrat"/>
                <a:ea typeface="Montserrat"/>
                <a:cs typeface="Montserrat"/>
                <a:sym typeface="Montserrat"/>
              </a:rPr>
              <a:t>except as expressly limited or prohibited</a:t>
            </a:r>
            <a:endParaRPr sz="3000" b="1" u="sng" dirty="0">
              <a:solidFill>
                <a:srgbClr val="003B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ga6e43ed424_0_108"/>
          <p:cNvSpPr/>
          <p:nvPr/>
        </p:nvSpPr>
        <p:spPr>
          <a:xfrm>
            <a:off x="741425" y="0"/>
            <a:ext cx="7408346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a6e43ed424_0_108"/>
          <p:cNvSpPr txBox="1"/>
          <p:nvPr/>
        </p:nvSpPr>
        <p:spPr>
          <a:xfrm>
            <a:off x="741425" y="0"/>
            <a:ext cx="8533203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PDD Sign Waiver and Adjustment Authority </a:t>
            </a:r>
            <a:endParaRPr sz="24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6e43ed424_0_167"/>
          <p:cNvSpPr txBox="1"/>
          <p:nvPr/>
        </p:nvSpPr>
        <p:spPr>
          <a:xfrm>
            <a:off x="705966" y="900536"/>
            <a:ext cx="6673788" cy="549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 smtClean="0">
              <a:solidFill>
                <a:srgbClr val="003B4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SWA Public Hearings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Wednesdays at 2pm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		         as required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		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</a:t>
            </a:r>
            <a:r>
              <a:rPr lang="en-US" sz="2400" i="1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lease visit 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	</a:t>
            </a:r>
            <a:r>
              <a:rPr lang="en-US" sz="2400" b="1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	detroitmi.gov/</a:t>
            </a:r>
            <a:r>
              <a:rPr lang="en-US" sz="2400" b="1" dirty="0" err="1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signwaiver</a:t>
            </a:r>
            <a:endParaRPr lang="en-US" sz="2400" i="1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algn="r">
              <a:lnSpc>
                <a:spcPct val="115000"/>
              </a:lnSpc>
            </a:pPr>
            <a:r>
              <a:rPr lang="en-US" sz="2400" i="1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</a:t>
            </a:r>
            <a:r>
              <a:rPr lang="en-US" sz="2400" i="1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 email</a:t>
            </a:r>
            <a:endParaRPr lang="en-US" sz="2400" i="1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  <a:hlinkClick r:id="rId3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signwaiver@detroitmi.gov</a:t>
            </a:r>
            <a:r>
              <a:rPr lang="en-US" sz="2400" b="1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8" name="Google Shape;158;ga6e43ed424_0_167"/>
          <p:cNvSpPr/>
          <p:nvPr/>
        </p:nvSpPr>
        <p:spPr>
          <a:xfrm>
            <a:off x="741425" y="0"/>
            <a:ext cx="6820518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6e43ed424_0_167"/>
          <p:cNvSpPr txBox="1"/>
          <p:nvPr/>
        </p:nvSpPr>
        <p:spPr>
          <a:xfrm>
            <a:off x="741425" y="0"/>
            <a:ext cx="7413147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PDD Sign Waiver and Adjustment Info</a:t>
            </a:r>
            <a:endParaRPr sz="24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72389" y="833861"/>
            <a:ext cx="4400550" cy="5766124"/>
          </a:xfrm>
          <a:prstGeom prst="rect">
            <a:avLst/>
          </a:prstGeom>
          <a:noFill/>
          <a:ln>
            <a:solidFill>
              <a:srgbClr val="003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841550" y="2413536"/>
            <a:ext cx="2062228" cy="2606773"/>
            <a:chOff x="8841550" y="1494209"/>
            <a:chExt cx="2062228" cy="2606773"/>
          </a:xfrm>
        </p:grpSpPr>
        <p:sp>
          <p:nvSpPr>
            <p:cNvPr id="2" name="TextBox 1"/>
            <p:cNvSpPr txBox="1"/>
            <p:nvPr/>
          </p:nvSpPr>
          <p:spPr>
            <a:xfrm>
              <a:off x="8841550" y="2900653"/>
              <a:ext cx="206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003B49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THANK </a:t>
              </a:r>
            </a:p>
            <a:p>
              <a:pPr algn="ctr"/>
              <a:r>
                <a:rPr lang="en-US" sz="3600" dirty="0" smtClean="0">
                  <a:solidFill>
                    <a:srgbClr val="003B49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YOU </a:t>
              </a:r>
              <a:endParaRPr lang="en-US" sz="3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40758" y="1494209"/>
              <a:ext cx="863813" cy="980883"/>
            </a:xfrm>
            <a:prstGeom prst="rect">
              <a:avLst/>
            </a:prstGeom>
            <a:solidFill>
              <a:srgbClr val="003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oogle Shape;137;ga6e43ed424_0_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488136" y="1504702"/>
              <a:ext cx="769057" cy="8684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655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6e43ed424_0_167"/>
          <p:cNvSpPr txBox="1"/>
          <p:nvPr/>
        </p:nvSpPr>
        <p:spPr>
          <a:xfrm>
            <a:off x="741425" y="1155675"/>
            <a:ext cx="11104200" cy="4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text </a:t>
            </a:r>
            <a:endParaRPr sz="3000">
              <a:solidFill>
                <a:srgbClr val="003B4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text</a:t>
            </a:r>
            <a:endParaRPr sz="300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8" name="Google Shape;158;ga6e43ed424_0_167"/>
          <p:cNvSpPr/>
          <p:nvPr/>
        </p:nvSpPr>
        <p:spPr>
          <a:xfrm>
            <a:off x="741425" y="0"/>
            <a:ext cx="4944300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6e43ed424_0_167"/>
          <p:cNvSpPr txBox="1"/>
          <p:nvPr/>
        </p:nvSpPr>
        <p:spPr>
          <a:xfrm>
            <a:off x="741426" y="0"/>
            <a:ext cx="63519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SLIDE TITLE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6e43ed424_0_2248"/>
          <p:cNvSpPr txBox="1"/>
          <p:nvPr/>
        </p:nvSpPr>
        <p:spPr>
          <a:xfrm>
            <a:off x="741425" y="1155675"/>
            <a:ext cx="6239400" cy="4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text </a:t>
            </a:r>
            <a:endParaRPr sz="3000">
              <a:solidFill>
                <a:srgbClr val="003B4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text</a:t>
            </a:r>
            <a:endParaRPr sz="300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5" name="Google Shape;165;ga6e43ed424_0_2248"/>
          <p:cNvSpPr/>
          <p:nvPr/>
        </p:nvSpPr>
        <p:spPr>
          <a:xfrm>
            <a:off x="741425" y="0"/>
            <a:ext cx="4944300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a6e43ed424_0_2248"/>
          <p:cNvSpPr txBox="1"/>
          <p:nvPr/>
        </p:nvSpPr>
        <p:spPr>
          <a:xfrm>
            <a:off x="741426" y="0"/>
            <a:ext cx="63519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SLIDE TITLE</a:t>
            </a:r>
            <a:endParaRPr sz="24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67" name="Google Shape;167;ga6e43ed424_0_2248"/>
          <p:cNvPicPr preferRelativeResize="0"/>
          <p:nvPr/>
        </p:nvPicPr>
        <p:blipFill rotWithShape="1">
          <a:blip r:embed="rId3">
            <a:alphaModFix/>
          </a:blip>
          <a:srcRect l="24947" r="37322"/>
          <a:stretch/>
        </p:blipFill>
        <p:spPr>
          <a:xfrm>
            <a:off x="7285625" y="0"/>
            <a:ext cx="49063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a6e43ed424_0_2248"/>
          <p:cNvSpPr txBox="1"/>
          <p:nvPr/>
        </p:nvSpPr>
        <p:spPr>
          <a:xfrm>
            <a:off x="7757775" y="2077825"/>
            <a:ext cx="3828900" cy="29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IMAGE PLACEHOLDER IF NEEDED</a:t>
            </a:r>
            <a:endParaRPr sz="480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6e43ed424_0_167"/>
          <p:cNvSpPr txBox="1"/>
          <p:nvPr/>
        </p:nvSpPr>
        <p:spPr>
          <a:xfrm>
            <a:off x="741425" y="1155675"/>
            <a:ext cx="11104200" cy="4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Examples of Limits</a:t>
            </a:r>
            <a:endParaRPr sz="3000" dirty="0">
              <a:solidFill>
                <a:srgbClr val="003B4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/>
            <a:r>
              <a:rPr lang="en-US" sz="3200" i="1" dirty="0"/>
              <a:t>Sign Size: </a:t>
            </a:r>
            <a:r>
              <a:rPr lang="en-US" sz="3200" dirty="0"/>
              <a:t>Applicants are only eligible to request an adjustment of up to 25% of the maximum allowed size of business signs, per 4-4-62(c). </a:t>
            </a:r>
            <a:endParaRPr lang="en-US" sz="3200" dirty="0" smtClean="0"/>
          </a:p>
          <a:p>
            <a:pPr lvl="0"/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3200" i="1" dirty="0"/>
              <a:t>Location and Illumination: </a:t>
            </a:r>
            <a:r>
              <a:rPr lang="en-US" sz="3200" dirty="0"/>
              <a:t>Per 4-4-31(c), PDD does not have the authority to waive or adjustment </a:t>
            </a:r>
            <a:r>
              <a:rPr lang="en-US" sz="3200" dirty="0" smtClean="0"/>
              <a:t>requirements </a:t>
            </a:r>
            <a:r>
              <a:rPr lang="en-US" sz="3200" dirty="0"/>
              <a:t>associated with illumination or location permissibility of any type of sign. </a:t>
            </a:r>
          </a:p>
        </p:txBody>
      </p:sp>
      <p:sp>
        <p:nvSpPr>
          <p:cNvPr id="158" name="Google Shape;158;ga6e43ed424_0_167"/>
          <p:cNvSpPr/>
          <p:nvPr/>
        </p:nvSpPr>
        <p:spPr>
          <a:xfrm>
            <a:off x="741425" y="0"/>
            <a:ext cx="6820518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6e43ed424_0_167"/>
          <p:cNvSpPr txBox="1"/>
          <p:nvPr/>
        </p:nvSpPr>
        <p:spPr>
          <a:xfrm>
            <a:off x="741426" y="0"/>
            <a:ext cx="63519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Sign Waiver and Adjustment: Limits</a:t>
            </a:r>
            <a:endParaRPr sz="24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7595" y="6444669"/>
            <a:ext cx="711124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 anchor="ctr" anchorCtr="0">
            <a:spAutoFit/>
          </a:bodyPr>
          <a:lstStyle/>
          <a:p>
            <a:r>
              <a:rPr lang="en-US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Please visit www.detroitmi.gov/signwiaver for a full list of SWA limits </a:t>
            </a:r>
            <a:endParaRPr lang="en-US" dirty="0">
              <a:solidFill>
                <a:srgbClr val="003B4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3072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6e43ed424_0_161"/>
          <p:cNvSpPr txBox="1"/>
          <p:nvPr/>
        </p:nvSpPr>
        <p:spPr>
          <a:xfrm>
            <a:off x="741424" y="1380646"/>
            <a:ext cx="11104200" cy="4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Two 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Step </a:t>
            </a: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Process </a:t>
            </a:r>
            <a:endParaRPr sz="3000" dirty="0">
              <a:solidFill>
                <a:srgbClr val="003B4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	1) Sign </a:t>
            </a:r>
            <a:r>
              <a:rPr lang="en-US" sz="30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Waiver or Adjustment Eligibility Review </a:t>
            </a:r>
            <a:endParaRPr sz="30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 smtClean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	2) Sign Waiver </a:t>
            </a:r>
            <a:r>
              <a:rPr lang="en-US" sz="30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 Adjustment Hearing </a:t>
            </a:r>
            <a:endParaRPr sz="30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1" name="Google Shape;151;ga6e43ed424_0_161"/>
          <p:cNvSpPr/>
          <p:nvPr/>
        </p:nvSpPr>
        <p:spPr>
          <a:xfrm>
            <a:off x="741424" y="0"/>
            <a:ext cx="8707375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a6e43ed424_0_161"/>
          <p:cNvSpPr txBox="1"/>
          <p:nvPr/>
        </p:nvSpPr>
        <p:spPr>
          <a:xfrm>
            <a:off x="741425" y="0"/>
            <a:ext cx="9360517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Sign Waiver and Adjustment (SWA) Hearing Process</a:t>
            </a:r>
            <a:endParaRPr sz="24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e43ed424_0_173"/>
          <p:cNvSpPr/>
          <p:nvPr/>
        </p:nvSpPr>
        <p:spPr>
          <a:xfrm>
            <a:off x="741424" y="0"/>
            <a:ext cx="7884416" cy="5013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a6e43ed424_0_173"/>
          <p:cNvSpPr txBox="1"/>
          <p:nvPr/>
        </p:nvSpPr>
        <p:spPr>
          <a:xfrm>
            <a:off x="741424" y="35087"/>
            <a:ext cx="8394955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Sign </a:t>
            </a:r>
            <a:r>
              <a:rPr lang="en-US" sz="1700" dirty="0" smtClea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Waiver and Adjustment (SWA) </a:t>
            </a:r>
            <a:r>
              <a:rPr lang="en-US" sz="1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Hearing: Step 1</a:t>
            </a:r>
            <a:r>
              <a:rPr lang="en-US" sz="17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Eligibility Review </a:t>
            </a:r>
            <a:endParaRPr sz="17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85" name="Google Shape;185;ga6e43ed424_0_173"/>
          <p:cNvCxnSpPr>
            <a:stCxn id="186" idx="1"/>
            <a:endCxn id="187" idx="3"/>
          </p:cNvCxnSpPr>
          <p:nvPr/>
        </p:nvCxnSpPr>
        <p:spPr>
          <a:xfrm rot="10800000">
            <a:off x="2841475" y="1294900"/>
            <a:ext cx="213000" cy="600"/>
          </a:xfrm>
          <a:prstGeom prst="bentConnector3">
            <a:avLst>
              <a:gd name="adj1" fmla="val 50012"/>
            </a:avLst>
          </a:prstGeom>
          <a:noFill/>
          <a:ln w="2857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87" name="Google Shape;187;ga6e43ed424_0_173"/>
          <p:cNvSpPr txBox="1"/>
          <p:nvPr/>
        </p:nvSpPr>
        <p:spPr>
          <a:xfrm>
            <a:off x="741425" y="962950"/>
            <a:ext cx="2100000" cy="663900"/>
          </a:xfrm>
          <a:prstGeom prst="rect">
            <a:avLst/>
          </a:prstGeom>
          <a:solidFill>
            <a:srgbClr val="003B49">
              <a:alpha val="49000"/>
            </a:srgbClr>
          </a:solidFill>
          <a:ln w="19050" cap="flat" cmpd="sng">
            <a:solidFill>
              <a:srgbClr val="2F2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Accela</a:t>
            </a:r>
            <a:r>
              <a:rPr lang="en-US" sz="15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Sign Permit Filed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Application at BSEED</a:t>
            </a:r>
            <a:endParaRPr sz="12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ga6e43ed424_0_173"/>
          <p:cNvSpPr txBox="1"/>
          <p:nvPr/>
        </p:nvSpPr>
        <p:spPr>
          <a:xfrm>
            <a:off x="3054475" y="939250"/>
            <a:ext cx="1945800" cy="712500"/>
          </a:xfrm>
          <a:prstGeom prst="rect">
            <a:avLst/>
          </a:prstGeom>
          <a:solidFill>
            <a:srgbClr val="003B49">
              <a:alpha val="49000"/>
            </a:srgbClr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BSEED Determines Sign is not in compliance with Sign Ordinance</a:t>
            </a:r>
            <a:endParaRPr sz="1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ga6e43ed424_0_173"/>
          <p:cNvSpPr txBox="1"/>
          <p:nvPr/>
        </p:nvSpPr>
        <p:spPr>
          <a:xfrm>
            <a:off x="9609781" y="785411"/>
            <a:ext cx="2398181" cy="98825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4141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Applicant Submits </a:t>
            </a: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Fee (</a:t>
            </a:r>
            <a:r>
              <a:rPr lang="en-US" sz="1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r>
              <a:rPr lang="en-US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/Council) Submits SWA Eligibility 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Application to PDD via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ProjectDox</a:t>
            </a:r>
            <a:endParaRPr sz="9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ga6e43ed424_0_173"/>
          <p:cNvSpPr txBox="1"/>
          <p:nvPr/>
        </p:nvSpPr>
        <p:spPr>
          <a:xfrm>
            <a:off x="741425" y="2121475"/>
            <a:ext cx="2100000" cy="8079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4646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3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SWA Eligibility </a:t>
            </a:r>
            <a:r>
              <a:rPr lang="en-US" sz="1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Application is reviewed for completeness</a:t>
            </a:r>
            <a:endParaRPr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0" name="Google Shape;190;ga6e43ed424_0_173"/>
          <p:cNvCxnSpPr>
            <a:stCxn id="189" idx="0"/>
            <a:endCxn id="188" idx="2"/>
          </p:cNvCxnSpPr>
          <p:nvPr/>
        </p:nvCxnSpPr>
        <p:spPr>
          <a:xfrm rot="5400000" flipH="1" flipV="1">
            <a:off x="6126241" y="-2561155"/>
            <a:ext cx="347814" cy="9017447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91" name="Google Shape;191;ga6e43ed424_0_173"/>
          <p:cNvSpPr txBox="1"/>
          <p:nvPr/>
        </p:nvSpPr>
        <p:spPr>
          <a:xfrm>
            <a:off x="2823822" y="3491608"/>
            <a:ext cx="1578900" cy="12273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PDD Issues Qualification </a:t>
            </a:r>
            <a:r>
              <a:rPr 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Letter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ga6e43ed424_0_173"/>
          <p:cNvSpPr txBox="1"/>
          <p:nvPr/>
        </p:nvSpPr>
        <p:spPr>
          <a:xfrm>
            <a:off x="817040" y="3491608"/>
            <a:ext cx="1440131" cy="991297"/>
          </a:xfrm>
          <a:prstGeom prst="rect">
            <a:avLst/>
          </a:prstGeom>
          <a:solidFill>
            <a:srgbClr val="003B49">
              <a:alpha val="82000"/>
            </a:srgbClr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Request </a:t>
            </a: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corrections </a:t>
            </a: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sent to Applicant via </a:t>
            </a:r>
            <a:r>
              <a:rPr lang="en-US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ProjectDox</a:t>
            </a:r>
            <a:endParaRPr sz="11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3" name="Google Shape;193;ga6e43ed424_0_173"/>
          <p:cNvCxnSpPr>
            <a:stCxn id="192" idx="0"/>
            <a:endCxn id="189" idx="2"/>
          </p:cNvCxnSpPr>
          <p:nvPr/>
        </p:nvCxnSpPr>
        <p:spPr>
          <a:xfrm rot="5400000" flipH="1" flipV="1">
            <a:off x="1383149" y="3083333"/>
            <a:ext cx="562233" cy="254319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4" name="Google Shape;194;ga6e43ed424_0_173"/>
          <p:cNvCxnSpPr>
            <a:stCxn id="191" idx="0"/>
            <a:endCxn id="189" idx="2"/>
          </p:cNvCxnSpPr>
          <p:nvPr/>
        </p:nvCxnSpPr>
        <p:spPr>
          <a:xfrm rot="16200000" flipV="1">
            <a:off x="2421233" y="2299568"/>
            <a:ext cx="562233" cy="1821847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95" name="Google Shape;195;ga6e43ed424_0_173"/>
          <p:cNvSpPr/>
          <p:nvPr/>
        </p:nvSpPr>
        <p:spPr>
          <a:xfrm>
            <a:off x="3189600" y="2169138"/>
            <a:ext cx="885300" cy="712500"/>
          </a:xfrm>
          <a:prstGeom prst="wedgeRectCallout">
            <a:avLst>
              <a:gd name="adj1" fmla="val -66537"/>
              <a:gd name="adj2" fmla="val -231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PDD HAS </a:t>
            </a:r>
            <a:b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DAYS TO PROVIDE</a:t>
            </a:r>
            <a:endParaRPr b="1"/>
          </a:p>
        </p:txBody>
      </p:sp>
      <p:sp>
        <p:nvSpPr>
          <p:cNvPr id="196" name="Google Shape;196;ga6e43ed424_0_173"/>
          <p:cNvSpPr txBox="1"/>
          <p:nvPr/>
        </p:nvSpPr>
        <p:spPr>
          <a:xfrm>
            <a:off x="812795" y="4887551"/>
            <a:ext cx="1457713" cy="865520"/>
          </a:xfrm>
          <a:prstGeom prst="rect">
            <a:avLst/>
          </a:prstGeom>
          <a:solidFill>
            <a:srgbClr val="003B49">
              <a:alpha val="82000"/>
            </a:srgbClr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Revisions </a:t>
            </a: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Received </a:t>
            </a:r>
            <a:endParaRPr lang="en-US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 Complete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ga6e43ed424_0_173"/>
          <p:cNvCxnSpPr>
            <a:stCxn id="192" idx="2"/>
            <a:endCxn id="196" idx="0"/>
          </p:cNvCxnSpPr>
          <p:nvPr/>
        </p:nvCxnSpPr>
        <p:spPr>
          <a:xfrm>
            <a:off x="1537106" y="4482905"/>
            <a:ext cx="4546" cy="404646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ga6e43ed424_0_173"/>
          <p:cNvSpPr/>
          <p:nvPr/>
        </p:nvSpPr>
        <p:spPr>
          <a:xfrm>
            <a:off x="809026" y="5977227"/>
            <a:ext cx="1532850" cy="471138"/>
          </a:xfrm>
          <a:prstGeom prst="wedgeRectCallout">
            <a:avLst>
              <a:gd name="adj1" fmla="val -19955"/>
              <a:gd name="adj2" fmla="val -8480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APPLICANT HAS 30 DAYS TO RESPOND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ga6e43ed424_0_173"/>
          <p:cNvCxnSpPr>
            <a:stCxn id="196" idx="3"/>
            <a:endCxn id="191" idx="2"/>
          </p:cNvCxnSpPr>
          <p:nvPr/>
        </p:nvCxnSpPr>
        <p:spPr>
          <a:xfrm flipV="1">
            <a:off x="2270508" y="4718908"/>
            <a:ext cx="1342764" cy="601403"/>
          </a:xfrm>
          <a:prstGeom prst="bentConnector2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0" name="Google Shape;200;ga6e43ed424_0_173"/>
          <p:cNvSpPr txBox="1"/>
          <p:nvPr/>
        </p:nvSpPr>
        <p:spPr>
          <a:xfrm>
            <a:off x="5519963" y="2471292"/>
            <a:ext cx="1770300" cy="12273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Eligible for 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SWA Consideration via Hearing 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ga6e43ed424_0_173"/>
          <p:cNvCxnSpPr>
            <a:stCxn id="191" idx="3"/>
            <a:endCxn id="200" idx="1"/>
          </p:cNvCxnSpPr>
          <p:nvPr/>
        </p:nvCxnSpPr>
        <p:spPr>
          <a:xfrm flipV="1">
            <a:off x="4402722" y="3084942"/>
            <a:ext cx="1117241" cy="1020316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" name="Google Shape;202;ga6e43ed424_0_173"/>
          <p:cNvSpPr txBox="1"/>
          <p:nvPr/>
        </p:nvSpPr>
        <p:spPr>
          <a:xfrm>
            <a:off x="5519963" y="5402442"/>
            <a:ext cx="1770300" cy="1227300"/>
          </a:xfrm>
          <a:prstGeom prst="rect">
            <a:avLst/>
          </a:prstGeom>
          <a:solidFill>
            <a:srgbClr val="003B49">
              <a:alpha val="82000"/>
            </a:srgbClr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Eligible for Waiver  Consideration 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ga6e43ed424_0_173"/>
          <p:cNvCxnSpPr>
            <a:stCxn id="191" idx="3"/>
            <a:endCxn id="202" idx="1"/>
          </p:cNvCxnSpPr>
          <p:nvPr/>
        </p:nvCxnSpPr>
        <p:spPr>
          <a:xfrm>
            <a:off x="4402722" y="4105258"/>
            <a:ext cx="1117241" cy="1910834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ga6e43ed424_0_173"/>
          <p:cNvSpPr/>
          <p:nvPr/>
        </p:nvSpPr>
        <p:spPr>
          <a:xfrm>
            <a:off x="2629125" y="4833550"/>
            <a:ext cx="706800" cy="408300"/>
          </a:xfrm>
          <a:prstGeom prst="bentUpArrow">
            <a:avLst>
              <a:gd name="adj1" fmla="val 21944"/>
              <a:gd name="adj2" fmla="val 26364"/>
              <a:gd name="adj3" fmla="val 3161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a6e43ed424_0_173"/>
          <p:cNvSpPr txBox="1"/>
          <p:nvPr/>
        </p:nvSpPr>
        <p:spPr>
          <a:xfrm>
            <a:off x="9136379" y="5388849"/>
            <a:ext cx="2749500" cy="1227300"/>
          </a:xfrm>
          <a:prstGeom prst="rect">
            <a:avLst/>
          </a:prstGeom>
          <a:solidFill>
            <a:srgbClr val="003B49">
              <a:alpha val="82000"/>
            </a:srgbClr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Request sent to Applicant to Change </a:t>
            </a:r>
            <a:r>
              <a:rPr lang="en-US" sz="1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 Permit </a:t>
            </a:r>
            <a:r>
              <a:rPr lang="en-US" sz="15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1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meet sign ordinance or meet waiver eligibility criteria </a:t>
            </a:r>
            <a:r>
              <a:rPr lang="en-US" sz="15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via </a:t>
            </a:r>
            <a:r>
              <a:rPr lang="en-US" sz="1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letter</a:t>
            </a:r>
            <a:endParaRPr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ga6e43ed424_0_173"/>
          <p:cNvCxnSpPr>
            <a:stCxn id="202" idx="3"/>
            <a:endCxn id="205" idx="1"/>
          </p:cNvCxnSpPr>
          <p:nvPr/>
        </p:nvCxnSpPr>
        <p:spPr>
          <a:xfrm flipV="1">
            <a:off x="7290263" y="6002499"/>
            <a:ext cx="1846116" cy="13593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ga6e43ed424_0_173"/>
          <p:cNvSpPr txBox="1"/>
          <p:nvPr/>
        </p:nvSpPr>
        <p:spPr>
          <a:xfrm>
            <a:off x="7586761" y="949105"/>
            <a:ext cx="1814877" cy="660863"/>
          </a:xfrm>
          <a:prstGeom prst="rect">
            <a:avLst/>
          </a:prstGeom>
          <a:solidFill>
            <a:srgbClr val="003B49">
              <a:alpha val="46000"/>
            </a:srgbClr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Applicant Reads Eligibility Requirements</a:t>
            </a:r>
            <a:endParaRPr sz="9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a6e43ed424_0_173"/>
          <p:cNvSpPr txBox="1"/>
          <p:nvPr/>
        </p:nvSpPr>
        <p:spPr>
          <a:xfrm>
            <a:off x="7788698" y="2633218"/>
            <a:ext cx="2035786" cy="922545"/>
          </a:xfrm>
          <a:prstGeom prst="rect">
            <a:avLst/>
          </a:prstGeom>
          <a:solidFill>
            <a:srgbClr val="003B49">
              <a:alpha val="82000"/>
            </a:srgbClr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ocated </a:t>
            </a: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Local Historic District Proceed to HDC for Certificate of Appropriateness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a6e43ed424_0_173"/>
          <p:cNvSpPr txBox="1"/>
          <p:nvPr/>
        </p:nvSpPr>
        <p:spPr>
          <a:xfrm>
            <a:off x="5762139" y="4210460"/>
            <a:ext cx="1277938" cy="733362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</a:t>
            </a: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located in Local Historic District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ga6e43ed424_0_173"/>
          <p:cNvCxnSpPr>
            <a:stCxn id="200" idx="2"/>
            <a:endCxn id="209" idx="0"/>
          </p:cNvCxnSpPr>
          <p:nvPr/>
        </p:nvCxnSpPr>
        <p:spPr>
          <a:xfrm flipH="1">
            <a:off x="6401108" y="3698592"/>
            <a:ext cx="4005" cy="511868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ga6e43ed424_0_173"/>
          <p:cNvCxnSpPr>
            <a:stCxn id="200" idx="3"/>
            <a:endCxn id="208" idx="1"/>
          </p:cNvCxnSpPr>
          <p:nvPr/>
        </p:nvCxnSpPr>
        <p:spPr>
          <a:xfrm>
            <a:off x="7290263" y="3084942"/>
            <a:ext cx="498435" cy="9549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" name="Google Shape;212;ga6e43ed424_0_173"/>
          <p:cNvSpPr txBox="1"/>
          <p:nvPr/>
        </p:nvSpPr>
        <p:spPr>
          <a:xfrm>
            <a:off x="9751138" y="3963492"/>
            <a:ext cx="1770300" cy="1227300"/>
          </a:xfrm>
          <a:prstGeom prst="rect">
            <a:avLst/>
          </a:prstGeom>
          <a:solidFill>
            <a:srgbClr val="7030A0"/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Proceed to Sign Waiver Hearing Application 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ga6e43ed424_0_173"/>
          <p:cNvCxnSpPr>
            <a:stCxn id="209" idx="3"/>
            <a:endCxn id="212" idx="1"/>
          </p:cNvCxnSpPr>
          <p:nvPr/>
        </p:nvCxnSpPr>
        <p:spPr>
          <a:xfrm>
            <a:off x="7040077" y="4577141"/>
            <a:ext cx="2711061" cy="1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ga6e43ed424_0_173"/>
          <p:cNvCxnSpPr>
            <a:stCxn id="208" idx="2"/>
            <a:endCxn id="212" idx="1"/>
          </p:cNvCxnSpPr>
          <p:nvPr/>
        </p:nvCxnSpPr>
        <p:spPr>
          <a:xfrm rot="16200000" flipH="1">
            <a:off x="8768175" y="3594178"/>
            <a:ext cx="1021379" cy="944547"/>
          </a:xfrm>
          <a:prstGeom prst="bentConnector2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" name="Google Shape;215;ga6e43ed424_0_173"/>
          <p:cNvSpPr txBox="1"/>
          <p:nvPr/>
        </p:nvSpPr>
        <p:spPr>
          <a:xfrm>
            <a:off x="5131725" y="780413"/>
            <a:ext cx="2319206" cy="1015396"/>
          </a:xfrm>
          <a:prstGeom prst="rect">
            <a:avLst/>
          </a:prstGeom>
          <a:solidFill>
            <a:srgbClr val="003B49">
              <a:alpha val="49000"/>
            </a:srgbClr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BSEED requests applicant bring sign into compliance.  </a:t>
            </a:r>
            <a:r>
              <a:rPr lang="en-US" sz="105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If applicant does not wish to comply with code, push permit to PDD for </a:t>
            </a:r>
            <a:r>
              <a:rPr lang="en-US" sz="105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SWA Eligibility Review </a:t>
            </a:r>
            <a:endParaRPr sz="105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ga6e43ed424_0_173"/>
          <p:cNvCxnSpPr>
            <a:stCxn id="215" idx="3"/>
            <a:endCxn id="207" idx="1"/>
          </p:cNvCxnSpPr>
          <p:nvPr/>
        </p:nvCxnSpPr>
        <p:spPr>
          <a:xfrm flipV="1">
            <a:off x="7450931" y="1279537"/>
            <a:ext cx="135830" cy="8574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Google Shape;217;ga6e43ed424_0_173"/>
          <p:cNvCxnSpPr>
            <a:stCxn id="186" idx="3"/>
            <a:endCxn id="215" idx="1"/>
          </p:cNvCxnSpPr>
          <p:nvPr/>
        </p:nvCxnSpPr>
        <p:spPr>
          <a:xfrm flipV="1">
            <a:off x="5000275" y="1288111"/>
            <a:ext cx="131450" cy="7389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" name="Google Shape;218;ga6e43ed424_0_173"/>
          <p:cNvCxnSpPr>
            <a:stCxn id="207" idx="3"/>
            <a:endCxn id="207" idx="3"/>
          </p:cNvCxnSpPr>
          <p:nvPr/>
        </p:nvCxnSpPr>
        <p:spPr>
          <a:xfrm>
            <a:off x="9401638" y="127953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ga6e43ed424_0_173"/>
          <p:cNvCxnSpPr>
            <a:stCxn id="207" idx="3"/>
            <a:endCxn id="188" idx="1"/>
          </p:cNvCxnSpPr>
          <p:nvPr/>
        </p:nvCxnSpPr>
        <p:spPr>
          <a:xfrm flipV="1">
            <a:off x="9401638" y="1279536"/>
            <a:ext cx="208143" cy="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ga6e43ed424_0_173"/>
          <p:cNvCxnSpPr>
            <a:stCxn id="207" idx="3"/>
            <a:endCxn id="188" idx="1"/>
          </p:cNvCxnSpPr>
          <p:nvPr/>
        </p:nvCxnSpPr>
        <p:spPr>
          <a:xfrm flipV="1">
            <a:off x="9401638" y="1279536"/>
            <a:ext cx="208143" cy="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6e43ed424_0_2256"/>
          <p:cNvSpPr/>
          <p:nvPr/>
        </p:nvSpPr>
        <p:spPr>
          <a:xfrm>
            <a:off x="741424" y="0"/>
            <a:ext cx="8349235" cy="5013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a6e43ed424_0_2256"/>
          <p:cNvSpPr txBox="1"/>
          <p:nvPr/>
        </p:nvSpPr>
        <p:spPr>
          <a:xfrm>
            <a:off x="741424" y="0"/>
            <a:ext cx="8280655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17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Sign Waiver and Adjustment (SWA) Hearing : Step 2</a:t>
            </a:r>
            <a:r>
              <a:rPr lang="en-US" sz="17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Hearing Application</a:t>
            </a:r>
            <a:endParaRPr sz="17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27" name="Google Shape;227;ga6e43ed424_0_2256"/>
          <p:cNvCxnSpPr>
            <a:stCxn id="228" idx="1"/>
            <a:endCxn id="229" idx="3"/>
          </p:cNvCxnSpPr>
          <p:nvPr/>
        </p:nvCxnSpPr>
        <p:spPr>
          <a:xfrm rot="10800000">
            <a:off x="2841475" y="1287700"/>
            <a:ext cx="213000" cy="7800"/>
          </a:xfrm>
          <a:prstGeom prst="bentConnector3">
            <a:avLst>
              <a:gd name="adj1" fmla="val 50012"/>
            </a:avLst>
          </a:prstGeom>
          <a:noFill/>
          <a:ln w="2857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29" name="Google Shape;229;ga6e43ed424_0_2256"/>
          <p:cNvSpPr txBox="1"/>
          <p:nvPr/>
        </p:nvSpPr>
        <p:spPr>
          <a:xfrm>
            <a:off x="741425" y="674050"/>
            <a:ext cx="2100000" cy="12273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2F2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Applicant completes PDD Sign Waiver/Adjustment Eligibility Review 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a6e43ed424_0_2256"/>
          <p:cNvSpPr txBox="1"/>
          <p:nvPr/>
        </p:nvSpPr>
        <p:spPr>
          <a:xfrm>
            <a:off x="3054475" y="681850"/>
            <a:ext cx="2460900" cy="12273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Applicant Submits </a:t>
            </a: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Fee (TBD/Council) and </a:t>
            </a: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Submits Sign </a:t>
            </a: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Waiver and Adjustment (SWA)  </a:t>
            </a: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Hearing Application to PDD via </a:t>
            </a:r>
            <a:r>
              <a:rPr lang="en-US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ProjectDox</a:t>
            </a:r>
            <a:endParaRPr sz="1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a6e43ed424_0_2256"/>
          <p:cNvSpPr txBox="1"/>
          <p:nvPr/>
        </p:nvSpPr>
        <p:spPr>
          <a:xfrm>
            <a:off x="741425" y="2121475"/>
            <a:ext cx="2100000" cy="8079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4646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 Waiver </a:t>
            </a:r>
            <a:r>
              <a:rPr lang="en-US" sz="13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Adjustment Petition Application </a:t>
            </a:r>
            <a:r>
              <a:rPr lang="en-US" sz="1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reviewed for completeness</a:t>
            </a:r>
            <a:endParaRPr sz="1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1" name="Google Shape;231;ga6e43ed424_0_2256"/>
          <p:cNvCxnSpPr>
            <a:stCxn id="230" idx="0"/>
            <a:endCxn id="228" idx="3"/>
          </p:cNvCxnSpPr>
          <p:nvPr/>
        </p:nvCxnSpPr>
        <p:spPr>
          <a:xfrm rot="-5400000">
            <a:off x="3240425" y="-153425"/>
            <a:ext cx="825900" cy="3723900"/>
          </a:xfrm>
          <a:prstGeom prst="bentConnector4">
            <a:avLst>
              <a:gd name="adj1" fmla="val 12854"/>
              <a:gd name="adj2" fmla="val 106396"/>
            </a:avLst>
          </a:prstGeom>
          <a:noFill/>
          <a:ln w="2857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2" name="Google Shape;232;ga6e43ed424_0_2256"/>
          <p:cNvSpPr txBox="1"/>
          <p:nvPr/>
        </p:nvSpPr>
        <p:spPr>
          <a:xfrm>
            <a:off x="2759575" y="3424000"/>
            <a:ext cx="1578900" cy="12273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PDD Issues Notice for </a:t>
            </a:r>
            <a:r>
              <a:rPr lang="en-US" sz="15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 Waiver and </a:t>
            </a:r>
            <a:r>
              <a:rPr lang="en-US" sz="1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Adjustment Hearing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a6e43ed424_0_2256"/>
          <p:cNvSpPr txBox="1"/>
          <p:nvPr/>
        </p:nvSpPr>
        <p:spPr>
          <a:xfrm>
            <a:off x="741425" y="3423950"/>
            <a:ext cx="1578900" cy="1227300"/>
          </a:xfrm>
          <a:prstGeom prst="rect">
            <a:avLst/>
          </a:prstGeom>
          <a:solidFill>
            <a:srgbClr val="003B49">
              <a:alpha val="82000"/>
            </a:srgbClr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Request for application corrections sent to Applicant via </a:t>
            </a:r>
            <a:r>
              <a:rPr lang="en-US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ProjectDox</a:t>
            </a:r>
            <a:endParaRPr sz="11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4" name="Google Shape;234;ga6e43ed424_0_2256"/>
          <p:cNvCxnSpPr>
            <a:stCxn id="233" idx="0"/>
            <a:endCxn id="230" idx="2"/>
          </p:cNvCxnSpPr>
          <p:nvPr/>
        </p:nvCxnSpPr>
        <p:spPr>
          <a:xfrm rot="-5400000">
            <a:off x="1413875" y="3046250"/>
            <a:ext cx="494700" cy="260700"/>
          </a:xfrm>
          <a:prstGeom prst="bentConnector3">
            <a:avLst>
              <a:gd name="adj1" fmla="val 49987"/>
            </a:avLst>
          </a:prstGeom>
          <a:noFill/>
          <a:ln w="2857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35" name="Google Shape;235;ga6e43ed424_0_2256"/>
          <p:cNvCxnSpPr>
            <a:stCxn id="232" idx="0"/>
            <a:endCxn id="230" idx="2"/>
          </p:cNvCxnSpPr>
          <p:nvPr/>
        </p:nvCxnSpPr>
        <p:spPr>
          <a:xfrm rot="5400000" flipH="1">
            <a:off x="2422825" y="2297800"/>
            <a:ext cx="494700" cy="1757700"/>
          </a:xfrm>
          <a:prstGeom prst="bentConnector3">
            <a:avLst>
              <a:gd name="adj1" fmla="val 49992"/>
            </a:avLst>
          </a:prstGeom>
          <a:noFill/>
          <a:ln w="2857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6" name="Google Shape;236;ga6e43ed424_0_2256"/>
          <p:cNvSpPr/>
          <p:nvPr/>
        </p:nvSpPr>
        <p:spPr>
          <a:xfrm>
            <a:off x="3189600" y="2169138"/>
            <a:ext cx="885300" cy="712500"/>
          </a:xfrm>
          <a:prstGeom prst="wedgeRectCallout">
            <a:avLst>
              <a:gd name="adj1" fmla="val -66537"/>
              <a:gd name="adj2" fmla="val -231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PDD HAS </a:t>
            </a:r>
            <a:b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DAYS TO PROVIDE</a:t>
            </a:r>
            <a:endParaRPr b="1"/>
          </a:p>
        </p:txBody>
      </p:sp>
      <p:sp>
        <p:nvSpPr>
          <p:cNvPr id="237" name="Google Shape;237;ga6e43ed424_0_2256"/>
          <p:cNvSpPr txBox="1"/>
          <p:nvPr/>
        </p:nvSpPr>
        <p:spPr>
          <a:xfrm>
            <a:off x="741425" y="4897825"/>
            <a:ext cx="1578900" cy="1227300"/>
          </a:xfrm>
          <a:prstGeom prst="rect">
            <a:avLst/>
          </a:prstGeom>
          <a:solidFill>
            <a:srgbClr val="003B49">
              <a:alpha val="82000"/>
            </a:srgbClr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Revisions Received Application Complete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8" name="Google Shape;238;ga6e43ed424_0_2256"/>
          <p:cNvCxnSpPr>
            <a:stCxn id="233" idx="2"/>
            <a:endCxn id="237" idx="0"/>
          </p:cNvCxnSpPr>
          <p:nvPr/>
        </p:nvCxnSpPr>
        <p:spPr>
          <a:xfrm>
            <a:off x="1530875" y="4651250"/>
            <a:ext cx="0" cy="2466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ga6e43ed424_0_2256"/>
          <p:cNvSpPr/>
          <p:nvPr/>
        </p:nvSpPr>
        <p:spPr>
          <a:xfrm>
            <a:off x="2663950" y="5895750"/>
            <a:ext cx="1485600" cy="712500"/>
          </a:xfrm>
          <a:prstGeom prst="wedgeRectCallout">
            <a:avLst>
              <a:gd name="adj1" fmla="val -19955"/>
              <a:gd name="adj2" fmla="val -8480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APPLICANT HAS 30 DAYS TO RESPOND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0" name="Google Shape;240;ga6e43ed424_0_2256"/>
          <p:cNvCxnSpPr>
            <a:stCxn id="237" idx="3"/>
            <a:endCxn id="232" idx="2"/>
          </p:cNvCxnSpPr>
          <p:nvPr/>
        </p:nvCxnSpPr>
        <p:spPr>
          <a:xfrm rot="10800000" flipH="1">
            <a:off x="2320325" y="4651375"/>
            <a:ext cx="1228800" cy="860100"/>
          </a:xfrm>
          <a:prstGeom prst="bentConnector2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1" name="Google Shape;241;ga6e43ed424_0_2256"/>
          <p:cNvSpPr txBox="1"/>
          <p:nvPr/>
        </p:nvSpPr>
        <p:spPr>
          <a:xfrm>
            <a:off x="5519963" y="2471292"/>
            <a:ext cx="1770300" cy="12273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 Waiver Review </a:t>
            </a:r>
            <a:endParaRPr sz="13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Hearing with CPC, BSEED, other Departments as Required 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2" name="Google Shape;242;ga6e43ed424_0_2256"/>
          <p:cNvCxnSpPr>
            <a:stCxn id="232" idx="3"/>
            <a:endCxn id="241" idx="1"/>
          </p:cNvCxnSpPr>
          <p:nvPr/>
        </p:nvCxnSpPr>
        <p:spPr>
          <a:xfrm rot="10800000" flipH="1">
            <a:off x="4338475" y="3084850"/>
            <a:ext cx="1181400" cy="952800"/>
          </a:xfrm>
          <a:prstGeom prst="bentConnector3">
            <a:avLst>
              <a:gd name="adj1" fmla="val 50004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ga6e43ed424_0_2256"/>
          <p:cNvSpPr txBox="1"/>
          <p:nvPr/>
        </p:nvSpPr>
        <p:spPr>
          <a:xfrm>
            <a:off x="6099113" y="4509167"/>
            <a:ext cx="1770300" cy="12273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Approved decision letter issued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a6e43ed424_0_2256"/>
          <p:cNvSpPr/>
          <p:nvPr/>
        </p:nvSpPr>
        <p:spPr>
          <a:xfrm>
            <a:off x="2629125" y="4833550"/>
            <a:ext cx="706800" cy="408300"/>
          </a:xfrm>
          <a:prstGeom prst="bentUpArrow">
            <a:avLst>
              <a:gd name="adj1" fmla="val 21944"/>
              <a:gd name="adj2" fmla="val 26364"/>
              <a:gd name="adj3" fmla="val 3161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a6e43ed424_0_2256"/>
          <p:cNvSpPr txBox="1"/>
          <p:nvPr/>
        </p:nvSpPr>
        <p:spPr>
          <a:xfrm>
            <a:off x="8178361" y="4509175"/>
            <a:ext cx="1770300" cy="1227300"/>
          </a:xfrm>
          <a:prstGeom prst="rect">
            <a:avLst/>
          </a:prstGeom>
          <a:solidFill>
            <a:srgbClr val="003B49">
              <a:alpha val="82000"/>
            </a:srgbClr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Denied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 letter issued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a6e43ed424_0_2256"/>
          <p:cNvSpPr txBox="1"/>
          <p:nvPr/>
        </p:nvSpPr>
        <p:spPr>
          <a:xfrm>
            <a:off x="7635563" y="2471292"/>
            <a:ext cx="1770300" cy="12273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P&amp;DD Collects Comments and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Drafts Decision Letter 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7" name="Google Shape;247;ga6e43ed424_0_2256"/>
          <p:cNvCxnSpPr>
            <a:stCxn id="241" idx="3"/>
            <a:endCxn id="246" idx="1"/>
          </p:cNvCxnSpPr>
          <p:nvPr/>
        </p:nvCxnSpPr>
        <p:spPr>
          <a:xfrm>
            <a:off x="7290263" y="3084942"/>
            <a:ext cx="3453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ga6e43ed424_0_2256"/>
          <p:cNvCxnSpPr>
            <a:stCxn id="249" idx="3"/>
            <a:endCxn id="249" idx="3"/>
          </p:cNvCxnSpPr>
          <p:nvPr/>
        </p:nvCxnSpPr>
        <p:spPr>
          <a:xfrm>
            <a:off x="7803000" y="8984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" name="Google Shape;250;ga6e43ed424_0_2256"/>
          <p:cNvSpPr/>
          <p:nvPr/>
        </p:nvSpPr>
        <p:spPr>
          <a:xfrm>
            <a:off x="3862775" y="4833538"/>
            <a:ext cx="885300" cy="712500"/>
          </a:xfrm>
          <a:prstGeom prst="wedgeRectCallout">
            <a:avLst>
              <a:gd name="adj1" fmla="val -18971"/>
              <a:gd name="adj2" fmla="val -707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days before hearing date</a:t>
            </a:r>
            <a:endParaRPr b="1"/>
          </a:p>
        </p:txBody>
      </p:sp>
      <p:cxnSp>
        <p:nvCxnSpPr>
          <p:cNvPr id="251" name="Google Shape;251;ga6e43ed424_0_2256"/>
          <p:cNvCxnSpPr>
            <a:stCxn id="246" idx="2"/>
            <a:endCxn id="243" idx="0"/>
          </p:cNvCxnSpPr>
          <p:nvPr/>
        </p:nvCxnSpPr>
        <p:spPr>
          <a:xfrm rot="5400000">
            <a:off x="7347263" y="3335742"/>
            <a:ext cx="810600" cy="1536300"/>
          </a:xfrm>
          <a:prstGeom prst="bentConnector3">
            <a:avLst>
              <a:gd name="adj1" fmla="val 49998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ga6e43ed424_0_2256"/>
          <p:cNvCxnSpPr>
            <a:stCxn id="246" idx="2"/>
            <a:endCxn id="245" idx="0"/>
          </p:cNvCxnSpPr>
          <p:nvPr/>
        </p:nvCxnSpPr>
        <p:spPr>
          <a:xfrm rot="-5400000" flipH="1">
            <a:off x="8386763" y="3832542"/>
            <a:ext cx="810600" cy="542700"/>
          </a:xfrm>
          <a:prstGeom prst="bentConnector3">
            <a:avLst>
              <a:gd name="adj1" fmla="val 49999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" name="Google Shape;253;ga6e43ed424_0_2256"/>
          <p:cNvSpPr/>
          <p:nvPr/>
        </p:nvSpPr>
        <p:spPr>
          <a:xfrm>
            <a:off x="9501425" y="3423988"/>
            <a:ext cx="885300" cy="712500"/>
          </a:xfrm>
          <a:prstGeom prst="wedgeRectCallout">
            <a:avLst>
              <a:gd name="adj1" fmla="val -74359"/>
              <a:gd name="adj2" fmla="val 2225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days after hearing date</a:t>
            </a:r>
            <a:endParaRPr b="1"/>
          </a:p>
        </p:txBody>
      </p:sp>
      <p:sp>
        <p:nvSpPr>
          <p:cNvPr id="254" name="Google Shape;254;ga6e43ed424_0_2256"/>
          <p:cNvSpPr txBox="1"/>
          <p:nvPr/>
        </p:nvSpPr>
        <p:spPr>
          <a:xfrm>
            <a:off x="10257586" y="4509175"/>
            <a:ext cx="1770300" cy="1227300"/>
          </a:xfrm>
          <a:prstGeom prst="rect">
            <a:avLst/>
          </a:prstGeom>
          <a:pattFill prst="wdUpDiag">
            <a:fgClr>
              <a:srgbClr val="003B49"/>
            </a:fgClr>
            <a:bgClr>
              <a:srgbClr val="2E5E6A"/>
            </a:bgClr>
          </a:patt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Appeal denied </a:t>
            </a: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SWA decision 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1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DAH (Dept. of Admin Hearings)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5" name="Google Shape;255;ga6e43ed424_0_2256"/>
          <p:cNvCxnSpPr>
            <a:stCxn id="245" idx="3"/>
            <a:endCxn id="254" idx="1"/>
          </p:cNvCxnSpPr>
          <p:nvPr/>
        </p:nvCxnSpPr>
        <p:spPr>
          <a:xfrm>
            <a:off x="9948661" y="5122825"/>
            <a:ext cx="3090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6e43ed424_0_167"/>
          <p:cNvSpPr txBox="1"/>
          <p:nvPr/>
        </p:nvSpPr>
        <p:spPr>
          <a:xfrm>
            <a:off x="705965" y="900536"/>
            <a:ext cx="6855977" cy="549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" dirty="0" smtClean="0">
              <a:solidFill>
                <a:srgbClr val="003B4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Applications Submitted via </a:t>
            </a:r>
            <a:r>
              <a:rPr lang="en-US" sz="3000" dirty="0" err="1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ProjectDox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(</a:t>
            </a:r>
            <a:r>
              <a:rPr lang="en-US" sz="3000" dirty="0" err="1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ePlans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3B4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etroitmi.gov/BSEED/</a:t>
            </a:r>
            <a:r>
              <a:rPr lang="en-US" sz="3000" dirty="0" err="1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ePlans</a:t>
            </a:r>
            <a:endParaRPr lang="en-US" sz="3000" dirty="0" smtClean="0">
              <a:solidFill>
                <a:srgbClr val="003B4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Applications can only be accepted if a sign permit has been submitted and reviewed by BSEED staff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BSEED will inform applicants </a:t>
            </a:r>
            <a:r>
              <a:rPr lang="en-US" sz="28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if or when </a:t>
            </a:r>
            <a:r>
              <a:rPr lang="en-US" sz="28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necessary to </a:t>
            </a:r>
            <a:r>
              <a:rPr lang="en-US" sz="28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apply to PDD</a:t>
            </a:r>
            <a:endParaRPr lang="en-US" sz="28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 smtClean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8" name="Google Shape;158;ga6e43ed424_0_167"/>
          <p:cNvSpPr/>
          <p:nvPr/>
        </p:nvSpPr>
        <p:spPr>
          <a:xfrm>
            <a:off x="741425" y="0"/>
            <a:ext cx="6820518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6e43ed424_0_167"/>
          <p:cNvSpPr txBox="1"/>
          <p:nvPr/>
        </p:nvSpPr>
        <p:spPr>
          <a:xfrm>
            <a:off x="741425" y="0"/>
            <a:ext cx="7413147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Application for SWA Review or Hearing</a:t>
            </a:r>
            <a:endParaRPr sz="24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943" y="785519"/>
            <a:ext cx="4546571" cy="59636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8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6e43ed424_0_167"/>
          <p:cNvSpPr txBox="1"/>
          <p:nvPr/>
        </p:nvSpPr>
        <p:spPr>
          <a:xfrm>
            <a:off x="741425" y="786236"/>
            <a:ext cx="6673788" cy="549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Public Hearing Notice</a:t>
            </a:r>
            <a:endParaRPr sz="3000" dirty="0">
              <a:solidFill>
                <a:srgbClr val="003B4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15 days prior to hearing, </a:t>
            </a:r>
            <a:r>
              <a:rPr lang="en-US" sz="3000" dirty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SemiBold"/>
              </a:rPr>
              <a:t>PDD</a:t>
            </a: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will: 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Mail notice to 300 feet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Post on PDD Website </a:t>
            </a:r>
            <a:r>
              <a:rPr lang="en-US" sz="24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3"/>
              </a:rPr>
              <a:t>detroitmi.gov/</a:t>
            </a:r>
            <a:r>
              <a:rPr lang="en-US" sz="2400" dirty="0" err="1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3"/>
              </a:rPr>
              <a:t>signwaiver</a:t>
            </a:r>
            <a:r>
              <a:rPr lang="en-US" sz="24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Email </a:t>
            </a:r>
            <a:r>
              <a:rPr lang="en-US" sz="3000" dirty="0" err="1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gov.delivery</a:t>
            </a: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group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Publish in Legal News 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050" dirty="0" smtClean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15 days prior to hearing,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</a:t>
            </a: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SemiBold"/>
              </a:rPr>
              <a:t>Petitioner</a:t>
            </a: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will: 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Post notice at </a:t>
            </a: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site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Clearly visible from street  </a:t>
            </a:r>
            <a:endParaRPr lang="en-US" sz="30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8" name="Google Shape;158;ga6e43ed424_0_167"/>
          <p:cNvSpPr/>
          <p:nvPr/>
        </p:nvSpPr>
        <p:spPr>
          <a:xfrm>
            <a:off x="741425" y="0"/>
            <a:ext cx="6820518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6e43ed424_0_167"/>
          <p:cNvSpPr txBox="1"/>
          <p:nvPr/>
        </p:nvSpPr>
        <p:spPr>
          <a:xfrm>
            <a:off x="741425" y="0"/>
            <a:ext cx="7413147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SWA – Hearing Notice Requirements </a:t>
            </a:r>
            <a:endParaRPr sz="24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72389" y="833861"/>
            <a:ext cx="4400550" cy="5766125"/>
            <a:chOff x="7700963" y="833861"/>
            <a:chExt cx="4491037" cy="5899052"/>
          </a:xfrm>
        </p:grpSpPr>
        <p:sp>
          <p:nvSpPr>
            <p:cNvPr id="7" name="Rectangle 6"/>
            <p:cNvSpPr/>
            <p:nvPr/>
          </p:nvSpPr>
          <p:spPr>
            <a:xfrm>
              <a:off x="11011772" y="1156259"/>
              <a:ext cx="881575" cy="1003495"/>
            </a:xfrm>
            <a:prstGeom prst="rect">
              <a:avLst/>
            </a:prstGeom>
            <a:solidFill>
              <a:srgbClr val="003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700963" y="833861"/>
              <a:ext cx="4491037" cy="5899052"/>
            </a:xfrm>
            <a:prstGeom prst="rect">
              <a:avLst/>
            </a:prstGeom>
            <a:noFill/>
            <a:ln>
              <a:solidFill>
                <a:srgbClr val="003B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9772" y="1141313"/>
              <a:ext cx="4342228" cy="5416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PUBLIC NOTICE</a:t>
              </a:r>
              <a:endParaRPr lang="en-US" sz="2400" b="1" dirty="0"/>
            </a:p>
            <a:p>
              <a:endParaRPr lang="en-US" dirty="0" smtClean="0"/>
            </a:p>
            <a:p>
              <a:pPr lvl="2"/>
              <a:endParaRPr lang="en-US" b="1" dirty="0" smtClean="0"/>
            </a:p>
            <a:p>
              <a:pPr lvl="2"/>
              <a:r>
                <a:rPr lang="en-US" b="1" dirty="0" smtClean="0"/>
                <a:t>Name</a:t>
              </a:r>
              <a:r>
                <a:rPr lang="en-US" dirty="0" smtClean="0"/>
                <a:t> of petitioner </a:t>
              </a:r>
            </a:p>
            <a:p>
              <a:pPr lvl="2"/>
              <a:endParaRPr lang="en-US" dirty="0"/>
            </a:p>
            <a:p>
              <a:pPr lvl="2"/>
              <a:r>
                <a:rPr lang="en-US" b="1" dirty="0" smtClean="0"/>
                <a:t>Address</a:t>
              </a:r>
              <a:r>
                <a:rPr lang="en-US" dirty="0" smtClean="0"/>
                <a:t> of the site </a:t>
              </a:r>
            </a:p>
            <a:p>
              <a:pPr lvl="2"/>
              <a:r>
                <a:rPr lang="en-US" dirty="0" smtClean="0"/>
                <a:t>  </a:t>
              </a:r>
              <a:endParaRPr lang="en-US" dirty="0"/>
            </a:p>
            <a:p>
              <a:pPr lvl="2"/>
              <a:r>
                <a:rPr lang="en-US" b="1" dirty="0" smtClean="0"/>
                <a:t>Description</a:t>
              </a:r>
              <a:r>
                <a:rPr lang="en-US" dirty="0" smtClean="0"/>
                <a:t> of the sign waiver </a:t>
              </a:r>
              <a:r>
                <a:rPr lang="en-US" dirty="0"/>
                <a:t>or adjustment is </a:t>
              </a:r>
              <a:r>
                <a:rPr lang="en-US" dirty="0" smtClean="0"/>
                <a:t>sought</a:t>
              </a:r>
            </a:p>
            <a:p>
              <a:pPr lvl="2"/>
              <a:endParaRPr lang="en-US" dirty="0"/>
            </a:p>
            <a:p>
              <a:pPr lvl="2"/>
              <a:r>
                <a:rPr lang="en-US" b="1" dirty="0" smtClean="0"/>
                <a:t>Citation</a:t>
              </a:r>
              <a:r>
                <a:rPr lang="en-US" dirty="0" smtClean="0"/>
                <a:t> </a:t>
              </a:r>
              <a:r>
                <a:rPr lang="en-US" dirty="0"/>
                <a:t>of the specific </a:t>
              </a:r>
              <a:r>
                <a:rPr lang="en-US" dirty="0" smtClean="0"/>
                <a:t>provisions seeking waiver or adjustment </a:t>
              </a:r>
            </a:p>
            <a:p>
              <a:pPr lvl="2"/>
              <a:endParaRPr lang="en-US" dirty="0"/>
            </a:p>
            <a:p>
              <a:pPr lvl="2"/>
              <a:r>
                <a:rPr lang="en-US" b="1" dirty="0" smtClean="0"/>
                <a:t>Summary</a:t>
              </a:r>
              <a:r>
                <a:rPr lang="en-US" dirty="0" smtClean="0"/>
                <a:t> </a:t>
              </a:r>
              <a:r>
                <a:rPr lang="en-US" dirty="0"/>
                <a:t>of the extent to which </a:t>
              </a:r>
              <a:r>
                <a:rPr lang="en-US" dirty="0" smtClean="0"/>
                <a:t>the </a:t>
              </a:r>
              <a:r>
                <a:rPr lang="en-US" dirty="0"/>
                <a:t>proposed sign does not comply with the strict standards and requirements outlined in this </a:t>
              </a:r>
              <a:r>
                <a:rPr lang="en-US" dirty="0" smtClean="0"/>
                <a:t>article</a:t>
              </a:r>
            </a:p>
            <a:p>
              <a:pPr lvl="2"/>
              <a:endParaRPr lang="en-US" dirty="0"/>
            </a:p>
            <a:p>
              <a:pPr lvl="2"/>
              <a:r>
                <a:rPr lang="en-US" b="1" dirty="0" smtClean="0"/>
                <a:t>Date</a:t>
              </a:r>
              <a:r>
                <a:rPr lang="en-US" dirty="0" smtClean="0"/>
                <a:t> and time of the hearing </a:t>
              </a:r>
            </a:p>
            <a:p>
              <a:pPr lvl="2"/>
              <a:endParaRPr lang="en-US" dirty="0"/>
            </a:p>
            <a:p>
              <a:pPr lvl="2"/>
              <a:r>
                <a:rPr lang="en-US" b="1" dirty="0" smtClean="0"/>
                <a:t>Location</a:t>
              </a:r>
              <a:r>
                <a:rPr lang="en-US" dirty="0" smtClean="0"/>
                <a:t> / zoom information </a:t>
              </a:r>
            </a:p>
            <a:p>
              <a:pPr lvl="2"/>
              <a:endParaRPr lang="en-US" dirty="0"/>
            </a:p>
            <a:p>
              <a:pPr lvl="2"/>
              <a:r>
                <a:rPr lang="en-US" b="1" dirty="0" smtClean="0"/>
                <a:t>PDD Contact </a:t>
              </a:r>
              <a:r>
                <a:rPr lang="en-US" dirty="0" smtClean="0"/>
                <a:t>information for written or verbal comments</a:t>
              </a:r>
              <a:endParaRPr lang="en-US" dirty="0"/>
            </a:p>
            <a:p>
              <a:endParaRPr lang="en-US" dirty="0"/>
            </a:p>
          </p:txBody>
        </p:sp>
        <p:pic>
          <p:nvPicPr>
            <p:cNvPr id="10" name="Google Shape;137;ga6e43ed424_0_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060123" y="1156259"/>
              <a:ext cx="784871" cy="88849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448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6e43ed424_0_161"/>
          <p:cNvSpPr txBox="1"/>
          <p:nvPr/>
        </p:nvSpPr>
        <p:spPr>
          <a:xfrm>
            <a:off x="741424" y="942496"/>
            <a:ext cx="11104200" cy="4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03B4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SWA Approval - where all of the following are true:  </a:t>
            </a:r>
            <a:endParaRPr sz="3000" dirty="0">
              <a:solidFill>
                <a:srgbClr val="003B4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lvl="2"/>
            <a:endParaRPr lang="en-US" sz="1800" dirty="0">
              <a:solidFill>
                <a:srgbClr val="003B49"/>
              </a:solidFill>
              <a:latin typeface="Montserrat SemiBold"/>
              <a:sym typeface="Montserrat SemiBold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Following the ordinance as written presents </a:t>
            </a:r>
            <a:r>
              <a:rPr lang="en-US" sz="2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a </a:t>
            </a:r>
            <a:r>
              <a:rPr lang="en-US" sz="2000" b="1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practical difficulty </a:t>
            </a:r>
            <a:r>
              <a:rPr lang="en-US" sz="2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hindering </a:t>
            </a:r>
            <a:r>
              <a:rPr lang="en-US" sz="20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the communicative </a:t>
            </a:r>
            <a:r>
              <a:rPr lang="en-US" sz="2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sign potential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3B49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No </a:t>
            </a:r>
            <a:r>
              <a:rPr lang="en-US" sz="2000" b="1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form of alternative signage</a:t>
            </a:r>
            <a:r>
              <a:rPr lang="en-US" sz="20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r>
              <a:rPr lang="en-US" sz="2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could </a:t>
            </a:r>
            <a:r>
              <a:rPr lang="en-US" sz="20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effectively eliminate </a:t>
            </a:r>
            <a:r>
              <a:rPr lang="en-US" sz="2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that practical difficulty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3B49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The proposed sign </a:t>
            </a:r>
            <a:r>
              <a:rPr lang="en-US" sz="2000" b="1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will address practical difficulties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The proposed sign </a:t>
            </a:r>
            <a:r>
              <a:rPr lang="en-US" sz="2000" b="1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will not impact neighboring users</a:t>
            </a:r>
            <a:r>
              <a:rPr lang="en-US" sz="2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; including, but not limited to value of the land, use, aesthetic value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3B49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The proposed sign </a:t>
            </a:r>
            <a:r>
              <a:rPr lang="en-US" sz="2000" b="1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will not create distraction </a:t>
            </a:r>
            <a:r>
              <a:rPr lang="en-US" sz="20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to, obstruct the flow of, or otherwise harm </a:t>
            </a:r>
            <a:r>
              <a:rPr lang="en-US" sz="2000" b="1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pedestrians or motor vehicles </a:t>
            </a:r>
            <a:r>
              <a:rPr lang="en-US" sz="20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passing within view of the sign; </a:t>
            </a:r>
            <a:r>
              <a:rPr lang="en-US" sz="2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and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3B49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The proposed signage </a:t>
            </a:r>
            <a:r>
              <a:rPr lang="en-US" sz="2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is </a:t>
            </a:r>
            <a:r>
              <a:rPr lang="en-US" sz="20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in general accord with </a:t>
            </a:r>
            <a:r>
              <a:rPr lang="en-US" sz="2000" b="1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the spirit and intent </a:t>
            </a:r>
            <a:r>
              <a:rPr lang="en-US" sz="2000" dirty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of </a:t>
            </a:r>
            <a:r>
              <a:rPr lang="en-US" sz="2000" dirty="0" smtClean="0">
                <a:solidFill>
                  <a:srgbClr val="003B49"/>
                </a:solidFill>
                <a:latin typeface="Montserrat SemiBold"/>
                <a:ea typeface="Montserrat SemiBold"/>
                <a:cs typeface="Montserrat SemiBold"/>
              </a:rPr>
              <a:t>sign regulations</a:t>
            </a:r>
            <a:endParaRPr lang="en-US" sz="2000" dirty="0" smtClean="0">
              <a:solidFill>
                <a:srgbClr val="003B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1" name="Google Shape;151;ga6e43ed424_0_161"/>
          <p:cNvSpPr/>
          <p:nvPr/>
        </p:nvSpPr>
        <p:spPr>
          <a:xfrm>
            <a:off x="741424" y="0"/>
            <a:ext cx="8988364" cy="6081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a6e43ed424_0_161"/>
          <p:cNvSpPr txBox="1"/>
          <p:nvPr/>
        </p:nvSpPr>
        <p:spPr>
          <a:xfrm>
            <a:off x="741425" y="0"/>
            <a:ext cx="9360517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Sign Waiver and Adjustment (SWA): Hearing Findings</a:t>
            </a:r>
            <a:endParaRPr sz="24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9300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1649</Words>
  <Application>Microsoft Office PowerPoint</Application>
  <PresentationFormat>Widescreen</PresentationFormat>
  <Paragraphs>230</Paragraphs>
  <Slides>22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Montserrat Black</vt:lpstr>
      <vt:lpstr>Montserrat Medium</vt:lpstr>
      <vt:lpstr>Calibri</vt:lpstr>
      <vt:lpstr>Montserrat SemiBold</vt:lpstr>
      <vt:lpstr>Montserrat</vt:lpstr>
      <vt:lpstr>Montserrat ExtraBold</vt:lpstr>
      <vt:lpstr>Roboto</vt:lpstr>
      <vt:lpstr>Arial</vt:lpstr>
      <vt:lpstr>Lora</vt:lpstr>
      <vt:lpstr>Office Theme</vt:lpstr>
      <vt:lpstr>Simple Light</vt:lpstr>
      <vt:lpstr>SIGN WAIVER AND ADJUSTMENT ELIGIBILITY REVIEW AND HEARING PROCESS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 WAIVER AND ADJUSTMENT ELIGIBILITY REVIEW AND HEARING PROCESS</dc:title>
  <dc:creator>Jayda Philson</dc:creator>
  <cp:lastModifiedBy>Karen Gage</cp:lastModifiedBy>
  <cp:revision>48</cp:revision>
  <dcterms:created xsi:type="dcterms:W3CDTF">2020-07-10T00:13:00Z</dcterms:created>
  <dcterms:modified xsi:type="dcterms:W3CDTF">2020-11-18T18:23:32Z</dcterms:modified>
</cp:coreProperties>
</file>