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303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96" r:id="rId18"/>
    <p:sldId id="288" r:id="rId19"/>
    <p:sldId id="289" r:id="rId20"/>
    <p:sldId id="290" r:id="rId21"/>
    <p:sldId id="306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1167" y="4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057942-ADD6-41C8-85B4-AD9F66F622A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F9D123-127A-4F38-ABB1-B1C0B62B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0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9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1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3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95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1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0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56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D123-127A-4F38-ABB1-B1C0B62B68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620838" y="2842560"/>
            <a:ext cx="6051704" cy="675276"/>
          </a:xfrm>
          <a:prstGeom prst="rect">
            <a:avLst/>
          </a:prstGeom>
          <a:noFill/>
        </p:spPr>
        <p:txBody>
          <a:bodyPr vert="horz" lIns="0" tIns="0" rIns="0" bIns="0" anchor="b">
            <a:normAutofit/>
          </a:bodyPr>
          <a:lstStyle>
            <a:lvl1pPr algn="l">
              <a:defRPr sz="32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0992" y="3491916"/>
            <a:ext cx="6051550" cy="499764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0" y="2112264"/>
            <a:ext cx="7645400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1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0" y="2112264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0" y="2112264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5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398456" y="773147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endParaRPr lang="en-US"/>
          </a:p>
        </p:txBody>
      </p:sp>
      <p:pic>
        <p:nvPicPr>
          <p:cNvPr id="6" name="Picture 5" descr="City-of-Detroi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1" y="183274"/>
            <a:ext cx="1488685" cy="148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8456" y="773147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endParaRPr lang="en-US"/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1" y="183274"/>
            <a:ext cx="1488685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625400" y="773147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2" y="2110154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223838" indent="-2238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841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857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936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857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26080"/>
            <a:ext cx="7912387" cy="5288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Advertising and Signs Ordinance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97280" y="3657600"/>
            <a:ext cx="6051550" cy="499764"/>
          </a:xfrm>
        </p:spPr>
        <p:txBody>
          <a:bodyPr/>
          <a:lstStyle/>
          <a:p>
            <a:r>
              <a:rPr lang="en-US" sz="2000" dirty="0" smtClean="0"/>
              <a:t>Ordinance Summary</a:t>
            </a:r>
          </a:p>
          <a:p>
            <a:r>
              <a:rPr lang="en-US" sz="2000" smtClean="0"/>
              <a:t>November 18, </a:t>
            </a:r>
            <a:r>
              <a:rPr lang="en-US" sz="2000" dirty="0" smtClean="0"/>
              <a:t>2020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3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399" y="1828800"/>
            <a:ext cx="58802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Additional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usiness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ignage area is allowed under certain specific purposes:</a:t>
            </a:r>
          </a:p>
          <a:p>
            <a:pPr>
              <a:spcAft>
                <a:spcPts val="1200"/>
              </a:spcAft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bject 4"/>
          <p:cNvSpPr>
            <a:spLocks noChangeAspect="1"/>
          </p:cNvSpPr>
          <p:nvPr/>
        </p:nvSpPr>
        <p:spPr>
          <a:xfrm>
            <a:off x="460375" y="2805443"/>
            <a:ext cx="199353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729" r="7509" b="39540"/>
          <a:stretch/>
        </p:blipFill>
        <p:spPr>
          <a:xfrm>
            <a:off x="4665436" y="2813685"/>
            <a:ext cx="2667074" cy="1463040"/>
          </a:xfrm>
          <a:prstGeom prst="rect">
            <a:avLst/>
          </a:prstGeom>
        </p:spPr>
      </p:pic>
      <p:sp>
        <p:nvSpPr>
          <p:cNvPr id="8" name="object 4"/>
          <p:cNvSpPr>
            <a:spLocks noChangeAspect="1"/>
          </p:cNvSpPr>
          <p:nvPr/>
        </p:nvSpPr>
        <p:spPr>
          <a:xfrm>
            <a:off x="6350565" y="4634243"/>
            <a:ext cx="2551332" cy="1828800"/>
          </a:xfrm>
          <a:prstGeom prst="rect">
            <a:avLst/>
          </a:prstGeom>
          <a:blipFill>
            <a:blip r:embed="rId5" cstate="print"/>
            <a:srcRect/>
            <a:stretch>
              <a:fillRect l="-11691" r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directional sign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30" y="5034147"/>
            <a:ext cx="219456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766" y="2912242"/>
            <a:ext cx="14950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High-rise Identification Signs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0679" y="2912243"/>
            <a:ext cx="14612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Painted Side Wall Signs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8764" y="5458790"/>
            <a:ext cx="12851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Directional </a:t>
            </a: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Signage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1152" y="5181784"/>
            <a:ext cx="153941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Signs Identifying the Sponsorship of Public Art</a:t>
            </a:r>
          </a:p>
        </p:txBody>
      </p:sp>
    </p:spTree>
    <p:extLst>
      <p:ext uri="{BB962C8B-B14F-4D97-AF65-F5344CB8AC3E}">
        <p14:creationId xmlns:p14="http://schemas.microsoft.com/office/powerpoint/2010/main" val="12113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399" y="1828800"/>
            <a:ext cx="7110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Additional business signage area is allowed for premises located in the Entertainment District</a:t>
            </a: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457200" y="2744418"/>
            <a:ext cx="2743200" cy="861774"/>
          </a:xfrm>
          <a:prstGeom prst="rect">
            <a:avLst/>
          </a:prstGeom>
          <a:solidFill>
            <a:srgbClr val="FF0000"/>
          </a:solidFill>
          <a:ln w="28955">
            <a:solidFill>
              <a:srgbClr val="000000"/>
            </a:solidFill>
          </a:ln>
        </p:spPr>
        <p:txBody>
          <a:bodyPr vert="horz" wrap="square" lIns="0" tIns="91440" rIns="0" bIns="9144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pPr marL="92075" marR="137160">
              <a:spcBef>
                <a:spcPts val="245"/>
              </a:spcBef>
            </a:pPr>
            <a:r>
              <a:rPr lang="en-US" sz="1100" spc="-10" dirty="0" smtClean="0">
                <a:latin typeface="+mn-lt"/>
                <a:cs typeface="Calibri"/>
              </a:rPr>
              <a:t>Zone </a:t>
            </a:r>
            <a:r>
              <a:rPr lang="en-US" sz="1100" dirty="0" smtClean="0">
                <a:latin typeface="+mn-lt"/>
                <a:cs typeface="Calibri"/>
              </a:rPr>
              <a:t>1: </a:t>
            </a:r>
            <a:r>
              <a:rPr lang="en-US" sz="1100" b="0" spc="-5" dirty="0" smtClean="0">
                <a:latin typeface="+mn-lt"/>
                <a:cs typeface="Calibri"/>
              </a:rPr>
              <a:t>most </a:t>
            </a:r>
            <a:r>
              <a:rPr lang="en-US" sz="1100" b="0" spc="-10" dirty="0" smtClean="0">
                <a:latin typeface="+mn-lt"/>
                <a:cs typeface="Calibri"/>
              </a:rPr>
              <a:t>intense, </a:t>
            </a:r>
            <a:r>
              <a:rPr lang="en-US" sz="1100" b="0" spc="-5" dirty="0" smtClean="0">
                <a:latin typeface="+mn-lt"/>
                <a:cs typeface="Calibri"/>
              </a:rPr>
              <a:t>allows  </a:t>
            </a:r>
            <a:r>
              <a:rPr lang="en-US" sz="1100" b="0" spc="-10" dirty="0" smtClean="0">
                <a:latin typeface="+mn-lt"/>
                <a:cs typeface="Calibri"/>
              </a:rPr>
              <a:t>approximately </a:t>
            </a:r>
            <a:r>
              <a:rPr lang="en-US" sz="1100" b="0" dirty="0" smtClean="0">
                <a:latin typeface="+mn-lt"/>
                <a:cs typeface="Calibri"/>
              </a:rPr>
              <a:t>5x </a:t>
            </a:r>
            <a:r>
              <a:rPr lang="en-US" sz="1100" b="0" spc="-10" dirty="0" smtClean="0">
                <a:latin typeface="+mn-lt"/>
                <a:cs typeface="Calibri"/>
              </a:rPr>
              <a:t>more business signage </a:t>
            </a:r>
            <a:r>
              <a:rPr lang="en-US" sz="1100" b="0" dirty="0" smtClean="0">
                <a:latin typeface="+mn-lt"/>
                <a:cs typeface="Calibri"/>
              </a:rPr>
              <a:t>than </a:t>
            </a:r>
            <a:r>
              <a:rPr lang="en-US" sz="1100" b="0" spc="-5" dirty="0" smtClean="0">
                <a:latin typeface="+mn-lt"/>
                <a:cs typeface="Calibri"/>
              </a:rPr>
              <a:t>elsewhere </a:t>
            </a:r>
            <a:r>
              <a:rPr lang="en-US" sz="1100" b="0" dirty="0" smtClean="0">
                <a:latin typeface="+mn-lt"/>
                <a:cs typeface="Calibri"/>
              </a:rPr>
              <a:t>and 100% </a:t>
            </a:r>
            <a:r>
              <a:rPr lang="en-US" sz="1100" b="0" spc="-5" dirty="0" smtClean="0">
                <a:latin typeface="+mn-lt"/>
                <a:cs typeface="Calibri"/>
              </a:rPr>
              <a:t>dynamic </a:t>
            </a:r>
            <a:r>
              <a:rPr lang="en-US" sz="1100" b="0" i="1" dirty="0" smtClean="0">
                <a:latin typeface="+mn-lt"/>
                <a:cs typeface="Calibri"/>
              </a:rPr>
              <a:t>if </a:t>
            </a:r>
            <a:r>
              <a:rPr lang="en-US" sz="1100" b="0" spc="-5" dirty="0" smtClean="0">
                <a:latin typeface="+mn-lt"/>
                <a:cs typeface="Calibri"/>
              </a:rPr>
              <a:t>screened by buildings.</a:t>
            </a:r>
            <a:endParaRPr lang="en-US" sz="1100" dirty="0">
              <a:latin typeface="+mn-lt"/>
              <a:cs typeface="Calibri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457200" y="3749040"/>
            <a:ext cx="2743200" cy="861774"/>
          </a:xfrm>
          <a:prstGeom prst="rect">
            <a:avLst/>
          </a:prstGeom>
          <a:solidFill>
            <a:srgbClr val="FF9900"/>
          </a:solidFill>
          <a:ln w="28955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 marR="153670">
              <a:lnSpc>
                <a:spcPct val="100000"/>
              </a:lnSpc>
              <a:spcBef>
                <a:spcPts val="250"/>
              </a:spcBef>
            </a:pPr>
            <a:r>
              <a:rPr sz="1100" b="1" spc="-10" dirty="0">
                <a:solidFill>
                  <a:srgbClr val="FFFFFF"/>
                </a:solidFill>
                <a:cs typeface="Calibri"/>
              </a:rPr>
              <a:t>Theater District</a:t>
            </a:r>
            <a:r>
              <a:rPr lang="en-US" sz="1100" b="1" spc="-10" dirty="0">
                <a:solidFill>
                  <a:srgbClr val="FFFFFF"/>
                </a:solidFill>
                <a:cs typeface="Calibri"/>
              </a:rPr>
              <a:t>: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allows </a:t>
            </a:r>
            <a:r>
              <a:rPr lang="en-US" sz="1100" spc="-5" dirty="0">
                <a:solidFill>
                  <a:srgbClr val="FFFFFF"/>
                </a:solidFill>
                <a:cs typeface="Calibri"/>
              </a:rPr>
              <a:t>2x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the  </a:t>
            </a:r>
            <a:r>
              <a:rPr lang="en-US" sz="1100" dirty="0">
                <a:solidFill>
                  <a:srgbClr val="FFFFFF"/>
                </a:solidFill>
                <a:cs typeface="Calibri"/>
              </a:rPr>
              <a:t>business </a:t>
            </a:r>
            <a:r>
              <a:rPr sz="1100" spc="-10" dirty="0">
                <a:solidFill>
                  <a:srgbClr val="FFFFFF"/>
                </a:solidFill>
                <a:cs typeface="Calibri"/>
              </a:rPr>
              <a:t>signage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otherwise allowed. Dynamic signs </a:t>
            </a:r>
            <a:r>
              <a:rPr sz="1100" spc="-10" dirty="0">
                <a:solidFill>
                  <a:srgbClr val="FFFFFF"/>
                </a:solidFill>
                <a:cs typeface="Calibri"/>
              </a:rPr>
              <a:t>are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allowed</a:t>
            </a:r>
            <a:r>
              <a:rPr lang="en-US" sz="1100" spc="-5" dirty="0">
                <a:solidFill>
                  <a:srgbClr val="FFFFFF"/>
                </a:solidFill>
                <a:cs typeface="Calibri"/>
              </a:rPr>
              <a:t> but cannot be animated.</a:t>
            </a:r>
            <a:endParaRPr sz="1100" dirty="0">
              <a:cs typeface="Calibri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57200" y="4763162"/>
            <a:ext cx="2743200" cy="815608"/>
          </a:xfrm>
          <a:prstGeom prst="rect">
            <a:avLst/>
          </a:prstGeom>
          <a:solidFill>
            <a:srgbClr val="FFFF00"/>
          </a:solidFill>
          <a:ln w="28955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 marR="324485">
              <a:lnSpc>
                <a:spcPct val="100000"/>
              </a:lnSpc>
              <a:spcBef>
                <a:spcPts val="245"/>
              </a:spcBef>
            </a:pPr>
            <a:r>
              <a:rPr sz="1000" b="1" spc="-15" dirty="0">
                <a:cs typeface="Calibri"/>
              </a:rPr>
              <a:t>Woodward </a:t>
            </a:r>
            <a:r>
              <a:rPr sz="1000" b="1" dirty="0">
                <a:cs typeface="Calibri"/>
              </a:rPr>
              <a:t>North </a:t>
            </a:r>
            <a:r>
              <a:rPr sz="1000" b="1" spc="-5" dirty="0">
                <a:cs typeface="Calibri"/>
              </a:rPr>
              <a:t>Corridor</a:t>
            </a:r>
            <a:r>
              <a:rPr lang="en-US" sz="1000" b="1" spc="-5" dirty="0">
                <a:cs typeface="Calibri"/>
              </a:rPr>
              <a:t>:</a:t>
            </a:r>
            <a:r>
              <a:rPr sz="1000" b="1" spc="-5" dirty="0">
                <a:cs typeface="Calibri"/>
              </a:rPr>
              <a:t> </a:t>
            </a:r>
            <a:r>
              <a:rPr sz="1000" spc="-5" dirty="0">
                <a:cs typeface="Calibri"/>
              </a:rPr>
              <a:t>Dynamic signs </a:t>
            </a:r>
            <a:r>
              <a:rPr sz="1000" spc="-10" dirty="0">
                <a:cs typeface="Calibri"/>
              </a:rPr>
              <a:t>may </a:t>
            </a:r>
            <a:r>
              <a:rPr sz="1000" spc="-5" dirty="0">
                <a:cs typeface="Calibri"/>
              </a:rPr>
              <a:t>not be above </a:t>
            </a:r>
            <a:r>
              <a:rPr sz="1000" spc="-45" dirty="0">
                <a:cs typeface="Calibri"/>
              </a:rPr>
              <a:t>25’</a:t>
            </a:r>
            <a:r>
              <a:rPr lang="en-US" sz="1000" spc="-45" dirty="0">
                <a:cs typeface="Calibri"/>
              </a:rPr>
              <a:t> in height, </a:t>
            </a:r>
            <a:r>
              <a:rPr sz="1000" spc="-15" dirty="0">
                <a:cs typeface="Calibri"/>
              </a:rPr>
              <a:t>may </a:t>
            </a:r>
            <a:r>
              <a:rPr sz="1000" spc="-5" dirty="0">
                <a:cs typeface="Calibri"/>
              </a:rPr>
              <a:t>not be animated, </a:t>
            </a:r>
            <a:r>
              <a:rPr sz="1000" dirty="0">
                <a:cs typeface="Calibri"/>
              </a:rPr>
              <a:t>and </a:t>
            </a:r>
            <a:r>
              <a:rPr sz="1000" spc="-5" dirty="0">
                <a:cs typeface="Calibri"/>
              </a:rPr>
              <a:t>must </a:t>
            </a:r>
            <a:r>
              <a:rPr sz="1000" spc="-15" dirty="0">
                <a:cs typeface="Calibri"/>
              </a:rPr>
              <a:t>operate </a:t>
            </a:r>
            <a:r>
              <a:rPr sz="1000" dirty="0">
                <a:cs typeface="Calibri"/>
              </a:rPr>
              <a:t>as </a:t>
            </a:r>
            <a:r>
              <a:rPr sz="1000" spc="-15" dirty="0">
                <a:cs typeface="Calibri"/>
              </a:rPr>
              <a:t>static </a:t>
            </a:r>
            <a:r>
              <a:rPr sz="1000" spc="-5" dirty="0">
                <a:cs typeface="Calibri"/>
              </a:rPr>
              <a:t>signs </a:t>
            </a:r>
            <a:r>
              <a:rPr lang="en-US" sz="1000" spc="-10" dirty="0" smtClean="0">
                <a:cs typeface="Calibri"/>
              </a:rPr>
              <a:t>from </a:t>
            </a:r>
            <a:r>
              <a:rPr sz="1000" dirty="0" smtClean="0">
                <a:cs typeface="Calibri"/>
              </a:rPr>
              <a:t>2</a:t>
            </a:r>
            <a:r>
              <a:rPr lang="en-US" sz="1000" dirty="0" smtClean="0">
                <a:cs typeface="Calibri"/>
              </a:rPr>
              <a:t>:00 am</a:t>
            </a:r>
            <a:r>
              <a:rPr sz="1000" dirty="0" smtClean="0">
                <a:cs typeface="Calibri"/>
              </a:rPr>
              <a:t> </a:t>
            </a:r>
            <a:r>
              <a:rPr lang="en-US" sz="1000" dirty="0" smtClean="0">
                <a:cs typeface="Calibri"/>
              </a:rPr>
              <a:t>to </a:t>
            </a:r>
            <a:r>
              <a:rPr sz="1000" dirty="0" smtClean="0">
                <a:cs typeface="Calibri"/>
              </a:rPr>
              <a:t>6</a:t>
            </a:r>
            <a:r>
              <a:rPr lang="en-US" sz="1000" dirty="0" smtClean="0">
                <a:cs typeface="Calibri"/>
              </a:rPr>
              <a:t>:00 am</a:t>
            </a:r>
            <a:r>
              <a:rPr sz="1100" dirty="0" smtClean="0">
                <a:cs typeface="Calibri"/>
              </a:rPr>
              <a:t>.</a:t>
            </a:r>
            <a:endParaRPr sz="1100" dirty="0">
              <a:cs typeface="Calibri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457200" y="5714822"/>
            <a:ext cx="2743200" cy="646331"/>
          </a:xfrm>
          <a:prstGeom prst="rect">
            <a:avLst/>
          </a:prstGeom>
          <a:solidFill>
            <a:srgbClr val="FBFD9D"/>
          </a:solidFill>
          <a:ln w="28955">
            <a:solidFill>
              <a:srgbClr val="0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90805" marR="168910">
              <a:lnSpc>
                <a:spcPct val="100000"/>
              </a:lnSpc>
              <a:spcBef>
                <a:spcPts val="265"/>
              </a:spcBef>
            </a:pPr>
            <a:r>
              <a:rPr sz="1000" b="1" spc="-10" dirty="0">
                <a:cs typeface="Calibri"/>
              </a:rPr>
              <a:t>Buffer Area</a:t>
            </a:r>
            <a:r>
              <a:rPr lang="en-US" sz="1000" b="1" spc="-10" dirty="0">
                <a:cs typeface="Calibri"/>
              </a:rPr>
              <a:t>: </a:t>
            </a:r>
            <a:r>
              <a:rPr sz="1000" spc="-5" dirty="0">
                <a:cs typeface="Calibri"/>
              </a:rPr>
              <a:t>designed </a:t>
            </a:r>
            <a:r>
              <a:rPr sz="1000" spc="-15" dirty="0">
                <a:cs typeface="Calibri"/>
              </a:rPr>
              <a:t>to </a:t>
            </a:r>
            <a:r>
              <a:rPr sz="1000" spc="-10" dirty="0">
                <a:cs typeface="Calibri"/>
              </a:rPr>
              <a:t>screen </a:t>
            </a:r>
            <a:r>
              <a:rPr sz="1000" dirty="0">
                <a:cs typeface="Calibri"/>
              </a:rPr>
              <a:t>the </a:t>
            </a:r>
            <a:r>
              <a:rPr sz="1000" spc="-10" dirty="0">
                <a:cs typeface="Calibri"/>
              </a:rPr>
              <a:t>intense signage </a:t>
            </a:r>
            <a:r>
              <a:rPr sz="1000" spc="-5" dirty="0">
                <a:cs typeface="Calibri"/>
              </a:rPr>
              <a:t>of </a:t>
            </a:r>
            <a:r>
              <a:rPr sz="1000" spc="-10" dirty="0">
                <a:cs typeface="Calibri"/>
              </a:rPr>
              <a:t>Zone </a:t>
            </a:r>
            <a:r>
              <a:rPr sz="1000" dirty="0">
                <a:cs typeface="Calibri"/>
              </a:rPr>
              <a:t>1 </a:t>
            </a:r>
            <a:r>
              <a:rPr sz="1000" spc="-10" dirty="0">
                <a:cs typeface="Calibri"/>
              </a:rPr>
              <a:t>from </a:t>
            </a:r>
            <a:r>
              <a:rPr sz="1000" spc="-5" dirty="0">
                <a:cs typeface="Calibri"/>
              </a:rPr>
              <a:t>adjacent areas. 50% </a:t>
            </a:r>
            <a:r>
              <a:rPr sz="1000" spc="-10" dirty="0">
                <a:cs typeface="Calibri"/>
              </a:rPr>
              <a:t>more </a:t>
            </a:r>
            <a:r>
              <a:rPr lang="en-US" sz="1000" spc="-10" dirty="0">
                <a:cs typeface="Calibri"/>
              </a:rPr>
              <a:t>business </a:t>
            </a:r>
            <a:r>
              <a:rPr sz="1000" spc="-5" dirty="0">
                <a:cs typeface="Calibri"/>
              </a:rPr>
              <a:t>signage </a:t>
            </a:r>
            <a:r>
              <a:rPr sz="1000" dirty="0">
                <a:cs typeface="Calibri"/>
              </a:rPr>
              <a:t>is</a:t>
            </a:r>
            <a:r>
              <a:rPr sz="1000" spc="25" dirty="0">
                <a:cs typeface="Calibri"/>
              </a:rPr>
              <a:t> </a:t>
            </a:r>
            <a:r>
              <a:rPr sz="1000" spc="-5" dirty="0">
                <a:cs typeface="Calibri"/>
              </a:rPr>
              <a:t>allowed.</a:t>
            </a:r>
            <a:endParaRPr sz="1000" dirty="0">
              <a:cs typeface="Calibri"/>
            </a:endParaRPr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146854" y="6161903"/>
            <a:ext cx="45719" cy="255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3566160" y="2560320"/>
            <a:ext cx="4972410" cy="3840480"/>
            <a:chOff x="3313217" y="2198132"/>
            <a:chExt cx="5623560" cy="4343400"/>
          </a:xfrm>
        </p:grpSpPr>
        <p:sp>
          <p:nvSpPr>
            <p:cNvPr id="11" name="Rectangle 10"/>
            <p:cNvSpPr/>
            <p:nvPr/>
          </p:nvSpPr>
          <p:spPr>
            <a:xfrm>
              <a:off x="3313217" y="2198132"/>
              <a:ext cx="5623560" cy="4343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bject 2"/>
            <p:cNvSpPr>
              <a:spLocks noChangeAspect="1"/>
            </p:cNvSpPr>
            <p:nvPr/>
          </p:nvSpPr>
          <p:spPr>
            <a:xfrm>
              <a:off x="3375170" y="2248932"/>
              <a:ext cx="5520079" cy="4206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 rot="20026590">
              <a:off x="6410332" y="5045140"/>
              <a:ext cx="78908" cy="365760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7117142" y="5164737"/>
              <a:ext cx="69983" cy="274320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6759270" y="5159215"/>
              <a:ext cx="1314026" cy="914400"/>
              <a:chOff x="5807711" y="4729367"/>
              <a:chExt cx="1987928" cy="1383355"/>
            </a:xfrm>
          </p:grpSpPr>
          <p:cxnSp>
            <p:nvCxnSpPr>
              <p:cNvPr id="23" name="Straight Connector 22"/>
              <p:cNvCxnSpPr>
                <a:cxnSpLocks noChangeAspect="1"/>
              </p:cNvCxnSpPr>
              <p:nvPr/>
            </p:nvCxnSpPr>
            <p:spPr>
              <a:xfrm flipV="1">
                <a:off x="5807711" y="4729369"/>
                <a:ext cx="1779711" cy="13054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815396" y="6091726"/>
                <a:ext cx="198024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7620174" y="4729367"/>
                <a:ext cx="167109" cy="1286789"/>
              </a:xfrm>
              <a:custGeom>
                <a:avLst/>
                <a:gdLst>
                  <a:gd name="connsiteX0" fmla="*/ 0 w 167109"/>
                  <a:gd name="connsiteY0" fmla="*/ 0 h 1286789"/>
                  <a:gd name="connsiteX1" fmla="*/ 16711 w 167109"/>
                  <a:gd name="connsiteY1" fmla="*/ 41779 h 1286789"/>
                  <a:gd name="connsiteX2" fmla="*/ 33422 w 167109"/>
                  <a:gd name="connsiteY2" fmla="*/ 91914 h 1286789"/>
                  <a:gd name="connsiteX3" fmla="*/ 66844 w 167109"/>
                  <a:gd name="connsiteY3" fmla="*/ 142048 h 1286789"/>
                  <a:gd name="connsiteX4" fmla="*/ 75199 w 167109"/>
                  <a:gd name="connsiteY4" fmla="*/ 183827 h 1286789"/>
                  <a:gd name="connsiteX5" fmla="*/ 100266 w 167109"/>
                  <a:gd name="connsiteY5" fmla="*/ 284096 h 1286789"/>
                  <a:gd name="connsiteX6" fmla="*/ 108621 w 167109"/>
                  <a:gd name="connsiteY6" fmla="*/ 376010 h 1286789"/>
                  <a:gd name="connsiteX7" fmla="*/ 125332 w 167109"/>
                  <a:gd name="connsiteY7" fmla="*/ 459568 h 1286789"/>
                  <a:gd name="connsiteX8" fmla="*/ 133687 w 167109"/>
                  <a:gd name="connsiteY8" fmla="*/ 484635 h 1286789"/>
                  <a:gd name="connsiteX9" fmla="*/ 142043 w 167109"/>
                  <a:gd name="connsiteY9" fmla="*/ 526414 h 1286789"/>
                  <a:gd name="connsiteX10" fmla="*/ 158754 w 167109"/>
                  <a:gd name="connsiteY10" fmla="*/ 576548 h 1286789"/>
                  <a:gd name="connsiteX11" fmla="*/ 167109 w 167109"/>
                  <a:gd name="connsiteY11" fmla="*/ 601616 h 1286789"/>
                  <a:gd name="connsiteX12" fmla="*/ 150398 w 167109"/>
                  <a:gd name="connsiteY12" fmla="*/ 1286789 h 1286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109" h="1286789">
                    <a:moveTo>
                      <a:pt x="0" y="0"/>
                    </a:moveTo>
                    <a:cubicBezTo>
                      <a:pt x="5570" y="13926"/>
                      <a:pt x="11585" y="27683"/>
                      <a:pt x="16711" y="41779"/>
                    </a:cubicBezTo>
                    <a:cubicBezTo>
                      <a:pt x="22731" y="58334"/>
                      <a:pt x="23651" y="77257"/>
                      <a:pt x="33422" y="91914"/>
                    </a:cubicBezTo>
                    <a:lnTo>
                      <a:pt x="66844" y="142048"/>
                    </a:lnTo>
                    <a:cubicBezTo>
                      <a:pt x="69629" y="155974"/>
                      <a:pt x="71462" y="170125"/>
                      <a:pt x="75199" y="183827"/>
                    </a:cubicBezTo>
                    <a:cubicBezTo>
                      <a:pt x="94259" y="253717"/>
                      <a:pt x="91907" y="213044"/>
                      <a:pt x="100266" y="284096"/>
                    </a:cubicBezTo>
                    <a:cubicBezTo>
                      <a:pt x="103860" y="314650"/>
                      <a:pt x="105027" y="345456"/>
                      <a:pt x="108621" y="376010"/>
                    </a:cubicBezTo>
                    <a:cubicBezTo>
                      <a:pt x="111904" y="403921"/>
                      <a:pt x="117585" y="432451"/>
                      <a:pt x="125332" y="459568"/>
                    </a:cubicBezTo>
                    <a:cubicBezTo>
                      <a:pt x="127752" y="468037"/>
                      <a:pt x="131551" y="476090"/>
                      <a:pt x="133687" y="484635"/>
                    </a:cubicBezTo>
                    <a:cubicBezTo>
                      <a:pt x="137131" y="498413"/>
                      <a:pt x="138306" y="512712"/>
                      <a:pt x="142043" y="526414"/>
                    </a:cubicBezTo>
                    <a:cubicBezTo>
                      <a:pt x="146678" y="543409"/>
                      <a:pt x="153184" y="559837"/>
                      <a:pt x="158754" y="576548"/>
                    </a:cubicBezTo>
                    <a:lnTo>
                      <a:pt x="167109" y="601616"/>
                    </a:lnTo>
                    <a:cubicBezTo>
                      <a:pt x="147352" y="1125187"/>
                      <a:pt x="150398" y="896748"/>
                      <a:pt x="150398" y="1286789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175275" y="5064851"/>
                <a:ext cx="610060" cy="655665"/>
              </a:xfrm>
              <a:prstGeom prst="rect">
                <a:avLst/>
              </a:prstGeom>
              <a:solidFill>
                <a:srgbClr val="FFFF00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035173" y="5064851"/>
                <a:ext cx="140101" cy="998444"/>
              </a:xfrm>
              <a:prstGeom prst="rect">
                <a:avLst/>
              </a:prstGeom>
              <a:solidFill>
                <a:srgbClr val="FFFF00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014112" y="4988418"/>
                <a:ext cx="61121" cy="1501931"/>
              </a:xfrm>
              <a:prstGeom prst="rect">
                <a:avLst/>
              </a:prstGeom>
              <a:solidFill>
                <a:srgbClr val="FFFF00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25513" y="5568778"/>
                <a:ext cx="140045" cy="543944"/>
              </a:xfrm>
              <a:prstGeom prst="rect">
                <a:avLst/>
              </a:prstGeom>
              <a:solidFill>
                <a:srgbClr val="FFFF00">
                  <a:alpha val="4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6130909" y="5735393"/>
                <a:ext cx="168721" cy="543944"/>
              </a:xfrm>
              <a:prstGeom prst="rect">
                <a:avLst/>
              </a:prstGeom>
              <a:solidFill>
                <a:srgbClr val="FFFF00">
                  <a:alpha val="4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15264117">
                <a:off x="7223267" y="4729214"/>
                <a:ext cx="393991" cy="518704"/>
              </a:xfrm>
              <a:prstGeom prst="triangle">
                <a:avLst/>
              </a:prstGeom>
              <a:solidFill>
                <a:srgbClr val="FFFF00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8229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Article IV, Division 4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: Advertising Signs OUTSIDE THE CBD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Prohibition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Advertising signs prohibited in low-density residential and recreation/open space sign districts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Adjustment/Waiver Process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u="sng" dirty="0" smtClean="0">
                <a:solidFill>
                  <a:schemeClr val="accent2">
                    <a:lumMod val="75000"/>
                  </a:schemeClr>
                </a:solidFill>
              </a:rPr>
              <a:t>Every</a:t>
            </a: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 advertising sign located outside the CBD is subject to approval through adjustment/waiver process</a:t>
            </a:r>
            <a:endParaRPr lang="en-US" sz="13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Departmental Findings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DPW finding that advertising sign will not impair traffic safety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PDD finding that advertising sign will not be detrimental to environmental aesthetics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CFO finding that neither applicant nor property owner owe City taxes or assessments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BSEED finding that neither applicant nor property owner is subject to outstanding violations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BSEED finding that all other governmental approvals have been secured for the proposed sign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Spacing Requirements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1,000 feet between any two externally illuminated advertising signs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1,750 feet between an internally illuminated/dynamic advertising sign and another advertising sign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500 feet from any hospital, school</a:t>
            </a:r>
            <a:r>
              <a:rPr lang="en-US" sz="1300" smtClean="0">
                <a:solidFill>
                  <a:schemeClr val="accent2">
                    <a:lumMod val="75000"/>
                  </a:schemeClr>
                </a:solidFill>
              </a:rPr>
              <a:t>, museum, park</a:t>
            </a: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, playground, outdoor rec. facility, or historic district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125 feet from freeway travel lanes and 25 feet from freeway boundary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125 feet from any premises containing a residential dwelling unit.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200 feet from Detroit River</a:t>
            </a: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755904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Dimensional Limitations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Height: 	45 feet if adjacent to freeway, </a:t>
            </a:r>
          </a:p>
          <a:p>
            <a:pPr marL="460375">
              <a:spcAft>
                <a:spcPts val="12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		35 feet for all other locations. </a:t>
            </a:r>
          </a:p>
          <a:p>
            <a:pPr marL="687388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Clearance: 	15 feet</a:t>
            </a:r>
          </a:p>
          <a:p>
            <a:pPr marL="687388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Area: 		672 square feet if adjacent to freeway,</a:t>
            </a:r>
          </a:p>
          <a:p>
            <a:pPr marL="460375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			378 square feet if adjacent to road &gt;80 feet wide</a:t>
            </a:r>
          </a:p>
          <a:p>
            <a:pPr marL="460375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			250 square feet if adjacent to road &lt;80 feet wide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Landscaping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If a premises is occupied solely by an advertising sign and no other building or structure, it must contain perimeter landscaping to a depth of five feet, which must be maintained in good health and quality.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687388" indent="-2270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73433"/>
              </p:ext>
            </p:extLst>
          </p:nvPr>
        </p:nvGraphicFramePr>
        <p:xfrm>
          <a:off x="457199" y="1730421"/>
          <a:ext cx="8209282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21"/>
                <a:gridCol w="3007360"/>
                <a:gridCol w="406400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Zoning Regulation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Revised Draft Sign</a:t>
                      </a:r>
                      <a:r>
                        <a:rPr lang="en-US" sz="1400" baseline="0" dirty="0" smtClean="0"/>
                        <a:t> Ordinance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Permissibility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dirty="0" smtClean="0"/>
                        <a:t>In Grand Boulevard Overlay Area: new signs prohibited,</a:t>
                      </a:r>
                      <a:r>
                        <a:rPr lang="en-US" sz="1100" baseline="0" dirty="0" smtClean="0"/>
                        <a:t> nonconforming signs permissible indefinitely.</a:t>
                      </a:r>
                      <a:endParaRPr lang="en-US" sz="110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dirty="0" smtClean="0"/>
                        <a:t>By-Right in B5, B6, M3, M4, M5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dirty="0" smtClean="0"/>
                        <a:t>Conditional</a:t>
                      </a:r>
                      <a:r>
                        <a:rPr lang="en-US" sz="1100" baseline="0" dirty="0" smtClean="0"/>
                        <a:t> in B2, B3, B4, M1, M2, W1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dirty="0" smtClean="0"/>
                        <a:t>In Grand Boulevard</a:t>
                      </a:r>
                      <a:r>
                        <a:rPr lang="en-US" sz="1100" baseline="0" dirty="0" smtClean="0"/>
                        <a:t> Overlay Area (outside CBD): new signs permissible, nonconforming signs subject to 10 year amortization.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All signs permissible only “conditionally"</a:t>
                      </a:r>
                      <a:endParaRPr lang="en-US" sz="110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baseline="0" dirty="0" smtClean="0"/>
                        <a:t>Prohibited in low-density residential, recreation districts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Spacing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1,000’ between</a:t>
                      </a:r>
                      <a:r>
                        <a:rPr lang="en-US" sz="1100" baseline="0" dirty="0" smtClean="0"/>
                        <a:t> advertising signs</a:t>
                      </a:r>
                    </a:p>
                    <a:p>
                      <a:r>
                        <a:rPr lang="en-US" sz="1100" baseline="0" dirty="0" smtClean="0"/>
                        <a:t>500’ from schools, playgrounds, parks</a:t>
                      </a:r>
                    </a:p>
                    <a:p>
                      <a:r>
                        <a:rPr lang="en-US" sz="1100" baseline="0" dirty="0" smtClean="0"/>
                        <a:t>500’ from historic districts</a:t>
                      </a:r>
                    </a:p>
                    <a:p>
                      <a:r>
                        <a:rPr lang="en-US" sz="1100" baseline="0" dirty="0" smtClean="0"/>
                        <a:t>125’/25’ from freeway lanes/boundaries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40’ from residential districts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1,000’ between</a:t>
                      </a:r>
                      <a:r>
                        <a:rPr lang="en-US" sz="1100" baseline="0" dirty="0" smtClean="0"/>
                        <a:t> externally illuminated ad signs</a:t>
                      </a:r>
                    </a:p>
                    <a:p>
                      <a:r>
                        <a:rPr lang="en-US" sz="1100" baseline="0" dirty="0" smtClean="0"/>
                        <a:t>1,750’ from any internally illuminated/dynamic ad sign</a:t>
                      </a:r>
                    </a:p>
                    <a:p>
                      <a:r>
                        <a:rPr lang="en-US" sz="1100" baseline="0" dirty="0" smtClean="0"/>
                        <a:t>500’ from hospitals, schools, playgrounds, parks</a:t>
                      </a:r>
                    </a:p>
                    <a:p>
                      <a:r>
                        <a:rPr lang="en-US" sz="1100" baseline="0" dirty="0" smtClean="0"/>
                        <a:t>500’ from historic districts</a:t>
                      </a:r>
                    </a:p>
                    <a:p>
                      <a:r>
                        <a:rPr lang="en-US" sz="1100" baseline="0" dirty="0" smtClean="0"/>
                        <a:t>125’/25’ from freeway lanes/boundaries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125’ from residential districts</a:t>
                      </a:r>
                    </a:p>
                    <a:p>
                      <a:r>
                        <a:rPr lang="en-US" sz="1100" dirty="0" smtClean="0"/>
                        <a:t>200’ from Detroit River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Freeway-adjacent:</a:t>
                      </a:r>
                      <a:r>
                        <a:rPr lang="en-US" sz="1100" baseline="0" dirty="0" smtClean="0"/>
                        <a:t> 672+ sf</a:t>
                      </a:r>
                    </a:p>
                    <a:p>
                      <a:r>
                        <a:rPr lang="en-US" sz="1100" baseline="0" dirty="0" smtClean="0"/>
                        <a:t>Adjacent to street &gt;80’: 378+ sf</a:t>
                      </a:r>
                    </a:p>
                    <a:p>
                      <a:r>
                        <a:rPr lang="en-US" sz="1100" baseline="0" dirty="0" smtClean="0"/>
                        <a:t>Adjacent to street &lt;80’: 250+ sf</a:t>
                      </a:r>
                    </a:p>
                    <a:p>
                      <a:r>
                        <a:rPr lang="en-US" sz="1100" baseline="0" dirty="0" smtClean="0"/>
                        <a:t>**Limits are automatically increased w/o limit based on distance from residential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Freeway-adjacent:</a:t>
                      </a:r>
                      <a:r>
                        <a:rPr lang="en-US" sz="1100" baseline="0" dirty="0" smtClean="0"/>
                        <a:t> 672 sf</a:t>
                      </a:r>
                    </a:p>
                    <a:p>
                      <a:r>
                        <a:rPr lang="en-US" sz="1100" baseline="0" dirty="0" smtClean="0"/>
                        <a:t>Adjacent to street &gt;80’: 378 sf</a:t>
                      </a:r>
                    </a:p>
                    <a:p>
                      <a:r>
                        <a:rPr lang="en-US" sz="1100" baseline="0" dirty="0" smtClean="0"/>
                        <a:t>Adjacent to street &lt;80’: 250 sf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**Limits can</a:t>
                      </a:r>
                      <a:r>
                        <a:rPr lang="en-US" sz="1100" baseline="0" dirty="0" smtClean="0"/>
                        <a:t> be increased no more than 10%, subject to adjustment/waiver process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 signs: 35+ feet.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**Limit is automatically increased w/o limit based on distance from residential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Freeway-adjacent:</a:t>
                      </a:r>
                      <a:r>
                        <a:rPr lang="en-US" sz="1100" baseline="0" dirty="0" smtClean="0"/>
                        <a:t> 45 feet</a:t>
                      </a:r>
                    </a:p>
                    <a:p>
                      <a:r>
                        <a:rPr lang="en-US" sz="1100" baseline="0" dirty="0" smtClean="0"/>
                        <a:t>All other locations: 35 feet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**Limits can</a:t>
                      </a:r>
                      <a:r>
                        <a:rPr lang="en-US" sz="1100" baseline="0" dirty="0" smtClean="0"/>
                        <a:t> be increased no more than 10%, through adjustment/waiver process</a:t>
                      </a:r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Landscaping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Landscaping at bas</a:t>
                      </a:r>
                      <a:r>
                        <a:rPr lang="en-US" sz="1100" baseline="0" dirty="0" smtClean="0"/>
                        <a:t>e of freestanding sign may be required on case-by-case basis.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5’ deep</a:t>
                      </a:r>
                      <a:r>
                        <a:rPr lang="en-US" sz="1100" baseline="0" dirty="0" smtClean="0"/>
                        <a:t> perimeter landscaping required if sign is only structure on premises.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5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74" y="3412810"/>
            <a:ext cx="3712601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75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Article IV, Division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5: Advertising Signs INSIDE THE CBD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2568593"/>
            <a:ext cx="4869544" cy="3139321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Number: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Max 25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permits for local advertising signs.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Max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45 permits for super advertising signs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Issued on a first-in-time basis</a:t>
            </a:r>
          </a:p>
          <a:p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Term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Permits are valid for a limited term of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10 years.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Permits are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renewable only under limited circumstances. Otherwise, all properties must reapply prior to the beginning of each new permit cycle.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460375"/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38652"/>
              </p:ext>
            </p:extLst>
          </p:nvPr>
        </p:nvGraphicFramePr>
        <p:xfrm>
          <a:off x="914397" y="2286000"/>
          <a:ext cx="7751301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712"/>
                <a:gridCol w="2941393"/>
                <a:gridCol w="31581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Advertising Signs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 Advertising Signs</a:t>
                      </a:r>
                      <a:endParaRPr lang="en-US" sz="14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Construction Type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Wall Sign</a:t>
                      </a:r>
                      <a:r>
                        <a:rPr lang="en-US" sz="1400" baseline="0" dirty="0" smtClean="0"/>
                        <a:t> or Painted Sign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Illumination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Outside Ent. District: External illumination</a:t>
                      </a:r>
                      <a:r>
                        <a:rPr lang="en-US" sz="1400" baseline="0" dirty="0" smtClean="0"/>
                        <a:t> only, no dynamic operation.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dirty="0" smtClean="0"/>
                        <a:t>Inside Ent. District:</a:t>
                      </a:r>
                      <a:r>
                        <a:rPr lang="en-US" sz="1400" baseline="0" dirty="0" smtClean="0"/>
                        <a:t> Internal illumination and dynamic operation allowed in certain zones.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more than one advertising sign (local or super) </a:t>
                      </a:r>
                      <a:r>
                        <a:rPr lang="en-US" sz="1400" u="sng" dirty="0" smtClean="0"/>
                        <a:t>per premises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 Signs:</a:t>
                      </a:r>
                      <a:r>
                        <a:rPr lang="en-US" sz="1400" baseline="0" dirty="0" smtClean="0"/>
                        <a:t> 700 square feet</a:t>
                      </a:r>
                    </a:p>
                    <a:p>
                      <a:r>
                        <a:rPr lang="en-US" sz="1400" baseline="0" dirty="0" smtClean="0"/>
                        <a:t>Painted Signs: 875 square feet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 Signs:</a:t>
                      </a:r>
                      <a:r>
                        <a:rPr lang="en-US" sz="1400" baseline="0" dirty="0" smtClean="0"/>
                        <a:t> 5,000 square feet</a:t>
                      </a:r>
                    </a:p>
                    <a:p>
                      <a:r>
                        <a:rPr lang="en-US" sz="1400" baseline="0" dirty="0" smtClean="0"/>
                        <a:t>Painted Signs: 6,250 square feet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feet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Height of roofline</a:t>
                      </a:r>
                      <a:endParaRPr lang="en-US" sz="1400" dirty="0"/>
                    </a:p>
                  </a:txBody>
                  <a:tcPr/>
                </a:tc>
              </a:tr>
              <a:tr h="273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Clearance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feet</a:t>
                      </a:r>
                      <a:endParaRPr lang="en-US" sz="14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Coverage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80%</a:t>
                      </a:r>
                      <a:r>
                        <a:rPr lang="en-US" sz="1400" baseline="0" dirty="0" smtClean="0"/>
                        <a:t> of façade area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60% of façade area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828800"/>
            <a:ext cx="2627642" cy="246221"/>
          </a:xfrm>
          <a:prstGeom prst="rect">
            <a:avLst/>
          </a:prstGeom>
          <a:noFill/>
        </p:spPr>
        <p:txBody>
          <a:bodyPr wrap="none" lIns="91440" tIns="0" rIns="9144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Dimensional Limitations: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731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u="sng" dirty="0" smtClean="0">
                <a:solidFill>
                  <a:schemeClr val="accent2">
                    <a:lumMod val="75000"/>
                  </a:schemeClr>
                </a:solidFill>
              </a:rPr>
              <a:t>Mitigation of Harmful Visual Aesthetics of Super Advertising Signs:</a:t>
            </a:r>
          </a:p>
          <a:p>
            <a:pPr>
              <a:spcBef>
                <a:spcPts val="1200"/>
              </a:spcBef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Super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advertising signs are far larger and more impactful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than any other type of sign allowed under the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Sign Ordinance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The City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may evaluate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proposed super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advertising sign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as to their expected negative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visual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aesthetics. </a:t>
            </a:r>
          </a:p>
          <a:p>
            <a:pPr>
              <a:spcBef>
                <a:spcPts val="1200"/>
              </a:spcBef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If it determines that a super advertising sign’s negative visual aesthetics are expected to be excessive, then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the City can require a monetary contribution to support the creation of new art murals and other public art to mitigate the negative visual aesthetics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7918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Article IV, Division 6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: Regulation of Signs in the Right of Way (ROW)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Business Signage in the ROW: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Signs located in the ROW that are intended to direct attention to adjacent businesses are considered on-premises business signage.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Directional/Wayfinding Signage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in the ROW: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Directional and wayfinding signage is permissible in the ROW, subject to dimensional limitations.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Traffic control signals and signage that are installed and operated by a governmental authority are not subject to these regulations.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Advertising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Signage in the ROW: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imited advertising signage is permissible in ROWs that are outside of low-density residential sign districts.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Area limited to 18 square feet if illuminated or 24 square feet if unilluminated.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Must be incorporated into a larger structure that provides non-advertising public benefit to pedestrians, such as a news stand, bus shelter,  or bicycle docking station.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687388" indent="-22701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399" y="1828800"/>
            <a:ext cx="76581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Article IV, Division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7: Temporary Signs</a:t>
            </a:r>
          </a:p>
          <a:p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Limitations on Number, Area, Term: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One temporary sign is allowed per premises or ground-floor tenant space.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Maximum allowable temporary sign area for a premises can be between 6 and 32 square feet, depending on the sign district where the premises is located.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Temporary signs may be permitted for not more than 90 days.</a:t>
            </a:r>
          </a:p>
          <a:p>
            <a:pPr>
              <a:spcBef>
                <a:spcPts val="1200"/>
              </a:spcBef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Additional Temporary Sign Allowances: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Limited additional temporary signage may be allowed in specific circumstances:</a:t>
            </a:r>
          </a:p>
          <a:p>
            <a:pPr marL="1144588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Temporary signage on premises listed as for sale or lease</a:t>
            </a:r>
          </a:p>
          <a:p>
            <a:pPr marL="1144588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Temporary signage on premises with open building or construction permits</a:t>
            </a:r>
          </a:p>
          <a:p>
            <a:pPr marL="1144588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Portable temporary signage on residential premises during specified periods of the year.</a:t>
            </a:r>
          </a:p>
        </p:txBody>
      </p:sp>
      <p:sp>
        <p:nvSpPr>
          <p:cNvPr id="3" name="AutoShape 4" descr="Image result for direction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8572501" y="6549390"/>
            <a:ext cx="260795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>
              <a:lnSpc>
                <a:spcPts val="124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91440" y="2377440"/>
            <a:ext cx="8961120" cy="3840480"/>
            <a:chOff x="91440" y="2103120"/>
            <a:chExt cx="8961120" cy="3840480"/>
          </a:xfrm>
        </p:grpSpPr>
        <p:grpSp>
          <p:nvGrpSpPr>
            <p:cNvPr id="5" name="Group 4"/>
            <p:cNvGrpSpPr/>
            <p:nvPr/>
          </p:nvGrpSpPr>
          <p:grpSpPr>
            <a:xfrm>
              <a:off x="2926080" y="5029200"/>
              <a:ext cx="3200400" cy="914400"/>
              <a:chOff x="4222376" y="3905026"/>
              <a:chExt cx="3200400" cy="9144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222376" y="3905026"/>
                <a:ext cx="3200400" cy="914400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510143" y="4116004"/>
                <a:ext cx="26248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/>
                  <a:t>Prevention of Proliferation of Excessive Signage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9757" y="2684058"/>
              <a:ext cx="3200400" cy="914400"/>
              <a:chOff x="4222376" y="3905026"/>
              <a:chExt cx="3200400" cy="9144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222376" y="3905026"/>
                <a:ext cx="3200400" cy="914400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10143" y="4116004"/>
                <a:ext cx="26248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/>
                  <a:t>Property Rights of </a:t>
                </a:r>
              </a:p>
              <a:p>
                <a:pPr algn="ctr"/>
                <a:r>
                  <a:rPr lang="en-US" sz="1600" dirty="0" smtClean="0"/>
                  <a:t>Building/Land Owners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440" y="3560380"/>
              <a:ext cx="3200400" cy="914400"/>
              <a:chOff x="4222376" y="3905026"/>
              <a:chExt cx="3200400" cy="9144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22376" y="3905026"/>
                <a:ext cx="3200400" cy="914400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10143" y="4116004"/>
                <a:ext cx="26248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/>
                  <a:t>Interest in Business Promotion/</a:t>
                </a:r>
              </a:p>
              <a:p>
                <a:pPr algn="ctr"/>
                <a:r>
                  <a:rPr lang="en-US" sz="1400" dirty="0" smtClean="0"/>
                  <a:t>Promotion of Local Commerce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31520" y="4389120"/>
              <a:ext cx="3200400" cy="914400"/>
              <a:chOff x="4222376" y="3905026"/>
              <a:chExt cx="3200400" cy="9144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222376" y="3905026"/>
                <a:ext cx="3200400" cy="914400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10143" y="4116004"/>
                <a:ext cx="26248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/>
                  <a:t>Advances in Signage Technology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295470" y="2692783"/>
              <a:ext cx="3200400" cy="914400"/>
              <a:chOff x="4955687" y="4627966"/>
              <a:chExt cx="3200400" cy="9144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955687" y="4627966"/>
                <a:ext cx="3200400" cy="914400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243454" y="4771631"/>
                <a:ext cx="262486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/>
                  <a:t>Preservation of Architectural Resources and </a:t>
                </a:r>
              </a:p>
              <a:p>
                <a:pPr algn="ctr"/>
                <a:r>
                  <a:rPr lang="en-US" sz="1400" dirty="0" smtClean="0"/>
                  <a:t>Neighborhood Aesthetics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852160" y="3566160"/>
              <a:ext cx="3200400" cy="914400"/>
              <a:chOff x="4222376" y="3905026"/>
              <a:chExt cx="3200400" cy="914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222376" y="3905026"/>
                <a:ext cx="3200400" cy="914400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40669" y="4141003"/>
                <a:ext cx="27638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/>
                  <a:t>Protection of Public Safety for</a:t>
                </a:r>
              </a:p>
              <a:p>
                <a:pPr algn="ctr"/>
                <a:r>
                  <a:rPr lang="en-US" sz="1400" dirty="0" smtClean="0"/>
                  <a:t>Motorists, Pedestrians, etc.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926080" y="2103120"/>
              <a:ext cx="3200400" cy="914400"/>
              <a:chOff x="4222376" y="3905026"/>
              <a:chExt cx="3200400" cy="914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222376" y="3905026"/>
                <a:ext cx="3200400" cy="914400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10143" y="4116004"/>
                <a:ext cx="26248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/>
                  <a:t>Constitutional Limitations </a:t>
                </a:r>
              </a:p>
              <a:p>
                <a:pPr algn="ctr"/>
                <a:r>
                  <a:rPr lang="en-US" sz="1600" dirty="0" smtClean="0"/>
                  <a:t>on Protected Speech 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93253" y="4415904"/>
              <a:ext cx="3200400" cy="914400"/>
              <a:chOff x="4222376" y="3905026"/>
              <a:chExt cx="3200400" cy="914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222376" y="3905026"/>
                <a:ext cx="3200400" cy="914400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510143" y="4116004"/>
                <a:ext cx="26248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/>
                  <a:t>Interests of Residents and Local Community Groups</a:t>
                </a: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3291840" y="3017520"/>
              <a:ext cx="2560320" cy="2011680"/>
            </a:xfrm>
            <a:prstGeom prst="ellipse">
              <a:avLst/>
            </a:pr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Any Effective Signage Regulation Must Accommodate Multiple Distinct Priorities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914400" y="1828800"/>
            <a:ext cx="5693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Effective Regulation of Signage </a:t>
            </a:r>
            <a:r>
              <a:rPr lang="en-US" b="1" u="sng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b="1" u="sng" smtClean="0">
                <a:solidFill>
                  <a:schemeClr val="accent2">
                    <a:lumMod val="75000"/>
                  </a:schemeClr>
                </a:solidFill>
              </a:rPr>
              <a:t>CHALLENGING: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Conforming Amendments to Zoning Ordinance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399" y="1828800"/>
            <a:ext cx="7315200" cy="4447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Unaffected Sign-Related Zoning Provisions Include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685800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Sign-related standards for Traditional Main Street Overlay (TMSO) Areas that are stricter than applicable Chapter 4 regulations (Sec. 50-14-450).</a:t>
            </a:r>
          </a:p>
          <a:p>
            <a:pPr marL="685800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Sign-related standards for Planned Development (PD) Districts that are stricter than applicable Chapter 4 regulations (Sec. 50-11-15(l)).</a:t>
            </a:r>
          </a:p>
          <a:p>
            <a:pPr marL="685800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Signs remain subject to Special District Review (SDR) in PC and PCA Districts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(Secs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 50-11-66, 50-11-96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Signs remain subject to existing design review procedures applicable to other special zoning districts, including: </a:t>
            </a:r>
          </a:p>
          <a:p>
            <a:pPr marL="11430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SD3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Districts 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PDD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review)</a:t>
            </a:r>
          </a:p>
          <a:p>
            <a:pPr marL="11430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SD4 Districts (BSEED and Council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review)</a:t>
            </a:r>
          </a:p>
          <a:p>
            <a:pPr marL="11430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SD5 Districts (CPC, PDD, and Council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review)</a:t>
            </a:r>
          </a:p>
          <a:p>
            <a:pPr marL="11430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858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879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Ordinance Overview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399" y="1828800"/>
            <a:ext cx="7315200" cy="4293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Under the revised draft sign ordinance, sign regulations are consolidated in Chapter 4, “Advertising and Signs” 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Article I: 	Generally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Article II: 	Distribution of Handbills, Circulars, and Advertising Cards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141413" algn="l"/>
              </a:tabLst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Article III: 	Protection of Minors Against Advertisement and Promotion of 				Alcoholic Liquor and Tobacco Products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Article IV:	Regulation of Business and Advertising Signs</a:t>
            </a:r>
          </a:p>
          <a:p>
            <a:pPr marL="1601788" lvl="1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Division 1:	Generally</a:t>
            </a:r>
          </a:p>
          <a:p>
            <a:pPr marL="1601788" lvl="1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Division 2:	General Sign Standards</a:t>
            </a:r>
          </a:p>
          <a:p>
            <a:pPr marL="1601788" lvl="1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Division 3:	Regulation of Business Signs</a:t>
            </a:r>
          </a:p>
          <a:p>
            <a:pPr marL="1601788" lvl="1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Division 4:	Regulation of Advertising Signs Outside the CBD</a:t>
            </a:r>
          </a:p>
          <a:p>
            <a:pPr marL="1601788" lvl="1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Division 5:	Regulation of Advertising Signs Inside the CBD</a:t>
            </a:r>
          </a:p>
          <a:p>
            <a:pPr marL="1601788" lvl="1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Division 6:	Regulation of Signs in the Right of Way</a:t>
            </a:r>
          </a:p>
          <a:p>
            <a:pPr marL="1601788" lvl="1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Division 7:	Temporary Signs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Article V:	Development Notification Signs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399" y="1828800"/>
            <a:ext cx="7315200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Article IV, Division 1: Generally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ignificant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overnment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nterests in Sign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egulation: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General protection of public welfare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Public safety, including traffic safety for pedestrians and motorists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eighborhood aesthetics and environment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Facilitation of protected speech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Reduction of conflict among signs, buildings, and other structures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Business identification and promotion of local commerce</a:t>
            </a:r>
            <a:endParaRPr lang="en-US" sz="1400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Noncompliance with Sign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egulations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onstitute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light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iolations.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Blight violations is permissible pursuant to HCRA § 4q(4), MCL 117.4q(4)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eightened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roperty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aintenance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tandards for Signs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Signs must be maintained in good repair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Obsolete signs must be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Signs on vacant buildings must be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Unused sign supports must be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City has right of entry to abate sign violations</a:t>
            </a:r>
          </a:p>
        </p:txBody>
      </p:sp>
    </p:spTree>
    <p:extLst>
      <p:ext uri="{BB962C8B-B14F-4D97-AF65-F5344CB8AC3E}">
        <p14:creationId xmlns:p14="http://schemas.microsoft.com/office/powerpoint/2010/main" val="41636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399" y="1828800"/>
            <a:ext cx="7315200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Amortization of Existing Nonconforming Signs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By codifying sign regulations under its police powers, the City can phase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out (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amortize)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nonconforming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signs over a reasonable 10-year period. 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Heritage Signs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Older signs may contribute positively to the City’s aesthetics, even if they are obsolete.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Ordinance recognizes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unilluminated painted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signs have been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obsolete for a period of at least 50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years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“Heritage Signs”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which are exempted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from otherwise applicable property maintenance requirements and other standards.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Process for Waiver and Adjustment of Sign Standards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New opportunity for adjustments/waivers of dimensional or operational parameters for all types of signs.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Adjustment/waiver process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conducted by the PDD Director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via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public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hearing,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subject to public notice/comment and Open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eetings Act standards.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PDD decisions are subject to appeal to the Department of Appeals and Hearings. 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Sign Guidebook</a:t>
            </a:r>
          </a:p>
          <a:p>
            <a:pPr marL="687388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BSEED to publish a guidebook containing pictures, graphics, workflows, sample applications and forms, and other information to make sign regulations and procedures accessible to the public.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399" y="1828800"/>
            <a:ext cx="775746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Article IV, Division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2: General Sign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Provides general requirements for any single sign, based on: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5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(1)  Type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of Sign Construction 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5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(2)  Master Plan Designation</a:t>
            </a: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Types of Sign Construction: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917" y="4135618"/>
            <a:ext cx="2468880" cy="2170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Arcade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Awning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Marquee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Mechanical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Monument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Pole 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6797" y="4135618"/>
            <a:ext cx="2468880" cy="2170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7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Portable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7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Projecting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7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Raceway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7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Roof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7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Wall 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7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Window Signs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9997" y="4130085"/>
            <a:ext cx="22860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Also: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Illuminated Signs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Animated Signs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Dynamic Signs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Double-Face Signs</a:t>
            </a:r>
          </a:p>
        </p:txBody>
      </p:sp>
    </p:spTree>
    <p:extLst>
      <p:ext uri="{BB962C8B-B14F-4D97-AF65-F5344CB8AC3E}">
        <p14:creationId xmlns:p14="http://schemas.microsoft.com/office/powerpoint/2010/main" val="4836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399" y="1828800"/>
            <a:ext cx="7315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Master Plan Designations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81413"/>
              </p:ext>
            </p:extLst>
          </p:nvPr>
        </p:nvGraphicFramePr>
        <p:xfrm>
          <a:off x="457200" y="2286000"/>
          <a:ext cx="8343152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658"/>
                <a:gridCol w="1210236"/>
                <a:gridCol w="1574799"/>
                <a:gridCol w="1637553"/>
                <a:gridCol w="1792941"/>
                <a:gridCol w="1278965"/>
              </a:tblGrid>
              <a:tr h="5988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 District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Low-Density</a:t>
                      </a:r>
                      <a:r>
                        <a:rPr lang="en-US" sz="1200" baseline="0" dirty="0" smtClean="0"/>
                        <a:t> Residential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High-Density Residential/ </a:t>
                      </a:r>
                    </a:p>
                    <a:p>
                      <a:r>
                        <a:rPr lang="en-US" sz="1200" dirty="0" smtClean="0"/>
                        <a:t>Mixed Use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Low-Density Commercial/ Institutional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High-Density Commercial/ Industrial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Recreation/ 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Space</a:t>
                      </a:r>
                      <a:endParaRPr lang="en-US" sz="1200" dirty="0"/>
                    </a:p>
                  </a:txBody>
                  <a:tcPr/>
                </a:tc>
              </a:tr>
              <a:tr h="23953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Master Plan District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Low-Density Residential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(RL)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Low/Medium-Density Residential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(RLM)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Medium-Density Residential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(RM)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High-Density Residential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(RH)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Neighborhood Commercial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(CN)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Mixed Residential-Commercial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(MRC)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Mixed-Town Centers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(MTC)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Institutional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(INST)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Thoroughfare Commercial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(CT)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Retail Centers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(CRC)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Mixed Residential-Industrial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(MRI)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b="1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 Outside of CBD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Major Commercial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(CM)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Special Commercial</a:t>
                      </a:r>
                      <a:r>
                        <a:rPr lang="en-US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CS)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Light Industrial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(IL)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General Industrial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(IG)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Distribution/Port Industrial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(IDP)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Airport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(AP)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b="1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ALSO Entire</a:t>
                      </a:r>
                      <a:r>
                        <a:rPr lang="en-US" sz="1200" b="1" u="sng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1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CBD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Regional Parks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(PR)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Recreation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(PRC)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Private Marinas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(PMR)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Cemetery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(CEM)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9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37536"/>
              </p:ext>
            </p:extLst>
          </p:nvPr>
        </p:nvGraphicFramePr>
        <p:xfrm>
          <a:off x="457200" y="1737360"/>
          <a:ext cx="8355107" cy="475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5"/>
                <a:gridCol w="1260682"/>
                <a:gridCol w="1804506"/>
                <a:gridCol w="1392518"/>
                <a:gridCol w="1392518"/>
                <a:gridCol w="1392518"/>
              </a:tblGrid>
              <a:tr h="46682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Low-Density</a:t>
                      </a:r>
                      <a:r>
                        <a:rPr lang="en-US" sz="1200" baseline="0" dirty="0" smtClean="0"/>
                        <a:t> Residential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High-Density Residential/Mixed Use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Low-Density Commercial/ Institutional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High-Density Commercial/ Industrial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Recreation/ 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Space</a:t>
                      </a:r>
                      <a:endParaRPr lang="en-US" sz="1200" dirty="0"/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Arcade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Awning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Marquee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53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Mechanical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53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Monument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53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Pole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53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Portable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53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Projecting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Raceway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Roof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Wall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3318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Window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Illuminated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Dynamic/ Animated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2667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Double-Face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Ordinance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70044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Article IV, Division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3: Regulation of Business Signs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The total area of all business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ignage per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remises is limited based on the type of sign district where the premises is located:</a:t>
            </a:r>
          </a:p>
          <a:p>
            <a:pPr>
              <a:spcAft>
                <a:spcPts val="1200"/>
              </a:spcAft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6753"/>
              </p:ext>
            </p:extLst>
          </p:nvPr>
        </p:nvGraphicFramePr>
        <p:xfrm>
          <a:off x="914400" y="3017520"/>
          <a:ext cx="7351062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487"/>
                <a:gridCol w="417157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 District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Total Business Signage </a:t>
                      </a:r>
                    </a:p>
                    <a:p>
                      <a:r>
                        <a:rPr lang="en-US" sz="1600" dirty="0" smtClean="0"/>
                        <a:t>(Per Premises)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Low-Density</a:t>
                      </a:r>
                      <a:r>
                        <a:rPr lang="en-US" sz="1400" baseline="0" dirty="0" smtClean="0"/>
                        <a:t> Residential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square</a:t>
                      </a:r>
                      <a:r>
                        <a:rPr lang="en-US" sz="1400" baseline="0" dirty="0" smtClean="0"/>
                        <a:t> feet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High-Density Residential/Mixed Use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Low-Density Commercial/Institutional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Recreation/Open Space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Greater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2.6 square feet</a:t>
                      </a:r>
                      <a:r>
                        <a:rPr lang="en-US" sz="1400" baseline="0" dirty="0" smtClean="0"/>
                        <a:t> per linear foot building frontage, or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1 square foot per linear foot premises frontage,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aseline="0" dirty="0" smtClean="0"/>
                        <a:t>Limited to 500 square feet.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High-Density Commercial/ Industrial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square</a:t>
                      </a:r>
                      <a:r>
                        <a:rPr lang="en-US" sz="1400" baseline="0" dirty="0" smtClean="0"/>
                        <a:t> feet per linear foot building frontage. </a:t>
                      </a:r>
                    </a:p>
                    <a:p>
                      <a:r>
                        <a:rPr lang="en-US" sz="1400" baseline="0" dirty="0" smtClean="0"/>
                        <a:t>If outside CBD, limited to 500 square feet.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Casino 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square feet per linear foot building frontage.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_Title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2136</Words>
  <Application>Microsoft Office PowerPoint</Application>
  <PresentationFormat>On-screen Show (4:3)</PresentationFormat>
  <Paragraphs>397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CoD_Title</vt:lpstr>
      <vt:lpstr>CoD_Content</vt:lpstr>
      <vt:lpstr>Advertising and Signs Ordinance</vt:lpstr>
      <vt:lpstr>Historical Context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Sign Ordinance Overview</vt:lpstr>
      <vt:lpstr>Conforming Amendments to Zoning Ordinance</vt:lpstr>
    </vt:vector>
  </TitlesOfParts>
  <Manager/>
  <Company>TDI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Daniel Arking</cp:lastModifiedBy>
  <cp:revision>216</cp:revision>
  <cp:lastPrinted>2019-11-21T20:59:02Z</cp:lastPrinted>
  <dcterms:created xsi:type="dcterms:W3CDTF">2015-11-17T14:35:30Z</dcterms:created>
  <dcterms:modified xsi:type="dcterms:W3CDTF">2020-11-18T15:53:28Z</dcterms:modified>
  <cp:category/>
</cp:coreProperties>
</file>