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63" r:id="rId3"/>
    <p:sldId id="258" r:id="rId4"/>
    <p:sldId id="259" r:id="rId5"/>
    <p:sldId id="261" r:id="rId6"/>
    <p:sldId id="262" r:id="rId7"/>
    <p:sldId id="264" r:id="rId8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70750" y="698175"/>
            <a:ext cx="4682300" cy="3490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087003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02300" y="4421800"/>
            <a:ext cx="5618475" cy="41890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3708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4a23db6a4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4a23db6a4_0_4:notes"/>
          <p:cNvSpPr txBox="1">
            <a:spLocks noGrp="1"/>
          </p:cNvSpPr>
          <p:nvPr>
            <p:ph type="body" idx="1"/>
          </p:nvPr>
        </p:nvSpPr>
        <p:spPr>
          <a:xfrm>
            <a:off x="702300" y="4421800"/>
            <a:ext cx="5618400" cy="418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3710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4a23db6a4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4a23db6a4_0_4:notes"/>
          <p:cNvSpPr txBox="1">
            <a:spLocks noGrp="1"/>
          </p:cNvSpPr>
          <p:nvPr>
            <p:ph type="body" idx="1"/>
          </p:nvPr>
        </p:nvSpPr>
        <p:spPr>
          <a:xfrm>
            <a:off x="702300" y="4421800"/>
            <a:ext cx="5618400" cy="418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9971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4a23db6a4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4a23db6a4_0_4:notes"/>
          <p:cNvSpPr txBox="1">
            <a:spLocks noGrp="1"/>
          </p:cNvSpPr>
          <p:nvPr>
            <p:ph type="body" idx="1"/>
          </p:nvPr>
        </p:nvSpPr>
        <p:spPr>
          <a:xfrm>
            <a:off x="702300" y="4421800"/>
            <a:ext cx="5618400" cy="418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16714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4a23db6a4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4a23db6a4_0_4:notes"/>
          <p:cNvSpPr txBox="1">
            <a:spLocks noGrp="1"/>
          </p:cNvSpPr>
          <p:nvPr>
            <p:ph type="body" idx="1"/>
          </p:nvPr>
        </p:nvSpPr>
        <p:spPr>
          <a:xfrm>
            <a:off x="702300" y="4421800"/>
            <a:ext cx="5618400" cy="418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8467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4a23db6a4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4a23db6a4_0_4:notes"/>
          <p:cNvSpPr txBox="1">
            <a:spLocks noGrp="1"/>
          </p:cNvSpPr>
          <p:nvPr>
            <p:ph type="body" idx="1"/>
          </p:nvPr>
        </p:nvSpPr>
        <p:spPr>
          <a:xfrm>
            <a:off x="702300" y="4421800"/>
            <a:ext cx="5618400" cy="418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80395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4a23db6a4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4a23db6a4_0_4:notes"/>
          <p:cNvSpPr txBox="1">
            <a:spLocks noGrp="1"/>
          </p:cNvSpPr>
          <p:nvPr>
            <p:ph type="body" idx="1"/>
          </p:nvPr>
        </p:nvSpPr>
        <p:spPr>
          <a:xfrm>
            <a:off x="702300" y="4421800"/>
            <a:ext cx="5618400" cy="418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7612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haroni"/>
              <a:buNone/>
            </a:pPr>
            <a:r>
              <a:rPr lang="en-US" sz="4400" dirty="0" smtClean="0">
                <a:latin typeface="Berlin Sans FB" panose="020E0602020502020306" pitchFamily="34" charset="0"/>
                <a:ea typeface="Aharoni"/>
                <a:cs typeface="Aharoni"/>
                <a:sym typeface="Aharoni"/>
              </a:rPr>
              <a:t>Advertising and Signs Ordinance </a:t>
            </a:r>
            <a:r>
              <a:rPr lang="en-US" sz="4000" dirty="0" smtClean="0">
                <a:latin typeface="Berlin Sans FB" panose="020E0602020502020306" pitchFamily="34" charset="0"/>
                <a:ea typeface="Aharoni"/>
                <a:cs typeface="Aharoni"/>
                <a:sym typeface="Aharoni"/>
              </a:rPr>
              <a:t/>
            </a:r>
            <a:br>
              <a:rPr lang="en-US" sz="4000" dirty="0" smtClean="0">
                <a:latin typeface="Berlin Sans FB" panose="020E0602020502020306" pitchFamily="34" charset="0"/>
                <a:ea typeface="Aharoni"/>
                <a:cs typeface="Aharoni"/>
                <a:sym typeface="Aharoni"/>
              </a:rPr>
            </a:br>
            <a:r>
              <a:rPr lang="en-US" sz="4000" dirty="0" smtClean="0">
                <a:latin typeface="Berlin Sans FB" panose="020E0602020502020306" pitchFamily="34" charset="0"/>
                <a:ea typeface="Aharoni"/>
                <a:cs typeface="Aharoni"/>
                <a:sym typeface="Aharoni"/>
              </a:rPr>
              <a:t>Staff &amp; </a:t>
            </a:r>
            <a:r>
              <a:rPr lang="en-US" sz="4000" dirty="0" smtClean="0">
                <a:latin typeface="Berlin Sans FB" panose="020E0602020502020306" pitchFamily="34" charset="0"/>
                <a:ea typeface="Aharoni"/>
                <a:cs typeface="Aharoni"/>
                <a:sym typeface="Aharoni"/>
              </a:rPr>
              <a:t>Agency </a:t>
            </a:r>
            <a:r>
              <a:rPr lang="en-US" sz="4000" dirty="0" smtClean="0">
                <a:latin typeface="Berlin Sans FB" panose="020E0602020502020306" pitchFamily="34" charset="0"/>
                <a:ea typeface="Aharoni"/>
                <a:cs typeface="Aharoni"/>
                <a:sym typeface="Aharoni"/>
              </a:rPr>
              <a:t>Training </a:t>
            </a:r>
            <a:endParaRPr sz="4000" dirty="0">
              <a:latin typeface="Berlin Sans FB" panose="020E0602020502020306" pitchFamily="34" charset="0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4000" b="1" dirty="0" smtClean="0"/>
              <a:t> </a:t>
            </a:r>
            <a:r>
              <a:rPr lang="en-US" sz="4000" b="1" dirty="0" smtClean="0"/>
              <a:t>Topic: </a:t>
            </a:r>
            <a:r>
              <a:rPr lang="en-US" sz="4400" b="1" dirty="0" smtClean="0"/>
              <a:t>Administrative Appeals to DAH</a:t>
            </a:r>
            <a:endParaRPr lang="en-US" sz="4400" b="1" dirty="0" smtClean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 dirty="0" smtClean="0"/>
              <a:t>Presented by: Miriam </a:t>
            </a:r>
            <a:r>
              <a:rPr lang="en-US" b="1" dirty="0" smtClean="0"/>
              <a:t>Blanks-Smart, Esq., Director</a:t>
            </a:r>
            <a:endParaRPr lang="en-US" b="1" dirty="0" smtClean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1800" b="1" dirty="0" smtClean="0"/>
              <a:t>Thursday, November 19, 2020      </a:t>
            </a:r>
            <a:endParaRPr lang="en-US" sz="1800" b="1" dirty="0" smtClean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b="1" dirty="0"/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52900" y="0"/>
            <a:ext cx="3886200" cy="22768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dirty="0">
                <a:latin typeface="Berlin Sans FB Demi" panose="020E0802020502020306" pitchFamily="34" charset="0"/>
              </a:rPr>
              <a:t>Advertising &amp; Sign Ordinance:</a:t>
            </a:r>
            <a:br>
              <a:rPr lang="en-US" dirty="0">
                <a:latin typeface="Berlin Sans FB Demi" panose="020E0802020502020306" pitchFamily="34" charset="0"/>
              </a:rPr>
            </a:br>
            <a:r>
              <a:rPr lang="en-US" sz="3200" dirty="0">
                <a:latin typeface="Berlin Sans FB Demi" panose="020E0802020502020306" pitchFamily="34" charset="0"/>
              </a:rPr>
              <a:t>Administrative Appeals to </a:t>
            </a:r>
            <a:r>
              <a:rPr lang="en-US" sz="3200" dirty="0" smtClean="0">
                <a:latin typeface="Berlin Sans FB Demi" panose="020E0802020502020306" pitchFamily="34" charset="0"/>
              </a:rPr>
              <a:t>DAH: </a:t>
            </a:r>
            <a:r>
              <a:rPr lang="en-US" sz="32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Codes &amp; Rules</a:t>
            </a:r>
            <a:endParaRPr sz="32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200" b="1" dirty="0" smtClean="0"/>
              <a:t>§3-4-3</a:t>
            </a:r>
            <a:r>
              <a:rPr lang="en-US" sz="3200" b="1" dirty="0"/>
              <a:t>:</a:t>
            </a:r>
            <a:r>
              <a:rPr lang="en-US" sz="3200" b="1" dirty="0" smtClean="0"/>
              <a:t> DAH </a:t>
            </a:r>
            <a:r>
              <a:rPr lang="en-US" sz="3200" b="1" i="1" dirty="0" smtClean="0"/>
              <a:t>jurisdiction</a:t>
            </a:r>
            <a:r>
              <a:rPr lang="en-US" sz="3200" b="1" dirty="0" smtClean="0"/>
              <a:t> includes administrative appeals </a:t>
            </a:r>
            <a:endParaRPr sz="3200" b="1" dirty="0"/>
          </a:p>
          <a:p>
            <a:pPr marL="457200" lvl="0" indent="-457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200" b="1" dirty="0" smtClean="0"/>
              <a:t>§4-4-23: PDD’s </a:t>
            </a:r>
            <a:r>
              <a:rPr lang="en-US" sz="3200" b="1" i="1" dirty="0" smtClean="0"/>
              <a:t>waiver decisions </a:t>
            </a:r>
            <a:r>
              <a:rPr lang="en-US" sz="3200" b="1" dirty="0" smtClean="0"/>
              <a:t>appealed to DAH </a:t>
            </a:r>
          </a:p>
          <a:p>
            <a:pPr marL="457200" lvl="0" indent="-45720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200" b="1" dirty="0" smtClean="0"/>
              <a:t>R3.1101-3.1802: DAH Appeals </a:t>
            </a:r>
            <a:r>
              <a:rPr lang="en-US" sz="3200" b="1" i="1" dirty="0" smtClean="0"/>
              <a:t>Rules &amp; Procedures</a:t>
            </a:r>
            <a:endParaRPr sz="3200" b="1" i="1" dirty="0"/>
          </a:p>
        </p:txBody>
      </p:sp>
    </p:spTree>
    <p:extLst>
      <p:ext uri="{BB962C8B-B14F-4D97-AF65-F5344CB8AC3E}">
        <p14:creationId xmlns:p14="http://schemas.microsoft.com/office/powerpoint/2010/main" val="392742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dirty="0">
                <a:latin typeface="Berlin Sans FB Demi" panose="020E0802020502020306" pitchFamily="34" charset="0"/>
              </a:rPr>
              <a:t>Advertising &amp; Sign Ordinance:</a:t>
            </a:r>
            <a:br>
              <a:rPr lang="en-US" dirty="0">
                <a:latin typeface="Berlin Sans FB Demi" panose="020E0802020502020306" pitchFamily="34" charset="0"/>
              </a:rPr>
            </a:br>
            <a:r>
              <a:rPr lang="en-US" sz="3600" dirty="0">
                <a:latin typeface="Berlin Sans FB Demi" panose="020E0802020502020306" pitchFamily="34" charset="0"/>
              </a:rPr>
              <a:t>Administrative Appeals to </a:t>
            </a:r>
            <a:r>
              <a:rPr lang="en-US" sz="3600" dirty="0" smtClean="0">
                <a:latin typeface="Berlin Sans FB Demi" panose="020E0802020502020306" pitchFamily="34" charset="0"/>
              </a:rPr>
              <a:t>DAH: </a:t>
            </a:r>
            <a:r>
              <a:rPr lang="en-US" sz="36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Documents &amp; Fee</a:t>
            </a:r>
            <a:endParaRPr sz="36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2400" b="1" dirty="0" smtClean="0"/>
              <a:t>Certificate of Right to</a:t>
            </a:r>
            <a:r>
              <a:rPr lang="en-US" sz="2400" b="1" dirty="0" smtClean="0"/>
              <a:t> Appeal </a:t>
            </a:r>
          </a:p>
          <a:p>
            <a:pPr marL="457200" lvl="0" indent="-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2400" b="1" dirty="0" smtClean="0"/>
              <a:t>Claim of Appeal</a:t>
            </a:r>
            <a:r>
              <a:rPr lang="en-US" sz="2400" dirty="0" smtClean="0"/>
              <a:t>  </a:t>
            </a:r>
            <a:endParaRPr sz="2400" dirty="0"/>
          </a:p>
          <a:p>
            <a:pPr marL="457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2400" b="1" dirty="0" smtClean="0"/>
              <a:t>Instructions for Filing Administrative Appeals with DAH</a:t>
            </a:r>
          </a:p>
          <a:p>
            <a:pPr marL="457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2400" b="1" dirty="0" smtClean="0"/>
              <a:t>$25 Appeal Filing Fee</a:t>
            </a:r>
          </a:p>
          <a:p>
            <a:pPr marL="457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2400" b="1" dirty="0" smtClean="0"/>
              <a:t>PDD’s Written Decision on Petition for Waiver or Adjustment</a:t>
            </a:r>
          </a:p>
          <a:p>
            <a:pPr marL="457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2400" b="1" dirty="0" smtClean="0"/>
              <a:t>PDD’s Record of Petition</a:t>
            </a:r>
          </a:p>
          <a:p>
            <a:pPr marL="457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2400" b="1" dirty="0" smtClean="0"/>
              <a:t>Notice of Hearing</a:t>
            </a:r>
          </a:p>
          <a:p>
            <a:pPr marL="457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2400" b="1" dirty="0" smtClean="0"/>
              <a:t>Decision and Order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 lang="en-US" dirty="0" smtClean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sz="3600" dirty="0" smtClean="0"/>
              <a:t> </a:t>
            </a:r>
            <a:endParaRPr sz="3600" dirty="0"/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137704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dirty="0">
                <a:latin typeface="Berlin Sans FB Demi" panose="020E0802020502020306" pitchFamily="34" charset="0"/>
              </a:rPr>
              <a:t>Advertising &amp; Sign Ordinance:</a:t>
            </a:r>
            <a:br>
              <a:rPr lang="en-US" dirty="0">
                <a:latin typeface="Berlin Sans FB Demi" panose="020E0802020502020306" pitchFamily="34" charset="0"/>
              </a:rPr>
            </a:br>
            <a:r>
              <a:rPr lang="en-US" sz="4000" dirty="0">
                <a:latin typeface="Berlin Sans FB Demi" panose="020E0802020502020306" pitchFamily="34" charset="0"/>
              </a:rPr>
              <a:t>Administrative Appeals to </a:t>
            </a:r>
            <a:r>
              <a:rPr lang="en-US" sz="4000" dirty="0" smtClean="0">
                <a:latin typeface="Berlin Sans FB Demi" panose="020E0802020502020306" pitchFamily="34" charset="0"/>
              </a:rPr>
              <a:t>DAH: </a:t>
            </a:r>
            <a:r>
              <a:rPr lang="en-US" sz="40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PDD Role</a:t>
            </a:r>
            <a:endParaRPr sz="40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200" b="1" dirty="0" smtClean="0"/>
              <a:t>Issues </a:t>
            </a:r>
            <a:r>
              <a:rPr lang="en-US" sz="3200" b="1" i="1" dirty="0" smtClean="0"/>
              <a:t>Written Decision </a:t>
            </a:r>
            <a:r>
              <a:rPr lang="en-US" sz="3200" b="1" dirty="0" smtClean="0"/>
              <a:t>on petition </a:t>
            </a:r>
          </a:p>
          <a:p>
            <a:pPr marL="457200" lvl="0" indent="-4572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200" b="1" dirty="0" smtClean="0"/>
              <a:t>Issues </a:t>
            </a:r>
            <a:r>
              <a:rPr lang="en-US" sz="3200" b="1" i="1" dirty="0" smtClean="0"/>
              <a:t>Certificate of Right to Appeal </a:t>
            </a:r>
            <a:r>
              <a:rPr lang="en-US" sz="3200" b="1" dirty="0" smtClean="0"/>
              <a:t>to Petitioner</a:t>
            </a:r>
          </a:p>
          <a:p>
            <a:pPr marL="457200" lvl="0" indent="-4572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200" b="1" dirty="0" smtClean="0"/>
              <a:t>Submits </a:t>
            </a:r>
            <a:r>
              <a:rPr lang="en-US" sz="3200" b="1" i="1" dirty="0" smtClean="0"/>
              <a:t>Record of Petition </a:t>
            </a:r>
            <a:r>
              <a:rPr lang="en-US" sz="3200" b="1" dirty="0" smtClean="0"/>
              <a:t>to DAH</a:t>
            </a:r>
          </a:p>
          <a:p>
            <a:pPr marL="457200" lvl="0" indent="-4572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200" b="1" dirty="0" smtClean="0"/>
              <a:t>Provides </a:t>
            </a:r>
            <a:r>
              <a:rPr lang="en-US" sz="3200" b="1" i="1" dirty="0" smtClean="0"/>
              <a:t>testimony</a:t>
            </a:r>
            <a:r>
              <a:rPr lang="en-US" sz="3200" b="1" dirty="0" smtClean="0"/>
              <a:t> at Appeal Hearing</a:t>
            </a:r>
          </a:p>
          <a:p>
            <a:pPr marL="457200" lvl="0" indent="-4572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200" b="1" dirty="0" smtClean="0"/>
              <a:t>Has </a:t>
            </a:r>
            <a:r>
              <a:rPr lang="en-US" sz="3200" b="1" i="1" dirty="0" smtClean="0"/>
              <a:t>burden of proof </a:t>
            </a:r>
            <a:r>
              <a:rPr lang="en-US" sz="3200" b="1" dirty="0" smtClean="0"/>
              <a:t>at Appeal Hearing</a:t>
            </a:r>
          </a:p>
          <a:p>
            <a:pPr marL="457200" lvl="0" indent="-4572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endParaRPr lang="en-US" sz="3600" b="1" dirty="0" smtClean="0"/>
          </a:p>
          <a:p>
            <a:pPr marL="457200" lvl="0" indent="-4572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164204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dirty="0">
                <a:latin typeface="Berlin Sans FB Demi" panose="020E0802020502020306" pitchFamily="34" charset="0"/>
              </a:rPr>
              <a:t>Advertising &amp; Sign Ordinance:</a:t>
            </a:r>
            <a:br>
              <a:rPr lang="en-US" dirty="0">
                <a:latin typeface="Berlin Sans FB Demi" panose="020E0802020502020306" pitchFamily="34" charset="0"/>
              </a:rPr>
            </a:br>
            <a:r>
              <a:rPr lang="en-US" sz="3200" dirty="0">
                <a:latin typeface="Berlin Sans FB Demi" panose="020E0802020502020306" pitchFamily="34" charset="0"/>
              </a:rPr>
              <a:t>Administrative Appeals to </a:t>
            </a:r>
            <a:r>
              <a:rPr lang="en-US" sz="3200" dirty="0" smtClean="0">
                <a:latin typeface="Berlin Sans FB Demi" panose="020E0802020502020306" pitchFamily="34" charset="0"/>
              </a:rPr>
              <a:t>DAH: </a:t>
            </a:r>
            <a:r>
              <a:rPr lang="en-US" sz="32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Petitioner’s Role</a:t>
            </a:r>
            <a:endParaRPr sz="3200"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600" b="1" dirty="0" smtClean="0"/>
              <a:t>Obtains </a:t>
            </a:r>
            <a:r>
              <a:rPr lang="en-US" sz="3600" b="1" i="1" dirty="0" smtClean="0"/>
              <a:t>Certificate of Right to Appeal </a:t>
            </a:r>
            <a:r>
              <a:rPr lang="en-US" sz="3600" b="1" dirty="0" smtClean="0"/>
              <a:t>from PDD</a:t>
            </a:r>
            <a:endParaRPr lang="en-US" sz="3600" b="1" dirty="0" smtClean="0"/>
          </a:p>
          <a:p>
            <a:pPr marL="457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 b="1" dirty="0" smtClean="0"/>
              <a:t>F</a:t>
            </a:r>
            <a:r>
              <a:rPr lang="en-US" sz="3600" b="1" dirty="0" smtClean="0"/>
              <a:t>iles </a:t>
            </a:r>
            <a:r>
              <a:rPr lang="en-US" sz="3600" b="1" i="1" dirty="0" smtClean="0"/>
              <a:t>Claim of Appeal &amp; Certificat</a:t>
            </a:r>
            <a:r>
              <a:rPr lang="en-US" sz="3600" b="1" i="1" dirty="0" smtClean="0"/>
              <a:t>e </a:t>
            </a:r>
            <a:r>
              <a:rPr lang="en-US" sz="3600" b="1" dirty="0" smtClean="0"/>
              <a:t>with DAH</a:t>
            </a:r>
            <a:endParaRPr lang="en-US" sz="3600" dirty="0" smtClean="0"/>
          </a:p>
          <a:p>
            <a:pPr marL="457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 b="1" dirty="0" smtClean="0"/>
              <a:t>Files </a:t>
            </a:r>
            <a:r>
              <a:rPr lang="en-US" sz="3600" b="1" i="1" dirty="0" smtClean="0"/>
              <a:t>Appearance of Counsel </a:t>
            </a:r>
            <a:r>
              <a:rPr lang="en-US" sz="3600" b="1" dirty="0" smtClean="0"/>
              <a:t>with DAH</a:t>
            </a:r>
          </a:p>
          <a:p>
            <a:pPr marL="457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 b="1" dirty="0" smtClean="0"/>
              <a:t>Attends appeal hearing</a:t>
            </a:r>
          </a:p>
          <a:p>
            <a:pPr marL="457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 b="1" dirty="0" smtClean="0"/>
              <a:t>Contests PDD’s decision and presents defenses</a:t>
            </a:r>
            <a:endParaRPr sz="3600" dirty="0"/>
          </a:p>
          <a:p>
            <a:pPr marL="45720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234449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dirty="0">
                <a:latin typeface="Berlin Sans FB Demi" panose="020E0802020502020306" pitchFamily="34" charset="0"/>
              </a:rPr>
              <a:t>Advertising &amp; Sign Ordinance:</a:t>
            </a:r>
            <a:br>
              <a:rPr lang="en-US" dirty="0">
                <a:latin typeface="Berlin Sans FB Demi" panose="020E0802020502020306" pitchFamily="34" charset="0"/>
              </a:rPr>
            </a:br>
            <a:r>
              <a:rPr lang="en-US" sz="4000" dirty="0">
                <a:latin typeface="Berlin Sans FB Demi" panose="020E0802020502020306" pitchFamily="34" charset="0"/>
              </a:rPr>
              <a:t>Administrative </a:t>
            </a:r>
            <a:r>
              <a:rPr lang="en-US" sz="4000" dirty="0" smtClean="0">
                <a:latin typeface="Berlin Sans FB Demi" panose="020E0802020502020306" pitchFamily="34" charset="0"/>
              </a:rPr>
              <a:t>Appeals: </a:t>
            </a:r>
            <a:r>
              <a:rPr lang="en-US" sz="40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Role of DAH</a:t>
            </a:r>
            <a:endParaRPr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600" b="1" dirty="0" smtClean="0"/>
              <a:t>Accepts &amp; processes filed Appeal documents</a:t>
            </a:r>
            <a:endParaRPr sz="3600" dirty="0"/>
          </a:p>
          <a:p>
            <a:pPr marL="457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 b="1" dirty="0" smtClean="0"/>
              <a:t>Sends out </a:t>
            </a:r>
            <a:r>
              <a:rPr lang="en-US" sz="3600" b="1" i="1" dirty="0" smtClean="0"/>
              <a:t>Hearing Notice</a:t>
            </a:r>
            <a:endParaRPr lang="en-US" sz="3600" b="1" i="1" dirty="0" smtClean="0"/>
          </a:p>
          <a:p>
            <a:pPr marL="457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 b="1" dirty="0" smtClean="0"/>
              <a:t>Hearing Officer </a:t>
            </a:r>
            <a:r>
              <a:rPr lang="en-US" sz="3600" b="1" i="1" dirty="0" smtClean="0"/>
              <a:t>conducts </a:t>
            </a:r>
            <a:r>
              <a:rPr lang="en-US" sz="3600" b="1" dirty="0" smtClean="0"/>
              <a:t>Hearing</a:t>
            </a:r>
          </a:p>
          <a:p>
            <a:pPr marL="457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 b="1" dirty="0" smtClean="0"/>
              <a:t>Standard of review: </a:t>
            </a:r>
            <a:r>
              <a:rPr lang="en-US" sz="3600" b="1" i="1" dirty="0" smtClean="0"/>
              <a:t>reasonableness</a:t>
            </a:r>
            <a:endParaRPr lang="en-US" sz="3600" b="1" i="1" dirty="0" smtClean="0"/>
          </a:p>
          <a:p>
            <a:pPr marL="457200" lvl="0" indent="-457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 b="1" dirty="0" smtClean="0"/>
              <a:t>Hearing Officer issues </a:t>
            </a:r>
            <a:r>
              <a:rPr lang="en-US" sz="3600" b="1" i="1" dirty="0" smtClean="0"/>
              <a:t>Decision and Order</a:t>
            </a:r>
            <a:endParaRPr sz="3600" i="1" dirty="0"/>
          </a:p>
        </p:txBody>
      </p:sp>
    </p:spTree>
    <p:extLst>
      <p:ext uri="{BB962C8B-B14F-4D97-AF65-F5344CB8AC3E}">
        <p14:creationId xmlns:p14="http://schemas.microsoft.com/office/powerpoint/2010/main" val="402111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dirty="0">
                <a:latin typeface="Berlin Sans FB Demi" panose="020E0802020502020306" pitchFamily="34" charset="0"/>
              </a:rPr>
              <a:t>Advertising &amp; Sign Ordinance:</a:t>
            </a:r>
            <a:br>
              <a:rPr lang="en-US" dirty="0">
                <a:latin typeface="Berlin Sans FB Demi" panose="020E0802020502020306" pitchFamily="34" charset="0"/>
              </a:rPr>
            </a:br>
            <a:r>
              <a:rPr lang="en-US" sz="4000" dirty="0">
                <a:latin typeface="Berlin Sans FB Demi" panose="020E0802020502020306" pitchFamily="34" charset="0"/>
              </a:rPr>
              <a:t>Administrative </a:t>
            </a:r>
            <a:r>
              <a:rPr lang="en-US" sz="4000" dirty="0" smtClean="0">
                <a:latin typeface="Berlin Sans FB Demi" panose="020E0802020502020306" pitchFamily="34" charset="0"/>
              </a:rPr>
              <a:t>Appeals: </a:t>
            </a:r>
            <a:r>
              <a:rPr lang="en-US" sz="4000" dirty="0" smtClean="0">
                <a:solidFill>
                  <a:schemeClr val="bg1"/>
                </a:solidFill>
                <a:latin typeface="Berlin Sans FB Demi" panose="020E0802020502020306" pitchFamily="34" charset="0"/>
              </a:rPr>
              <a:t>E-Fling &amp; Virtual</a:t>
            </a:r>
            <a:endParaRPr dirty="0">
              <a:solidFill>
                <a:schemeClr val="bg1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600" b="1" dirty="0" smtClean="0"/>
              <a:t>Documents &amp; evidence filed electronically</a:t>
            </a:r>
          </a:p>
          <a:p>
            <a:pPr marL="457200" lvl="0" indent="-4572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600" b="1" dirty="0" smtClean="0"/>
              <a:t> Hearings held virtually via </a:t>
            </a:r>
            <a:r>
              <a:rPr lang="en-US" sz="3600" b="1" i="1" dirty="0" smtClean="0"/>
              <a:t>Zoom</a:t>
            </a:r>
          </a:p>
          <a:p>
            <a:pPr marL="457200" lvl="0" indent="-4572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</a:pPr>
            <a:r>
              <a:rPr lang="en-US" sz="3600" b="1" dirty="0" smtClean="0"/>
              <a:t>Forms to be available as </a:t>
            </a:r>
            <a:r>
              <a:rPr lang="en-US" sz="3600" b="1" i="1" dirty="0" smtClean="0"/>
              <a:t>fillable PDFs </a:t>
            </a:r>
            <a:r>
              <a:rPr lang="en-US" sz="3600" b="1" dirty="0" smtClean="0"/>
              <a:t>on web page</a:t>
            </a: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</a:pPr>
            <a:endParaRPr sz="3600" i="1" dirty="0"/>
          </a:p>
        </p:txBody>
      </p:sp>
    </p:spTree>
    <p:extLst>
      <p:ext uri="{BB962C8B-B14F-4D97-AF65-F5344CB8AC3E}">
        <p14:creationId xmlns:p14="http://schemas.microsoft.com/office/powerpoint/2010/main" val="388543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H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4258</TotalTime>
  <Words>228</Words>
  <Application>Microsoft Office PowerPoint</Application>
  <PresentationFormat>Widescreen</PresentationFormat>
  <Paragraphs>41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Aharoni</vt:lpstr>
      <vt:lpstr>Arial</vt:lpstr>
      <vt:lpstr>Berlin Sans FB</vt:lpstr>
      <vt:lpstr>Berlin Sans FB Demi</vt:lpstr>
      <vt:lpstr>Calibri</vt:lpstr>
      <vt:lpstr>DAH</vt:lpstr>
      <vt:lpstr>Advertising and Signs Ordinance  Staff &amp; Agency Training </vt:lpstr>
      <vt:lpstr>Advertising &amp; Sign Ordinance: Administrative Appeals to DAH: Codes &amp; Rules</vt:lpstr>
      <vt:lpstr>Advertising &amp; Sign Ordinance: Administrative Appeals to DAH: Documents &amp; Fee</vt:lpstr>
      <vt:lpstr>Advertising &amp; Sign Ordinance: Administrative Appeals to DAH: PDD Role</vt:lpstr>
      <vt:lpstr>Advertising &amp; Sign Ordinance: Administrative Appeals to DAH: Petitioner’s Role</vt:lpstr>
      <vt:lpstr>Advertising &amp; Sign Ordinance: Administrative Appeals: Role of DAH</vt:lpstr>
      <vt:lpstr>Advertising &amp; Sign Ordinance: Administrative Appeals: E-Fling &amp; Virtual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DAH Update:  Compliance  Improvements</dc:title>
  <dc:creator>Miriam Blanks-Smart</dc:creator>
  <cp:lastModifiedBy>Miriam Blanks-Smart</cp:lastModifiedBy>
  <cp:revision>23</cp:revision>
  <cp:lastPrinted>2019-03-27T12:54:24Z</cp:lastPrinted>
  <dcterms:modified xsi:type="dcterms:W3CDTF">2020-11-18T14:30:05Z</dcterms:modified>
</cp:coreProperties>
</file>