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5" name="Footer Placeholder 4"/>
          <p:cNvSpPr>
            <a:spLocks noGrp="1"/>
          </p:cNvSpPr>
          <p:nvPr>
            <p:ph type="ftr" sz="quarter" idx="11"/>
          </p:nvPr>
        </p:nvSpPr>
        <p:spPr>
          <a:xfrm>
            <a:off x="1524000" y="6356350"/>
            <a:ext cx="6629400" cy="365125"/>
          </a:xfrm>
        </p:spPr>
        <p:txBody>
          <a:bodyPr/>
          <a:lstStyle/>
          <a:p>
            <a:r>
              <a:rPr lang="en-US" dirty="0" smtClean="0"/>
              <a:t>BUILDINGS SAFETY ENGINEERING &amp; ENVIRONMENTAL DEPARTMENT</a:t>
            </a:r>
            <a:endParaRPr lang="en-US" dirty="0"/>
          </a:p>
        </p:txBody>
      </p:sp>
      <p:sp>
        <p:nvSpPr>
          <p:cNvPr id="6" name="Slide Number Placeholder 5"/>
          <p:cNvSpPr>
            <a:spLocks noGrp="1"/>
          </p:cNvSpPr>
          <p:nvPr>
            <p:ph type="sldNum" sz="quarter" idx="12"/>
          </p:nvPr>
        </p:nvSpPr>
        <p:spPr/>
        <p:txBody>
          <a:bodyPr/>
          <a:lstStyle/>
          <a:p>
            <a:r>
              <a:rPr lang="en-US" dirty="0" smtClean="0"/>
              <a:t>PROPERTY MAINTENANCE DIVISION</a:t>
            </a:r>
            <a:endParaRPr lang="en-US" dirty="0"/>
          </a:p>
        </p:txBody>
      </p:sp>
    </p:spTree>
    <p:extLst>
      <p:ext uri="{BB962C8B-B14F-4D97-AF65-F5344CB8AC3E}">
        <p14:creationId xmlns:p14="http://schemas.microsoft.com/office/powerpoint/2010/main" val="13847457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A0FFFB-30D9-410C-966C-6DFD5BEA3092}"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9245C9-AB63-4D8B-93D3-AC8CF10BCA91}" type="slidenum">
              <a:rPr lang="en-US" smtClean="0"/>
              <a:t>‹#›</a:t>
            </a:fld>
            <a:endParaRPr lang="en-US" dirty="0"/>
          </a:p>
        </p:txBody>
      </p:sp>
    </p:spTree>
    <p:extLst>
      <p:ext uri="{BB962C8B-B14F-4D97-AF65-F5344CB8AC3E}">
        <p14:creationId xmlns:p14="http://schemas.microsoft.com/office/powerpoint/2010/main" val="3809415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A0FFFB-30D9-410C-966C-6DFD5BEA3092}"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9245C9-AB63-4D8B-93D3-AC8CF10BCA91}" type="slidenum">
              <a:rPr lang="en-US" smtClean="0"/>
              <a:t>‹#›</a:t>
            </a:fld>
            <a:endParaRPr lang="en-US" dirty="0"/>
          </a:p>
        </p:txBody>
      </p:sp>
    </p:spTree>
    <p:extLst>
      <p:ext uri="{BB962C8B-B14F-4D97-AF65-F5344CB8AC3E}">
        <p14:creationId xmlns:p14="http://schemas.microsoft.com/office/powerpoint/2010/main" val="3056079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A0FFFB-30D9-410C-966C-6DFD5BEA3092}"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9245C9-AB63-4D8B-93D3-AC8CF10BCA91}" type="slidenum">
              <a:rPr lang="en-US" smtClean="0"/>
              <a:t>‹#›</a:t>
            </a:fld>
            <a:endParaRPr lang="en-US" dirty="0"/>
          </a:p>
        </p:txBody>
      </p:sp>
    </p:spTree>
    <p:extLst>
      <p:ext uri="{BB962C8B-B14F-4D97-AF65-F5344CB8AC3E}">
        <p14:creationId xmlns:p14="http://schemas.microsoft.com/office/powerpoint/2010/main" val="29772933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A0FFFB-30D9-410C-966C-6DFD5BEA3092}"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9245C9-AB63-4D8B-93D3-AC8CF10BCA91}" type="slidenum">
              <a:rPr lang="en-US" smtClean="0"/>
              <a:t>‹#›</a:t>
            </a:fld>
            <a:endParaRPr lang="en-US" dirty="0"/>
          </a:p>
        </p:txBody>
      </p:sp>
      <p:pic>
        <p:nvPicPr>
          <p:cNvPr id="7" name="Picture 6"/>
          <p:cNvPicPr>
            <a:picLocks noChangeAspect="1"/>
          </p:cNvPicPr>
          <p:nvPr userDrawn="1"/>
        </p:nvPicPr>
        <p:blipFill rotWithShape="1">
          <a:blip r:embed="rId2"/>
          <a:srcRect l="4962" t="7431" r="7267" b="9035"/>
          <a:stretch/>
        </p:blipFill>
        <p:spPr>
          <a:xfrm>
            <a:off x="600202" y="0"/>
            <a:ext cx="1935734" cy="737974"/>
          </a:xfrm>
          <a:prstGeom prst="rect">
            <a:avLst/>
          </a:prstGeom>
        </p:spPr>
      </p:pic>
    </p:spTree>
    <p:extLst>
      <p:ext uri="{BB962C8B-B14F-4D97-AF65-F5344CB8AC3E}">
        <p14:creationId xmlns:p14="http://schemas.microsoft.com/office/powerpoint/2010/main" val="26171842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A0FFFB-30D9-410C-966C-6DFD5BEA3092}" type="datetimeFigureOut">
              <a:rPr lang="en-US" smtClean="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9245C9-AB63-4D8B-93D3-AC8CF10BCA91}" type="slidenum">
              <a:rPr lang="en-US" smtClean="0"/>
              <a:t>‹#›</a:t>
            </a:fld>
            <a:endParaRPr lang="en-US" dirty="0"/>
          </a:p>
        </p:txBody>
      </p:sp>
    </p:spTree>
    <p:extLst>
      <p:ext uri="{BB962C8B-B14F-4D97-AF65-F5344CB8AC3E}">
        <p14:creationId xmlns:p14="http://schemas.microsoft.com/office/powerpoint/2010/main" val="36559243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A0FFFB-30D9-410C-966C-6DFD5BEA3092}" type="datetimeFigureOut">
              <a:rPr lang="en-US" smtClean="0"/>
              <a:t>11/18/2020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9245C9-AB63-4D8B-93D3-AC8CF10BCA91}" type="slidenum">
              <a:rPr lang="en-US" smtClean="0"/>
              <a:t>‹#›</a:t>
            </a:fld>
            <a:endParaRPr lang="en-US" dirty="0"/>
          </a:p>
        </p:txBody>
      </p:sp>
    </p:spTree>
    <p:extLst>
      <p:ext uri="{BB962C8B-B14F-4D97-AF65-F5344CB8AC3E}">
        <p14:creationId xmlns:p14="http://schemas.microsoft.com/office/powerpoint/2010/main" val="374386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A0FFFB-30D9-410C-966C-6DFD5BEA3092}" type="datetimeFigureOut">
              <a:rPr lang="en-US" smtClean="0"/>
              <a:t>11/18/2020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9245C9-AB63-4D8B-93D3-AC8CF10BCA91}" type="slidenum">
              <a:rPr lang="en-US" smtClean="0"/>
              <a:t>‹#›</a:t>
            </a:fld>
            <a:endParaRPr lang="en-US" dirty="0"/>
          </a:p>
        </p:txBody>
      </p:sp>
    </p:spTree>
    <p:extLst>
      <p:ext uri="{BB962C8B-B14F-4D97-AF65-F5344CB8AC3E}">
        <p14:creationId xmlns:p14="http://schemas.microsoft.com/office/powerpoint/2010/main" val="3772766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A0FFFB-30D9-410C-966C-6DFD5BEA3092}" type="datetimeFigureOut">
              <a:rPr lang="en-US" smtClean="0"/>
              <a:t>11/18/2020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9245C9-AB63-4D8B-93D3-AC8CF10BCA91}" type="slidenum">
              <a:rPr lang="en-US" smtClean="0"/>
              <a:t>‹#›</a:t>
            </a:fld>
            <a:endParaRPr lang="en-US" dirty="0"/>
          </a:p>
        </p:txBody>
      </p:sp>
    </p:spTree>
    <p:extLst>
      <p:ext uri="{BB962C8B-B14F-4D97-AF65-F5344CB8AC3E}">
        <p14:creationId xmlns:p14="http://schemas.microsoft.com/office/powerpoint/2010/main" val="315544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0FFFB-30D9-410C-966C-6DFD5BEA3092}" type="datetimeFigureOut">
              <a:rPr lang="en-US" smtClean="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9245C9-AB63-4D8B-93D3-AC8CF10BCA91}" type="slidenum">
              <a:rPr lang="en-US" smtClean="0"/>
              <a:t>‹#›</a:t>
            </a:fld>
            <a:endParaRPr lang="en-US" dirty="0"/>
          </a:p>
        </p:txBody>
      </p:sp>
    </p:spTree>
    <p:extLst>
      <p:ext uri="{BB962C8B-B14F-4D97-AF65-F5344CB8AC3E}">
        <p14:creationId xmlns:p14="http://schemas.microsoft.com/office/powerpoint/2010/main" val="3805066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0FFFB-30D9-410C-966C-6DFD5BEA3092}" type="datetimeFigureOut">
              <a:rPr lang="en-US" smtClean="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9245C9-AB63-4D8B-93D3-AC8CF10BCA91}" type="slidenum">
              <a:rPr lang="en-US" smtClean="0"/>
              <a:t>‹#›</a:t>
            </a:fld>
            <a:endParaRPr lang="en-US" dirty="0"/>
          </a:p>
        </p:txBody>
      </p:sp>
    </p:spTree>
    <p:extLst>
      <p:ext uri="{BB962C8B-B14F-4D97-AF65-F5344CB8AC3E}">
        <p14:creationId xmlns:p14="http://schemas.microsoft.com/office/powerpoint/2010/main" val="35086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0FFFB-30D9-410C-966C-6DFD5BEA3092}" type="datetimeFigureOut">
              <a:rPr lang="en-US" smtClean="0"/>
              <a:t>11/18/2020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245C9-AB63-4D8B-93D3-AC8CF10BCA91}" type="slidenum">
              <a:rPr lang="en-US" smtClean="0"/>
              <a:t>‹#›</a:t>
            </a:fld>
            <a:endParaRPr lang="en-US" dirty="0"/>
          </a:p>
        </p:txBody>
      </p:sp>
    </p:spTree>
    <p:extLst>
      <p:ext uri="{BB962C8B-B14F-4D97-AF65-F5344CB8AC3E}">
        <p14:creationId xmlns:p14="http://schemas.microsoft.com/office/powerpoint/2010/main" val="3147471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cid:4bfda9a8-0e08-45c3-b1c8-0b15ee6a76da" TargetMode="External"/><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215497"/>
            <a:ext cx="9144000" cy="1661477"/>
          </a:xfrm>
        </p:spPr>
        <p:txBody>
          <a:bodyPr>
            <a:normAutofit/>
          </a:bodyPr>
          <a:lstStyle/>
          <a:p>
            <a:r>
              <a:rPr lang="en-US" sz="3200" b="1" dirty="0" smtClean="0">
                <a:latin typeface="Arial" panose="020B0604020202020204" pitchFamily="34" charset="0"/>
                <a:cs typeface="Arial" panose="020B0604020202020204" pitchFamily="34" charset="0"/>
              </a:rPr>
              <a:t>PROPERTY MAINTENANCE </a:t>
            </a:r>
            <a:br>
              <a:rPr lang="en-US" sz="32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SIGN ORDINANCE ENFORCEMENT</a:t>
            </a:r>
            <a:endParaRPr lang="en-US" sz="32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81760" y="4429760"/>
            <a:ext cx="9144000" cy="731520"/>
          </a:xfrm>
        </p:spPr>
        <p:txBody>
          <a:bodyPr>
            <a:normAutofit/>
          </a:bodyPr>
          <a:lstStyle/>
          <a:p>
            <a:r>
              <a:rPr lang="en-US" sz="3200" b="1" dirty="0" smtClean="0">
                <a:latin typeface="Arial" panose="020B0604020202020204" pitchFamily="34" charset="0"/>
                <a:cs typeface="Arial" panose="020B0604020202020204" pitchFamily="34" charset="0"/>
              </a:rPr>
              <a:t>NOVEMBER 2020 </a:t>
            </a:r>
            <a:endParaRPr lang="en-US" sz="3200" b="1" dirty="0">
              <a:latin typeface="Arial" panose="020B0604020202020204" pitchFamily="34" charset="0"/>
              <a:cs typeface="Arial" panose="020B0604020202020204" pitchFamily="34" charset="0"/>
            </a:endParaRPr>
          </a:p>
        </p:txBody>
      </p:sp>
      <p:pic>
        <p:nvPicPr>
          <p:cNvPr id="4" name="Google Shape;17;p2"/>
          <p:cNvPicPr preferRelativeResize="0"/>
          <p:nvPr/>
        </p:nvPicPr>
        <p:blipFill>
          <a:blip r:embed="rId2">
            <a:alphaModFix/>
          </a:blip>
          <a:stretch>
            <a:fillRect/>
          </a:stretch>
        </p:blipFill>
        <p:spPr>
          <a:xfrm>
            <a:off x="5222239" y="424217"/>
            <a:ext cx="1910080" cy="1791280"/>
          </a:xfrm>
          <a:prstGeom prst="rect">
            <a:avLst/>
          </a:prstGeom>
          <a:noFill/>
          <a:ln>
            <a:noFill/>
          </a:ln>
        </p:spPr>
      </p:pic>
    </p:spTree>
    <p:extLst>
      <p:ext uri="{BB962C8B-B14F-4D97-AF65-F5344CB8AC3E}">
        <p14:creationId xmlns:p14="http://schemas.microsoft.com/office/powerpoint/2010/main" val="731578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503" y="998630"/>
            <a:ext cx="10515600" cy="4768086"/>
          </a:xfrm>
        </p:spPr>
        <p:txBody>
          <a:bodyPr>
            <a:normAutofit fontScale="90000"/>
          </a:bodyPr>
          <a:lstStyle/>
          <a:p>
            <a:pPr marL="457200" lvl="0" indent="-304800">
              <a:lnSpc>
                <a:spcPct val="150000"/>
              </a:lnSpc>
              <a:spcBef>
                <a:spcPts val="0"/>
              </a:spcBef>
            </a:pPr>
            <a:r>
              <a:rPr kumimoji="0" lang="en-US" sz="1800" b="0" i="0" u="none" strike="noStrike" kern="0" cap="none" spc="0" normalizeH="0" baseline="0" noProof="0" dirty="0" smtClean="0">
                <a:ln>
                  <a:noFill/>
                </a:ln>
                <a:solidFill>
                  <a:srgbClr val="212121"/>
                </a:solidFill>
                <a:effectLst/>
                <a:uLnTx/>
                <a:uFillTx/>
                <a:latin typeface="Arial" panose="020B0604020202020204" pitchFamily="34" charset="0"/>
                <a:cs typeface="Arial" panose="020B0604020202020204" pitchFamily="34" charset="0"/>
                <a:sym typeface="Montserrat"/>
              </a:rPr>
              <a:t>	</a:t>
            </a:r>
            <a:r>
              <a:rPr kumimoji="0" lang="en-US" sz="2000" b="0" i="0" u="none" strike="noStrike" kern="0" cap="none" spc="0" normalizeH="0" baseline="0" noProof="0" dirty="0" smtClean="0">
                <a:ln>
                  <a:noFill/>
                </a:ln>
                <a:solidFill>
                  <a:srgbClr val="212121"/>
                </a:solidFill>
                <a:effectLst/>
                <a:uLnTx/>
                <a:uFillTx/>
                <a:latin typeface="Arial" panose="020B0604020202020204" pitchFamily="34" charset="0"/>
                <a:cs typeface="Arial" panose="020B0604020202020204" pitchFamily="34" charset="0"/>
                <a:sym typeface="Montserrat"/>
              </a:rPr>
              <a:t>Property Maintenance is responsible for enforcing the Property Maintenance Building code on </a:t>
            </a:r>
            <a:br>
              <a:rPr kumimoji="0" lang="en-US" sz="2000" b="0" i="0" u="none" strike="noStrike" kern="0" cap="none" spc="0" normalizeH="0" baseline="0" noProof="0" dirty="0" smtClean="0">
                <a:ln>
                  <a:noFill/>
                </a:ln>
                <a:solidFill>
                  <a:srgbClr val="212121"/>
                </a:solidFill>
                <a:effectLst/>
                <a:uLnTx/>
                <a:uFillTx/>
                <a:latin typeface="Arial" panose="020B0604020202020204" pitchFamily="34" charset="0"/>
                <a:cs typeface="Arial" panose="020B0604020202020204" pitchFamily="34" charset="0"/>
                <a:sym typeface="Montserrat"/>
              </a:rPr>
            </a:br>
            <a:r>
              <a:rPr kumimoji="0" lang="en-US" sz="2000" b="0" i="0" u="none" strike="noStrike" kern="0" cap="none" spc="0" normalizeH="0" baseline="0" noProof="0" dirty="0" smtClean="0">
                <a:ln>
                  <a:noFill/>
                </a:ln>
                <a:solidFill>
                  <a:srgbClr val="212121"/>
                </a:solidFill>
                <a:effectLst/>
                <a:uLnTx/>
                <a:uFillTx/>
                <a:latin typeface="Arial" panose="020B0604020202020204" pitchFamily="34" charset="0"/>
                <a:cs typeface="Arial" panose="020B0604020202020204" pitchFamily="34" charset="0"/>
                <a:sym typeface="Montserrat"/>
              </a:rPr>
              <a:t>non-compliant properties for the life of the building. Property owners are held accountable for the conditions of their property according to the building requirements by building type and use. The Property Maintenance Division is comprised of 5 enforcement offices that have been charged with ensuring continued compliance for commercial &amp; residential properties. </a:t>
            </a:r>
            <a:br>
              <a:rPr kumimoji="0" lang="en-US" sz="2000" b="0" i="0" u="none" strike="noStrike" kern="0" cap="none" spc="0" normalizeH="0" baseline="0" noProof="0" dirty="0" smtClean="0">
                <a:ln>
                  <a:noFill/>
                </a:ln>
                <a:solidFill>
                  <a:srgbClr val="212121"/>
                </a:solidFill>
                <a:effectLst/>
                <a:uLnTx/>
                <a:uFillTx/>
                <a:latin typeface="Arial" panose="020B0604020202020204" pitchFamily="34" charset="0"/>
                <a:cs typeface="Arial" panose="020B0604020202020204" pitchFamily="34" charset="0"/>
                <a:sym typeface="Montserrat"/>
              </a:rPr>
            </a:br>
            <a:r>
              <a:rPr kumimoji="0" lang="en-US" sz="2000" b="0" i="0" u="none" strike="noStrike" kern="0" cap="none" spc="0" normalizeH="0" baseline="0" noProof="0" dirty="0" smtClean="0">
                <a:ln>
                  <a:noFill/>
                </a:ln>
                <a:solidFill>
                  <a:srgbClr val="212121"/>
                </a:solidFill>
                <a:effectLst/>
                <a:uLnTx/>
                <a:uFillTx/>
                <a:latin typeface="Arial" panose="020B0604020202020204" pitchFamily="34" charset="0"/>
                <a:cs typeface="Arial" panose="020B0604020202020204" pitchFamily="34" charset="0"/>
                <a:sym typeface="Montserrat"/>
              </a:rPr>
              <a:t/>
            </a:r>
            <a:br>
              <a:rPr kumimoji="0" lang="en-US" sz="2000" b="0" i="0" u="none" strike="noStrike" kern="0" cap="none" spc="0" normalizeH="0" baseline="0" noProof="0" dirty="0" smtClean="0">
                <a:ln>
                  <a:noFill/>
                </a:ln>
                <a:solidFill>
                  <a:srgbClr val="212121"/>
                </a:solidFill>
                <a:effectLst/>
                <a:uLnTx/>
                <a:uFillTx/>
                <a:latin typeface="Arial" panose="020B0604020202020204" pitchFamily="34" charset="0"/>
                <a:cs typeface="Arial" panose="020B0604020202020204" pitchFamily="34" charset="0"/>
                <a:sym typeface="Montserrat"/>
              </a:rPr>
            </a:br>
            <a:r>
              <a:rPr kumimoji="0" lang="en-US" sz="2000" b="0" i="0" u="none" strike="noStrike" kern="0" cap="none" spc="0" normalizeH="0" baseline="0" noProof="0" dirty="0" smtClean="0">
                <a:ln>
                  <a:noFill/>
                </a:ln>
                <a:solidFill>
                  <a:srgbClr val="212121"/>
                </a:solidFill>
                <a:effectLst/>
                <a:uLnTx/>
                <a:uFillTx/>
                <a:latin typeface="Arial" panose="020B0604020202020204" pitchFamily="34" charset="0"/>
                <a:cs typeface="Arial" panose="020B0604020202020204" pitchFamily="34" charset="0"/>
                <a:sym typeface="Montserrat"/>
              </a:rPr>
              <a:t>The sign enforcement will be handled by our commercial annual office as part of the scheduled biennial building inspections</a:t>
            </a:r>
            <a:r>
              <a:rPr kumimoji="0" lang="en-US" sz="2000" b="0" i="0" u="none" strike="noStrike" kern="0" cap="none" spc="0" normalizeH="0" noProof="0" dirty="0" smtClean="0">
                <a:ln>
                  <a:noFill/>
                </a:ln>
                <a:solidFill>
                  <a:srgbClr val="212121"/>
                </a:solidFill>
                <a:effectLst/>
                <a:uLnTx/>
                <a:uFillTx/>
                <a:latin typeface="Arial" panose="020B0604020202020204" pitchFamily="34" charset="0"/>
                <a:cs typeface="Arial" panose="020B0604020202020204" pitchFamily="34" charset="0"/>
                <a:sym typeface="Montserrat"/>
              </a:rPr>
              <a:t> and will be enforced under the amended Chapter 4 sign ordinance.</a:t>
            </a:r>
            <a:r>
              <a:rPr kumimoji="0" lang="en-US" sz="2000" b="0" i="0" u="none" strike="noStrike" kern="0" cap="none" spc="0" normalizeH="0" baseline="0" noProof="0" dirty="0" smtClean="0">
                <a:ln>
                  <a:noFill/>
                </a:ln>
                <a:solidFill>
                  <a:srgbClr val="212121"/>
                </a:solidFill>
                <a:effectLst/>
                <a:uLnTx/>
                <a:uFillTx/>
                <a:latin typeface="Arial" panose="020B0604020202020204" pitchFamily="34" charset="0"/>
                <a:cs typeface="Arial" panose="020B0604020202020204" pitchFamily="34" charset="0"/>
                <a:sym typeface="Montserrat"/>
              </a:rPr>
              <a:t> The sign license along with the biennial inspection will coincide with each other to save both the property owner and inspector time and the cost of a second inspection fee.  </a:t>
            </a:r>
            <a:br>
              <a:rPr kumimoji="0" lang="en-US" sz="2000" b="0" i="0" u="none" strike="noStrike" kern="0" cap="none" spc="0" normalizeH="0" baseline="0" noProof="0" dirty="0" smtClean="0">
                <a:ln>
                  <a:noFill/>
                </a:ln>
                <a:solidFill>
                  <a:srgbClr val="212121"/>
                </a:solidFill>
                <a:effectLst/>
                <a:uLnTx/>
                <a:uFillTx/>
                <a:latin typeface="Arial" panose="020B0604020202020204" pitchFamily="34" charset="0"/>
                <a:cs typeface="Arial" panose="020B0604020202020204" pitchFamily="34" charset="0"/>
                <a:sym typeface="Montserrat"/>
              </a:rPr>
            </a:br>
            <a:endParaRPr lang="en-US" sz="2000" dirty="0"/>
          </a:p>
        </p:txBody>
      </p:sp>
      <p:sp>
        <p:nvSpPr>
          <p:cNvPr id="4" name="Google Shape;83;p15"/>
          <p:cNvSpPr txBox="1">
            <a:spLocks/>
          </p:cNvSpPr>
          <p:nvPr/>
        </p:nvSpPr>
        <p:spPr>
          <a:xfrm>
            <a:off x="3032669" y="53915"/>
            <a:ext cx="7424734" cy="49569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Black"/>
              <a:buNone/>
              <a:defRPr sz="2800" b="0" i="0" u="none" strike="noStrike" cap="none">
                <a:solidFill>
                  <a:schemeClr val="lt1"/>
                </a:solidFill>
                <a:latin typeface="Montserrat Black"/>
                <a:ea typeface="Montserrat Black"/>
                <a:cs typeface="Montserrat Black"/>
                <a:sym typeface="Montserrat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212121"/>
              </a:buClr>
              <a:buSzPts val="2800"/>
              <a:buFont typeface="Montserrat Black"/>
              <a:buNone/>
              <a:tabLst/>
              <a:defRPr/>
            </a:pPr>
            <a:r>
              <a:rPr kumimoji="0" lang="en-US" sz="3200" b="0" i="0" u="none" strike="noStrike" kern="0" cap="none" spc="0" normalizeH="0" baseline="0" noProof="0" dirty="0" smtClean="0">
                <a:ln>
                  <a:noFill/>
                </a:ln>
                <a:solidFill>
                  <a:srgbClr val="212121"/>
                </a:solidFill>
                <a:effectLst/>
                <a:uLnTx/>
                <a:uFillTx/>
                <a:latin typeface="Arial" panose="020B0604020202020204" pitchFamily="34" charset="0"/>
                <a:cs typeface="Arial" panose="020B0604020202020204" pitchFamily="34" charset="0"/>
                <a:sym typeface="Montserrat Black"/>
              </a:rPr>
              <a:t>PROPERTY MAINTENANCE DIVISION </a:t>
            </a:r>
            <a:endParaRPr kumimoji="0" lang="en-US" sz="3200" b="0" i="0" u="none" strike="noStrike" kern="0" cap="none" spc="0" normalizeH="0" baseline="0" noProof="0" dirty="0">
              <a:ln>
                <a:noFill/>
              </a:ln>
              <a:solidFill>
                <a:srgbClr val="212121"/>
              </a:solidFill>
              <a:effectLst/>
              <a:uLnTx/>
              <a:uFillTx/>
              <a:latin typeface="Arial" panose="020B0604020202020204" pitchFamily="34" charset="0"/>
              <a:cs typeface="Arial" panose="020B0604020202020204" pitchFamily="34" charset="0"/>
              <a:sym typeface="Montserrat Black"/>
            </a:endParaRPr>
          </a:p>
        </p:txBody>
      </p:sp>
      <p:cxnSp>
        <p:nvCxnSpPr>
          <p:cNvPr id="8" name="Google Shape;34;p5"/>
          <p:cNvCxnSpPr/>
          <p:nvPr/>
        </p:nvCxnSpPr>
        <p:spPr>
          <a:xfrm flipV="1">
            <a:off x="644814" y="699447"/>
            <a:ext cx="11195252" cy="8397"/>
          </a:xfrm>
          <a:prstGeom prst="straightConnector1">
            <a:avLst/>
          </a:prstGeom>
          <a:noFill/>
          <a:ln w="38100" cap="flat" cmpd="sng">
            <a:solidFill>
              <a:srgbClr val="FEB70D"/>
            </a:solidFill>
            <a:prstDash val="solid"/>
            <a:round/>
            <a:headEnd type="none" w="med" len="med"/>
            <a:tailEnd type="none" w="med" len="med"/>
          </a:ln>
        </p:spPr>
      </p:cxnSp>
      <p:sp>
        <p:nvSpPr>
          <p:cNvPr id="19" name="Rectangle 1"/>
          <p:cNvSpPr>
            <a:spLocks noChangeArrowheads="1"/>
          </p:cNvSpPr>
          <p:nvPr/>
        </p:nvSpPr>
        <p:spPr bwMode="auto">
          <a:xfrm>
            <a:off x="8738861" y="15032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633878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765448"/>
            <a:ext cx="10515600" cy="4346048"/>
          </a:xfrm>
        </p:spPr>
        <p:txBody>
          <a:bodyPr>
            <a:normAutofit/>
          </a:bodyPr>
          <a:lstStyle/>
          <a:p>
            <a:pPr marL="457200" lvl="0" indent="-304800">
              <a:lnSpc>
                <a:spcPct val="150000"/>
              </a:lnSpc>
              <a:spcBef>
                <a:spcPts val="0"/>
              </a:spcBef>
            </a:pPr>
            <a:r>
              <a:rPr lang="en-US" sz="1800" kern="0" dirty="0">
                <a:solidFill>
                  <a:srgbClr val="212121"/>
                </a:solidFill>
                <a:latin typeface="Arial" panose="020B0604020202020204" pitchFamily="34" charset="0"/>
                <a:cs typeface="Arial" panose="020B0604020202020204" pitchFamily="34" charset="0"/>
                <a:sym typeface="Montserrat"/>
              </a:rPr>
              <a:t>	</a:t>
            </a:r>
            <a:r>
              <a:rPr lang="en-US" sz="1800" kern="0" dirty="0" smtClean="0">
                <a:solidFill>
                  <a:srgbClr val="212121"/>
                </a:solidFill>
                <a:latin typeface="Arial" panose="020B0604020202020204" pitchFamily="34" charset="0"/>
                <a:cs typeface="Arial" panose="020B0604020202020204" pitchFamily="34" charset="0"/>
                <a:sym typeface="Montserrat"/>
              </a:rPr>
              <a:t>	</a:t>
            </a:r>
            <a:r>
              <a:rPr lang="en-US" sz="1800" kern="0" dirty="0">
                <a:solidFill>
                  <a:srgbClr val="212121"/>
                </a:solidFill>
                <a:latin typeface="Arial" panose="020B0604020202020204" pitchFamily="34" charset="0"/>
                <a:cs typeface="Arial" panose="020B0604020202020204" pitchFamily="34" charset="0"/>
                <a:sym typeface="Montserrat"/>
              </a:rPr>
              <a:t/>
            </a:r>
            <a:br>
              <a:rPr lang="en-US" sz="1800" kern="0" dirty="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t>
            </a:r>
            <a:r>
              <a:rPr lang="en-US" sz="1800" kern="0" dirty="0">
                <a:solidFill>
                  <a:srgbClr val="212121"/>
                </a:solidFill>
                <a:latin typeface="Arial" panose="020B0604020202020204" pitchFamily="34" charset="0"/>
                <a:cs typeface="Arial" panose="020B0604020202020204" pitchFamily="34" charset="0"/>
                <a:sym typeface="Montserrat"/>
              </a:rPr>
              <a:t/>
            </a:r>
            <a:br>
              <a:rPr lang="en-US" sz="1800" kern="0" dirty="0">
                <a:solidFill>
                  <a:srgbClr val="212121"/>
                </a:solidFill>
                <a:latin typeface="Arial" panose="020B0604020202020204" pitchFamily="34" charset="0"/>
                <a:cs typeface="Arial" panose="020B0604020202020204" pitchFamily="34" charset="0"/>
                <a:sym typeface="Montserrat"/>
              </a:rPr>
            </a:br>
            <a:r>
              <a:rPr kumimoji="0" lang="en-US" sz="1800" b="0" i="0" u="none" strike="noStrike" kern="0" cap="none" spc="0" normalizeH="0" baseline="0" noProof="0" dirty="0" smtClean="0">
                <a:ln>
                  <a:noFill/>
                </a:ln>
                <a:solidFill>
                  <a:srgbClr val="212121"/>
                </a:solidFill>
                <a:effectLst/>
                <a:uLnTx/>
                <a:uFillTx/>
                <a:latin typeface="Arial" panose="020B0604020202020204" pitchFamily="34" charset="0"/>
                <a:cs typeface="Arial" panose="020B0604020202020204" pitchFamily="34" charset="0"/>
                <a:sym typeface="Montserrat"/>
              </a:rPr>
              <a:t/>
            </a:r>
            <a:br>
              <a:rPr kumimoji="0" lang="en-US" sz="1800" b="0" i="0" u="none" strike="noStrike" kern="0" cap="none" spc="0" normalizeH="0" baseline="0" noProof="0" dirty="0" smtClean="0">
                <a:ln>
                  <a:noFill/>
                </a:ln>
                <a:solidFill>
                  <a:srgbClr val="212121"/>
                </a:solidFill>
                <a:effectLst/>
                <a:uLnTx/>
                <a:uFillTx/>
                <a:latin typeface="Arial" panose="020B0604020202020204" pitchFamily="34" charset="0"/>
                <a:cs typeface="Arial" panose="020B0604020202020204" pitchFamily="34" charset="0"/>
                <a:sym typeface="Montserrat"/>
              </a:rPr>
            </a:br>
            <a:r>
              <a:rPr lang="en-US" sz="1800" kern="0" dirty="0">
                <a:solidFill>
                  <a:srgbClr val="212121"/>
                </a:solidFill>
                <a:latin typeface="Arial" panose="020B0604020202020204" pitchFamily="34" charset="0"/>
                <a:cs typeface="Arial" panose="020B0604020202020204" pitchFamily="34" charset="0"/>
                <a:sym typeface="Montserrat"/>
              </a:rPr>
              <a:t/>
            </a:r>
            <a:br>
              <a:rPr lang="en-US" sz="1800" kern="0" dirty="0">
                <a:solidFill>
                  <a:srgbClr val="212121"/>
                </a:solidFill>
                <a:latin typeface="Arial" panose="020B0604020202020204" pitchFamily="34" charset="0"/>
                <a:cs typeface="Arial" panose="020B0604020202020204" pitchFamily="34" charset="0"/>
                <a:sym typeface="Montserrat"/>
              </a:rPr>
            </a:br>
            <a:r>
              <a:rPr kumimoji="0" lang="en-US" sz="1800" b="0" i="0" u="none" strike="noStrike" kern="0" cap="none" spc="0" normalizeH="0" baseline="0" noProof="0" dirty="0" smtClean="0">
                <a:ln>
                  <a:noFill/>
                </a:ln>
                <a:solidFill>
                  <a:srgbClr val="212121"/>
                </a:solidFill>
                <a:effectLst/>
                <a:uLnTx/>
                <a:uFillTx/>
                <a:latin typeface="Montserrat"/>
                <a:sym typeface="Montserrat"/>
              </a:rPr>
              <a:t/>
            </a:r>
            <a:br>
              <a:rPr kumimoji="0" lang="en-US" sz="1800" b="0" i="0" u="none" strike="noStrike" kern="0" cap="none" spc="0" normalizeH="0" baseline="0" noProof="0" dirty="0" smtClean="0">
                <a:ln>
                  <a:noFill/>
                </a:ln>
                <a:solidFill>
                  <a:srgbClr val="212121"/>
                </a:solidFill>
                <a:effectLst/>
                <a:uLnTx/>
                <a:uFillTx/>
                <a:latin typeface="Montserrat"/>
                <a:sym typeface="Montserrat"/>
              </a:rPr>
            </a:br>
            <a:endParaRPr lang="en-US" sz="1800" dirty="0"/>
          </a:p>
        </p:txBody>
      </p:sp>
      <p:sp>
        <p:nvSpPr>
          <p:cNvPr id="4" name="Google Shape;83;p15"/>
          <p:cNvSpPr txBox="1">
            <a:spLocks/>
          </p:cNvSpPr>
          <p:nvPr/>
        </p:nvSpPr>
        <p:spPr>
          <a:xfrm>
            <a:off x="2828040" y="49830"/>
            <a:ext cx="8754639" cy="57788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Black"/>
              <a:buNone/>
              <a:defRPr sz="2800" b="0" i="0" u="none" strike="noStrike" cap="none">
                <a:solidFill>
                  <a:schemeClr val="lt1"/>
                </a:solidFill>
                <a:latin typeface="Montserrat Black"/>
                <a:ea typeface="Montserrat Black"/>
                <a:cs typeface="Montserrat Black"/>
                <a:sym typeface="Montserrat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
                <a:srgbClr val="212121"/>
              </a:buClr>
              <a:buSzPts val="2800"/>
              <a:buFont typeface="Montserrat Black"/>
              <a:buNone/>
              <a:tabLst/>
              <a:defRPr/>
            </a:pPr>
            <a:r>
              <a:rPr kumimoji="0" lang="en-US" sz="3200" b="0" i="0" u="none" strike="noStrike" kern="0" cap="none" spc="0" normalizeH="0" baseline="0" noProof="0" dirty="0" smtClean="0">
                <a:ln>
                  <a:noFill/>
                </a:ln>
                <a:solidFill>
                  <a:srgbClr val="212121"/>
                </a:solidFill>
                <a:effectLst/>
                <a:uLnTx/>
                <a:uFillTx/>
                <a:latin typeface="Arial" panose="020B0604020202020204" pitchFamily="34" charset="0"/>
                <a:cs typeface="Arial" panose="020B0604020202020204" pitchFamily="34" charset="0"/>
                <a:sym typeface="Montserrat Black"/>
              </a:rPr>
              <a:t>SIGN ENFORCEMENT CATEGORIES </a:t>
            </a:r>
            <a:endParaRPr kumimoji="0" lang="en-US" sz="3200" b="0" i="0" u="none" strike="noStrike" kern="0" cap="none" spc="0" normalizeH="0" baseline="0" noProof="0" dirty="0">
              <a:ln>
                <a:noFill/>
              </a:ln>
              <a:solidFill>
                <a:srgbClr val="212121"/>
              </a:solidFill>
              <a:effectLst/>
              <a:uLnTx/>
              <a:uFillTx/>
              <a:latin typeface="Arial" panose="020B0604020202020204" pitchFamily="34" charset="0"/>
              <a:cs typeface="Arial" panose="020B0604020202020204" pitchFamily="34" charset="0"/>
              <a:sym typeface="Montserrat Black"/>
            </a:endParaRPr>
          </a:p>
        </p:txBody>
      </p:sp>
      <p:cxnSp>
        <p:nvCxnSpPr>
          <p:cNvPr id="8" name="Google Shape;34;p5"/>
          <p:cNvCxnSpPr/>
          <p:nvPr/>
        </p:nvCxnSpPr>
        <p:spPr>
          <a:xfrm flipV="1">
            <a:off x="644814" y="699447"/>
            <a:ext cx="11195252" cy="8397"/>
          </a:xfrm>
          <a:prstGeom prst="straightConnector1">
            <a:avLst/>
          </a:prstGeom>
          <a:noFill/>
          <a:ln w="38100" cap="flat" cmpd="sng">
            <a:solidFill>
              <a:srgbClr val="FEB70D"/>
            </a:solidFill>
            <a:prstDash val="solid"/>
            <a:round/>
            <a:headEnd type="none" w="med" len="med"/>
            <a:tailEnd type="none" w="med" len="med"/>
          </a:ln>
        </p:spPr>
      </p:cxnSp>
      <p:graphicFrame>
        <p:nvGraphicFramePr>
          <p:cNvPr id="14" name="Table 13"/>
          <p:cNvGraphicFramePr>
            <a:graphicFrameLocks noGrp="1"/>
          </p:cNvGraphicFramePr>
          <p:nvPr>
            <p:extLst>
              <p:ext uri="{D42A27DB-BD31-4B8C-83A1-F6EECF244321}">
                <p14:modId xmlns:p14="http://schemas.microsoft.com/office/powerpoint/2010/main" val="1797447725"/>
              </p:ext>
            </p:extLst>
          </p:nvPr>
        </p:nvGraphicFramePr>
        <p:xfrm>
          <a:off x="371729" y="1385740"/>
          <a:ext cx="3749294" cy="4636015"/>
        </p:xfrm>
        <a:graphic>
          <a:graphicData uri="http://schemas.openxmlformats.org/drawingml/2006/table">
            <a:tbl>
              <a:tblPr firstRow="1" firstCol="1" bandRow="1"/>
              <a:tblGrid>
                <a:gridCol w="3749294"/>
              </a:tblGrid>
              <a:tr h="263951">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CONSTRUCTION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4109" marR="54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676936">
                <a:tc>
                  <a:txBody>
                    <a:bodyPr/>
                    <a:lstStyle/>
                    <a:p>
                      <a:pPr marL="342900" marR="0" lvl="0" indent="-342900" algn="l">
                        <a:lnSpc>
                          <a:spcPct val="107000"/>
                        </a:lnSpc>
                        <a:spcBef>
                          <a:spcPts val="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Issues Certificate of Acceptance </a:t>
                      </a:r>
                    </a:p>
                    <a:p>
                      <a:pPr marL="342900" marR="0" lvl="0" indent="-342900" algn="l">
                        <a:lnSpc>
                          <a:spcPct val="107000"/>
                        </a:lnSpc>
                        <a:spcBef>
                          <a:spcPts val="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Creates sign license case </a:t>
                      </a:r>
                    </a:p>
                    <a:p>
                      <a:pPr marL="342900" marR="0" lvl="0" indent="-342900" algn="l">
                        <a:lnSpc>
                          <a:spcPct val="107000"/>
                        </a:lnSpc>
                        <a:spcBef>
                          <a:spcPts val="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Schedules the 2 year inspection</a:t>
                      </a:r>
                    </a:p>
                  </a:txBody>
                  <a:tcPr marL="54109" marR="54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317">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PROPERTY MAINTENANCE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4109" marR="54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3430899">
                <a:tc>
                  <a:txBody>
                    <a:bodyPr/>
                    <a:lstStyle/>
                    <a:p>
                      <a:pPr marL="342900" marR="0" lvl="0" indent="-342900" algn="l">
                        <a:lnSpc>
                          <a:spcPct val="107000"/>
                        </a:lnSpc>
                        <a:spcBef>
                          <a:spcPts val="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Inspector is scheduled to complete the sign license and biennial building inspection at the same time. </a:t>
                      </a:r>
                    </a:p>
                    <a:p>
                      <a:pPr marL="342900" marR="0" lvl="0" indent="-342900" algn="l">
                        <a:lnSpc>
                          <a:spcPct val="107000"/>
                        </a:lnSpc>
                        <a:spcBef>
                          <a:spcPts val="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Once inspection is complete inspector will either issue a correction order for any existing violations or certificate of compliance for the building and issue new sign license with a two year expiration date and all applicable fees will also be issued to the property owner.   </a:t>
                      </a:r>
                    </a:p>
                    <a:p>
                      <a:pPr marL="342900" marR="0" lvl="0" indent="-342900" algn="l">
                        <a:lnSpc>
                          <a:spcPct val="107000"/>
                        </a:lnSpc>
                        <a:spcBef>
                          <a:spcPts val="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If correction order is issued PMB will follow our normal ticketing process if owner does not come into compliance for either sign license or building violations. </a:t>
                      </a:r>
                    </a:p>
                    <a:p>
                      <a:pPr marL="0" marR="0" algn="l">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54109" marR="54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Rectangle 14"/>
          <p:cNvSpPr/>
          <p:nvPr/>
        </p:nvSpPr>
        <p:spPr>
          <a:xfrm>
            <a:off x="644814" y="853576"/>
            <a:ext cx="2428870" cy="388696"/>
          </a:xfrm>
          <a:prstGeom prst="rect">
            <a:avLst/>
          </a:prstGeom>
        </p:spPr>
        <p:txBody>
          <a:bodyPr wrap="none">
            <a:spAutoFit/>
          </a:bodyPr>
          <a:lstStyle/>
          <a:p>
            <a:pPr marL="914400" marR="0">
              <a:lnSpc>
                <a:spcPct val="107000"/>
              </a:lnSpc>
              <a:spcBef>
                <a:spcPts val="0"/>
              </a:spcBef>
              <a:spcAft>
                <a:spcPts val="0"/>
              </a:spcAft>
            </a:pPr>
            <a:r>
              <a:rPr lang="en-US" b="1" dirty="0" smtClean="0">
                <a:effectLst/>
                <a:latin typeface="Arial" panose="020B0604020202020204" pitchFamily="34" charset="0"/>
                <a:ea typeface="Calibri" panose="020F0502020204030204" pitchFamily="34" charset="0"/>
                <a:cs typeface="Times New Roman" panose="02020603050405020304" pitchFamily="18" charset="0"/>
              </a:rPr>
              <a:t>NEW SIGNS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327631459"/>
              </p:ext>
            </p:extLst>
          </p:nvPr>
        </p:nvGraphicFramePr>
        <p:xfrm>
          <a:off x="4354928" y="1383574"/>
          <a:ext cx="3749040" cy="4626864"/>
        </p:xfrm>
        <a:graphic>
          <a:graphicData uri="http://schemas.openxmlformats.org/drawingml/2006/table">
            <a:tbl>
              <a:tblPr firstRow="1" firstCol="1" bandRow="1"/>
              <a:tblGrid>
                <a:gridCol w="3749040"/>
              </a:tblGrid>
              <a:tr h="268138">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PROPERTY MAINTENANCE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467" marR="54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4358726">
                <a:tc>
                  <a:txBody>
                    <a:bodyPr/>
                    <a:lstStyle/>
                    <a:p>
                      <a:pPr marL="342900" marR="0" lvl="0" indent="-342900" algn="l">
                        <a:lnSpc>
                          <a:spcPct val="107000"/>
                        </a:lnSpc>
                        <a:spcBef>
                          <a:spcPts val="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Upon completing biennial inspection if sign is on premises inspector will research to see if sign has previous approvals/permits/grants.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If existing sign complies with the new ordinance those signs will not be impacted and PMB will note the sign case.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If sign was previously in compliance but does not comply with the new ordinance inspector will issue correction order that expires in 2030. Building is still eligible for receiving certificate of compliance if all building code violations are complied.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The property owner will have until 2030 to either remove the sign, alter the sign to comply with the new ordinance or seek a waiver/adjustment from PDD to resolve their specific issues.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467" marR="54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389478975"/>
              </p:ext>
            </p:extLst>
          </p:nvPr>
        </p:nvGraphicFramePr>
        <p:xfrm>
          <a:off x="8276948" y="1382931"/>
          <a:ext cx="3747144" cy="4626864"/>
        </p:xfrm>
        <a:graphic>
          <a:graphicData uri="http://schemas.openxmlformats.org/drawingml/2006/table">
            <a:tbl>
              <a:tblPr firstRow="1" firstCol="1" bandRow="1"/>
              <a:tblGrid>
                <a:gridCol w="3747144"/>
              </a:tblGrid>
              <a:tr h="291387">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PROPERTY MAINTENANCE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083" marR="70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4335477">
                <a:tc>
                  <a:txBody>
                    <a:bodyPr/>
                    <a:lstStyle/>
                    <a:p>
                      <a:pPr marL="342900" marR="0" lvl="0" indent="-342900" algn="l">
                        <a:lnSpc>
                          <a:spcPct val="107000"/>
                        </a:lnSpc>
                        <a:spcBef>
                          <a:spcPts val="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Upon completing the biennial inspection on a building if a sign is on the premises inspector will research if Certificate of Acceptance and sign license exist.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If a Certificate of Acceptance and sign license does not exist inspector will issue correction order and property owner has 30 days to start the permit process or remove the sign.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If owner does not comply inspector will issue at least 3 rounds of ticketing if applicable and property owner is subject to a </a:t>
                      </a: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misdemeanor.</a:t>
                      </a:r>
                      <a:r>
                        <a:rPr lang="en-US" sz="1400" baseline="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l">
                        <a:lnSpc>
                          <a:spcPct val="107000"/>
                        </a:lnSpc>
                        <a:spcBef>
                          <a:spcPts val="0"/>
                        </a:spcBef>
                        <a:spcAft>
                          <a:spcPts val="800"/>
                        </a:spcAft>
                      </a:pPr>
                      <a:r>
                        <a:rPr lang="en-US" sz="1400" dirty="0">
                          <a:effectLst/>
                          <a:latin typeface="Arial" panose="020B0604020202020204" pitchFamily="34" charset="0"/>
                          <a:cs typeface="Times New Roman" panose="02020603050405020304" pitchFamily="18" charset="0"/>
                        </a:rPr>
                        <a:t> </a:t>
                      </a:r>
                      <a:endParaRPr lang="en-US" sz="1100" dirty="0">
                        <a:effectLst/>
                        <a:latin typeface="Calibri" panose="020F0502020204030204" pitchFamily="34" charset="0"/>
                        <a:cs typeface="Times New Roman" panose="02020603050405020304" pitchFamily="18" charset="0"/>
                      </a:endParaRPr>
                    </a:p>
                  </a:txBody>
                  <a:tcPr marL="70083" marR="70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 name="Rectangle 1"/>
          <p:cNvSpPr>
            <a:spLocks noChangeArrowheads="1"/>
          </p:cNvSpPr>
          <p:nvPr/>
        </p:nvSpPr>
        <p:spPr bwMode="auto">
          <a:xfrm>
            <a:off x="8738861" y="15032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1" name="Rectangle 20"/>
          <p:cNvSpPr/>
          <p:nvPr/>
        </p:nvSpPr>
        <p:spPr>
          <a:xfrm>
            <a:off x="3826158" y="853576"/>
            <a:ext cx="4237057" cy="373757"/>
          </a:xfrm>
          <a:prstGeom prst="rect">
            <a:avLst/>
          </a:prstGeom>
        </p:spPr>
        <p:txBody>
          <a:bodyPr wrap="none">
            <a:spAutoFit/>
          </a:bodyPr>
          <a:lstStyle/>
          <a:p>
            <a:pPr marL="914400" marR="0">
              <a:lnSpc>
                <a:spcPct val="107000"/>
              </a:lnSpc>
              <a:spcBef>
                <a:spcPts val="0"/>
              </a:spcBef>
              <a:spcAft>
                <a:spcPts val="0"/>
              </a:spcAft>
            </a:pPr>
            <a:r>
              <a:rPr lang="en-US" b="1" dirty="0" smtClean="0">
                <a:latin typeface="Arial" panose="020B0604020202020204" pitchFamily="34" charset="0"/>
                <a:ea typeface="Calibri" panose="020F0502020204030204" pitchFamily="34" charset="0"/>
                <a:cs typeface="Times New Roman" panose="02020603050405020304" pitchFamily="18" charset="0"/>
              </a:rPr>
              <a:t>NON-CONFORMING SIGNS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7691871" y="853575"/>
            <a:ext cx="3890809" cy="373757"/>
          </a:xfrm>
          <a:prstGeom prst="rect">
            <a:avLst/>
          </a:prstGeom>
        </p:spPr>
        <p:txBody>
          <a:bodyPr wrap="none">
            <a:spAutoFit/>
          </a:bodyPr>
          <a:lstStyle/>
          <a:p>
            <a:pPr marL="914400" marR="0">
              <a:lnSpc>
                <a:spcPct val="107000"/>
              </a:lnSpc>
              <a:spcBef>
                <a:spcPts val="0"/>
              </a:spcBef>
              <a:spcAft>
                <a:spcPts val="0"/>
              </a:spcAft>
            </a:pPr>
            <a:r>
              <a:rPr lang="en-US" b="1" dirty="0" smtClean="0">
                <a:effectLst/>
                <a:latin typeface="Arial" panose="020B0604020202020204" pitchFamily="34" charset="0"/>
                <a:ea typeface="Calibri" panose="020F0502020204030204" pitchFamily="34" charset="0"/>
                <a:cs typeface="Times New Roman" panose="02020603050405020304" pitchFamily="18" charset="0"/>
              </a:rPr>
              <a:t>MISCELLANEOUS SIGNS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5008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953984"/>
            <a:ext cx="10515600" cy="5446816"/>
          </a:xfrm>
        </p:spPr>
        <p:txBody>
          <a:bodyPr>
            <a:normAutofit/>
          </a:bodyPr>
          <a:lstStyle/>
          <a:p>
            <a:pPr marL="0" marR="0">
              <a:lnSpc>
                <a:spcPct val="107000"/>
              </a:lnSpc>
              <a:spcBef>
                <a:spcPts val="1200"/>
              </a:spcBef>
              <a:spcAft>
                <a:spcPts val="0"/>
              </a:spcAft>
            </a:pPr>
            <a:r>
              <a:rPr lang="en-US" sz="1800" kern="0" dirty="0">
                <a:solidFill>
                  <a:srgbClr val="212121"/>
                </a:solidFill>
                <a:latin typeface="Arial" panose="020B0604020202020204" pitchFamily="34" charset="0"/>
                <a:cs typeface="Arial" panose="020B0604020202020204" pitchFamily="34" charset="0"/>
                <a:sym typeface="Montserrat"/>
              </a:rPr>
              <a:t>	</a:t>
            </a:r>
            <a:r>
              <a:rPr lang="en-US" sz="1800" kern="0" dirty="0" smtClean="0">
                <a:solidFill>
                  <a:srgbClr val="212121"/>
                </a:solidFill>
                <a:latin typeface="Arial" panose="020B0604020202020204" pitchFamily="34" charset="0"/>
                <a:cs typeface="Arial" panose="020B0604020202020204" pitchFamily="34" charset="0"/>
                <a:sym typeface="Montserrat"/>
              </a:rPr>
              <a:t>	</a:t>
            </a:r>
            <a:r>
              <a:rPr lang="en-US" sz="1800" kern="0" dirty="0">
                <a:solidFill>
                  <a:srgbClr val="212121"/>
                </a:solidFill>
                <a:latin typeface="Arial" panose="020B0604020202020204" pitchFamily="34" charset="0"/>
                <a:cs typeface="Arial" panose="020B0604020202020204" pitchFamily="34" charset="0"/>
                <a:sym typeface="Montserrat"/>
              </a:rPr>
              <a:t/>
            </a:r>
            <a:br>
              <a:rPr lang="en-US" sz="1800" kern="0" dirty="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a:solidFill>
                  <a:srgbClr val="212121"/>
                </a:solidFill>
                <a:latin typeface="Arial" panose="020B0604020202020204" pitchFamily="34" charset="0"/>
                <a:cs typeface="Arial" panose="020B0604020202020204" pitchFamily="34" charset="0"/>
                <a:sym typeface="Montserrat"/>
              </a:rPr>
              <a:t/>
            </a:r>
            <a:br>
              <a:rPr lang="en-US" sz="1800" kern="0" dirty="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a:solidFill>
                  <a:srgbClr val="212121"/>
                </a:solidFill>
                <a:latin typeface="Arial" panose="020B0604020202020204" pitchFamily="34" charset="0"/>
                <a:cs typeface="Arial" panose="020B0604020202020204" pitchFamily="34" charset="0"/>
                <a:sym typeface="Montserrat"/>
              </a:rPr>
              <a:t/>
            </a:r>
            <a:br>
              <a:rPr lang="en-US" sz="1800" kern="0" dirty="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a:solidFill>
                  <a:srgbClr val="212121"/>
                </a:solidFill>
                <a:latin typeface="Arial" panose="020B0604020202020204" pitchFamily="34" charset="0"/>
                <a:cs typeface="Arial" panose="020B0604020202020204" pitchFamily="34" charset="0"/>
                <a:sym typeface="Montserrat"/>
              </a:rPr>
              <a:t/>
            </a:r>
            <a:br>
              <a:rPr lang="en-US" sz="1800" kern="0" dirty="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a:solidFill>
                  <a:srgbClr val="212121"/>
                </a:solidFill>
                <a:latin typeface="Arial" panose="020B0604020202020204" pitchFamily="34" charset="0"/>
                <a:cs typeface="Arial" panose="020B0604020202020204" pitchFamily="34" charset="0"/>
                <a:sym typeface="Montserrat"/>
              </a:rPr>
              <a:t/>
            </a:r>
            <a:br>
              <a:rPr lang="en-US" sz="1800" kern="0" dirty="0">
                <a:solidFill>
                  <a:srgbClr val="212121"/>
                </a:solidFill>
                <a:latin typeface="Arial" panose="020B0604020202020204" pitchFamily="34" charset="0"/>
                <a:cs typeface="Arial" panose="020B0604020202020204" pitchFamily="34" charset="0"/>
                <a:sym typeface="Montserrat"/>
              </a:rPr>
            </a:br>
            <a:r>
              <a:rPr kumimoji="0" lang="en-US" sz="1800" b="0" i="0" u="none" strike="noStrike" kern="0" cap="none" spc="0" normalizeH="0" baseline="0" noProof="0" dirty="0" smtClean="0">
                <a:ln>
                  <a:noFill/>
                </a:ln>
                <a:solidFill>
                  <a:srgbClr val="212121"/>
                </a:solidFill>
                <a:effectLst/>
                <a:uLnTx/>
                <a:uFillTx/>
                <a:latin typeface="Arial" panose="020B0604020202020204" pitchFamily="34" charset="0"/>
                <a:cs typeface="Arial" panose="020B0604020202020204" pitchFamily="34" charset="0"/>
                <a:sym typeface="Montserrat"/>
              </a:rPr>
              <a:t/>
            </a:r>
            <a:br>
              <a:rPr kumimoji="0" lang="en-US" sz="1800" b="0" i="0" u="none" strike="noStrike" kern="0" cap="none" spc="0" normalizeH="0" baseline="0" noProof="0" dirty="0" smtClean="0">
                <a:ln>
                  <a:noFill/>
                </a:ln>
                <a:solidFill>
                  <a:srgbClr val="212121"/>
                </a:solidFill>
                <a:effectLst/>
                <a:uLnTx/>
                <a:uFillTx/>
                <a:latin typeface="Arial" panose="020B0604020202020204" pitchFamily="34" charset="0"/>
                <a:cs typeface="Arial" panose="020B0604020202020204" pitchFamily="34" charset="0"/>
                <a:sym typeface="Montserrat"/>
              </a:rPr>
            </a:br>
            <a:r>
              <a:rPr lang="en-US" sz="1800" kern="0" dirty="0">
                <a:solidFill>
                  <a:srgbClr val="212121"/>
                </a:solidFill>
                <a:latin typeface="Arial" panose="020B0604020202020204" pitchFamily="34" charset="0"/>
                <a:cs typeface="Arial" panose="020B0604020202020204" pitchFamily="34" charset="0"/>
                <a:sym typeface="Montserrat"/>
              </a:rPr>
              <a:t/>
            </a:r>
            <a:br>
              <a:rPr lang="en-US" sz="1800" kern="0" dirty="0">
                <a:solidFill>
                  <a:srgbClr val="212121"/>
                </a:solidFill>
                <a:latin typeface="Arial" panose="020B0604020202020204" pitchFamily="34" charset="0"/>
                <a:cs typeface="Arial" panose="020B0604020202020204" pitchFamily="34" charset="0"/>
                <a:sym typeface="Montserrat"/>
              </a:rPr>
            </a:br>
            <a:r>
              <a:rPr kumimoji="0" lang="en-US" sz="1800" b="0" i="0" u="none" strike="noStrike" kern="0" cap="none" spc="0" normalizeH="0" baseline="0" noProof="0" dirty="0" smtClean="0">
                <a:ln>
                  <a:noFill/>
                </a:ln>
                <a:solidFill>
                  <a:srgbClr val="212121"/>
                </a:solidFill>
                <a:effectLst/>
                <a:uLnTx/>
                <a:uFillTx/>
                <a:latin typeface="Montserrat"/>
                <a:sym typeface="Montserrat"/>
              </a:rPr>
              <a:t/>
            </a:r>
            <a:br>
              <a:rPr kumimoji="0" lang="en-US" sz="1800" b="0" i="0" u="none" strike="noStrike" kern="0" cap="none" spc="0" normalizeH="0" baseline="0" noProof="0" dirty="0" smtClean="0">
                <a:ln>
                  <a:noFill/>
                </a:ln>
                <a:solidFill>
                  <a:srgbClr val="212121"/>
                </a:solidFill>
                <a:effectLst/>
                <a:uLnTx/>
                <a:uFillTx/>
                <a:latin typeface="Montserrat"/>
                <a:sym typeface="Montserrat"/>
              </a:rPr>
            </a:br>
            <a:endParaRPr lang="en-US" sz="1800" dirty="0"/>
          </a:p>
        </p:txBody>
      </p:sp>
      <p:sp>
        <p:nvSpPr>
          <p:cNvPr id="4" name="Google Shape;83;p15"/>
          <p:cNvSpPr txBox="1">
            <a:spLocks/>
          </p:cNvSpPr>
          <p:nvPr/>
        </p:nvSpPr>
        <p:spPr>
          <a:xfrm>
            <a:off x="2884603" y="55785"/>
            <a:ext cx="8799396" cy="57788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Black"/>
              <a:buNone/>
              <a:defRPr sz="2800" b="0" i="0" u="none" strike="noStrike" cap="none">
                <a:solidFill>
                  <a:schemeClr val="lt1"/>
                </a:solidFill>
                <a:latin typeface="Montserrat Black"/>
                <a:ea typeface="Montserrat Black"/>
                <a:cs typeface="Montserrat Black"/>
                <a:sym typeface="Montserrat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
                <a:srgbClr val="212121"/>
              </a:buClr>
              <a:buSzPts val="2800"/>
              <a:buFont typeface="Montserrat Black"/>
              <a:buNone/>
              <a:tabLst/>
              <a:defRPr/>
            </a:pPr>
            <a:r>
              <a:rPr kumimoji="0" lang="en-US" sz="3200" b="0" i="0" u="none" strike="noStrike" kern="0" cap="none" spc="0" normalizeH="0" baseline="0" noProof="0" dirty="0" smtClean="0">
                <a:ln>
                  <a:noFill/>
                </a:ln>
                <a:solidFill>
                  <a:srgbClr val="212121"/>
                </a:solidFill>
                <a:effectLst/>
                <a:uLnTx/>
                <a:uFillTx/>
                <a:latin typeface="Arial" panose="020B0604020202020204" pitchFamily="34" charset="0"/>
                <a:cs typeface="Arial" panose="020B0604020202020204" pitchFamily="34" charset="0"/>
                <a:sym typeface="Montserrat Black"/>
              </a:rPr>
              <a:t>SIGN ENFORCEMENT</a:t>
            </a:r>
            <a:r>
              <a:rPr kumimoji="0" lang="en-US" sz="3200" b="0" i="0" u="none" strike="noStrike" kern="0" cap="none" spc="0" normalizeH="0" noProof="0" dirty="0" smtClean="0">
                <a:ln>
                  <a:noFill/>
                </a:ln>
                <a:solidFill>
                  <a:srgbClr val="212121"/>
                </a:solidFill>
                <a:effectLst/>
                <a:uLnTx/>
                <a:uFillTx/>
                <a:latin typeface="Arial" panose="020B0604020202020204" pitchFamily="34" charset="0"/>
                <a:cs typeface="Arial" panose="020B0604020202020204" pitchFamily="34" charset="0"/>
                <a:sym typeface="Montserrat Black"/>
              </a:rPr>
              <a:t> </a:t>
            </a:r>
            <a:r>
              <a:rPr kumimoji="0" lang="en-US" sz="3200" b="0" i="0" u="none" strike="noStrike" kern="0" cap="none" spc="0" normalizeH="0" baseline="0" noProof="0" dirty="0" smtClean="0">
                <a:ln>
                  <a:noFill/>
                </a:ln>
                <a:solidFill>
                  <a:srgbClr val="212121"/>
                </a:solidFill>
                <a:effectLst/>
                <a:uLnTx/>
                <a:uFillTx/>
                <a:latin typeface="Arial" panose="020B0604020202020204" pitchFamily="34" charset="0"/>
                <a:cs typeface="Arial" panose="020B0604020202020204" pitchFamily="34" charset="0"/>
                <a:sym typeface="Montserrat Black"/>
              </a:rPr>
              <a:t>BLIGHT VIOLATIONS</a:t>
            </a:r>
            <a:endParaRPr kumimoji="0" lang="en-US" sz="3200" b="0" i="0" u="none" strike="noStrike" kern="0" cap="none" spc="0" normalizeH="0" baseline="0" noProof="0" dirty="0">
              <a:ln>
                <a:noFill/>
              </a:ln>
              <a:solidFill>
                <a:srgbClr val="212121"/>
              </a:solidFill>
              <a:effectLst/>
              <a:uLnTx/>
              <a:uFillTx/>
              <a:latin typeface="Arial" panose="020B0604020202020204" pitchFamily="34" charset="0"/>
              <a:cs typeface="Arial" panose="020B0604020202020204" pitchFamily="34" charset="0"/>
              <a:sym typeface="Montserrat Black"/>
            </a:endParaRPr>
          </a:p>
        </p:txBody>
      </p:sp>
      <p:cxnSp>
        <p:nvCxnSpPr>
          <p:cNvPr id="8" name="Google Shape;34;p5"/>
          <p:cNvCxnSpPr/>
          <p:nvPr/>
        </p:nvCxnSpPr>
        <p:spPr>
          <a:xfrm flipV="1">
            <a:off x="635388" y="695248"/>
            <a:ext cx="11195252" cy="8397"/>
          </a:xfrm>
          <a:prstGeom prst="straightConnector1">
            <a:avLst/>
          </a:prstGeom>
          <a:noFill/>
          <a:ln w="38100" cap="flat" cmpd="sng">
            <a:solidFill>
              <a:srgbClr val="FEB70D"/>
            </a:solidFill>
            <a:prstDash val="solid"/>
            <a:round/>
            <a:headEnd type="none" w="med" len="med"/>
            <a:tailEnd type="none" w="med" len="med"/>
          </a:ln>
        </p:spPr>
      </p:cxnSp>
      <p:sp>
        <p:nvSpPr>
          <p:cNvPr id="19" name="Rectangle 1"/>
          <p:cNvSpPr>
            <a:spLocks noChangeArrowheads="1"/>
          </p:cNvSpPr>
          <p:nvPr/>
        </p:nvSpPr>
        <p:spPr bwMode="auto">
          <a:xfrm>
            <a:off x="8738861" y="15032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descr="Image"/>
          <p:cNvPicPr/>
          <p:nvPr/>
        </p:nvPicPr>
        <p:blipFill rotWithShape="1">
          <a:blip r:embed="rId2" r:link="rId3" cstate="print">
            <a:extLst>
              <a:ext uri="{28A0092B-C50C-407E-A947-70E740481C1C}">
                <a14:useLocalDpi xmlns:a14="http://schemas.microsoft.com/office/drawing/2010/main" val="0"/>
              </a:ext>
            </a:extLst>
          </a:blip>
          <a:srcRect l="16136" r="23345"/>
          <a:stretch/>
        </p:blipFill>
        <p:spPr bwMode="auto">
          <a:xfrm rot="5400000">
            <a:off x="8437879" y="3505201"/>
            <a:ext cx="3017520" cy="3474720"/>
          </a:xfrm>
          <a:prstGeom prst="rect">
            <a:avLst/>
          </a:prstGeom>
          <a:noFill/>
          <a:ln>
            <a:noFill/>
          </a:ln>
          <a:extLst>
            <a:ext uri="{53640926-AAD7-44D8-BBD7-CCE9431645EC}">
              <a14:shadowObscured xmlns:a14="http://schemas.microsoft.com/office/drawing/2010/main"/>
            </a:ext>
          </a:extLst>
        </p:spPr>
      </p:pic>
      <p:pic>
        <p:nvPicPr>
          <p:cNvPr id="12" name="Picture 11"/>
          <p:cNvPicPr/>
          <p:nvPr/>
        </p:nvPicPr>
        <p:blipFill rotWithShape="1">
          <a:blip r:embed="rId4">
            <a:extLst>
              <a:ext uri="{28A0092B-C50C-407E-A947-70E740481C1C}">
                <a14:useLocalDpi xmlns:a14="http://schemas.microsoft.com/office/drawing/2010/main" val="0"/>
              </a:ext>
            </a:extLst>
          </a:blip>
          <a:srcRect l="9705" r="23418" b="14286"/>
          <a:stretch/>
        </p:blipFill>
        <p:spPr bwMode="auto">
          <a:xfrm>
            <a:off x="831849" y="3733801"/>
            <a:ext cx="3474720" cy="3017520"/>
          </a:xfrm>
          <a:prstGeom prst="rect">
            <a:avLst/>
          </a:prstGeom>
          <a:noFill/>
          <a:ln>
            <a:noFill/>
          </a:ln>
          <a:extLst>
            <a:ext uri="{53640926-AAD7-44D8-BBD7-CCE9431645EC}">
              <a14:shadowObscured xmlns:a14="http://schemas.microsoft.com/office/drawing/2010/main"/>
            </a:ext>
          </a:extLst>
        </p:spPr>
      </p:pic>
      <p:pic>
        <p:nvPicPr>
          <p:cNvPr id="13" name="Picture 12"/>
          <p:cNvPicPr/>
          <p:nvPr/>
        </p:nvPicPr>
        <p:blipFill rotWithShape="1">
          <a:blip r:embed="rId5">
            <a:extLst>
              <a:ext uri="{28A0092B-C50C-407E-A947-70E740481C1C}">
                <a14:useLocalDpi xmlns:a14="http://schemas.microsoft.com/office/drawing/2010/main" val="0"/>
              </a:ext>
            </a:extLst>
          </a:blip>
          <a:srcRect l="19808" t="12303" r="12140" b="14448"/>
          <a:stretch/>
        </p:blipFill>
        <p:spPr bwMode="auto">
          <a:xfrm>
            <a:off x="4520564" y="3733801"/>
            <a:ext cx="3474720" cy="3017520"/>
          </a:xfrm>
          <a:prstGeom prst="rect">
            <a:avLst/>
          </a:prstGeom>
          <a:noFill/>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6"/>
          <a:stretch>
            <a:fillRect/>
          </a:stretch>
        </p:blipFill>
        <p:spPr>
          <a:xfrm>
            <a:off x="831849" y="953984"/>
            <a:ext cx="9545325" cy="2446530"/>
          </a:xfrm>
          <a:prstGeom prst="rect">
            <a:avLst/>
          </a:prstGeom>
        </p:spPr>
      </p:pic>
    </p:spTree>
    <p:extLst>
      <p:ext uri="{BB962C8B-B14F-4D97-AF65-F5344CB8AC3E}">
        <p14:creationId xmlns:p14="http://schemas.microsoft.com/office/powerpoint/2010/main" val="3515504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388" y="953984"/>
            <a:ext cx="11082130" cy="5446816"/>
          </a:xfrm>
        </p:spPr>
        <p:txBody>
          <a:bodyPr>
            <a:normAutofit fontScale="90000"/>
          </a:bodyPr>
          <a:lstStyle/>
          <a:p>
            <a:pPr>
              <a:lnSpc>
                <a:spcPct val="107000"/>
              </a:lnSpc>
              <a:spcBef>
                <a:spcPts val="1200"/>
              </a:spcBef>
            </a:pPr>
            <a:r>
              <a:rPr lang="en-US" sz="2400" kern="0" dirty="0" smtClean="0">
                <a:solidFill>
                  <a:srgbClr val="212121"/>
                </a:solidFill>
                <a:latin typeface="Arial" panose="020B0604020202020204" pitchFamily="34" charset="0"/>
                <a:cs typeface="Arial" panose="020B0604020202020204" pitchFamily="34" charset="0"/>
                <a:sym typeface="Montserrat"/>
              </a:rPr>
              <a:t>CIVIL FINES FOR ANY VIOLATION OF THIS ORDINANCE SHALL BE AS FOLLOWS:</a:t>
            </a:r>
            <a:r>
              <a:rPr lang="en-US" sz="1800" kern="0" dirty="0" smtClean="0">
                <a:solidFill>
                  <a:srgbClr val="212121"/>
                </a:solidFill>
                <a:latin typeface="Arial" panose="020B0604020202020204" pitchFamily="34" charset="0"/>
                <a:cs typeface="Arial" panose="020B0604020202020204" pitchFamily="34" charset="0"/>
                <a:sym typeface="Montserrat"/>
              </a:rPr>
              <a:t>	</a:t>
            </a:r>
            <a:r>
              <a:rPr lang="en-US" sz="1200" dirty="0">
                <a:latin typeface="Calibri" panose="020F0502020204030204" pitchFamily="34" charset="0"/>
                <a:ea typeface="Calibri" panose="020F0502020204030204" pitchFamily="34" charset="0"/>
                <a:cs typeface="Times New Roman" panose="02020603050405020304" pitchFamily="18" charset="0"/>
              </a:rPr>
              <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smtClean="0">
                <a:latin typeface="Calibri" panose="020F0502020204030204" pitchFamily="34" charset="0"/>
                <a:ea typeface="Calibri" panose="020F0502020204030204" pitchFamily="34" charset="0"/>
                <a:cs typeface="Times New Roman" panose="02020603050405020304" pitchFamily="18" charset="0"/>
              </a:rPr>
              <a:t/>
            </a:r>
            <a:br>
              <a:rPr lang="en-US" sz="1200" dirty="0" smtClean="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smtClean="0">
                <a:latin typeface="Calibri" panose="020F0502020204030204" pitchFamily="34" charset="0"/>
                <a:ea typeface="Calibri" panose="020F0502020204030204" pitchFamily="34" charset="0"/>
                <a:cs typeface="Times New Roman" panose="02020603050405020304" pitchFamily="18" charset="0"/>
              </a:rPr>
              <a:t/>
            </a:r>
            <a:br>
              <a:rPr lang="en-US" sz="1200" dirty="0" smtClean="0">
                <a:latin typeface="Calibri" panose="020F0502020204030204" pitchFamily="34" charset="0"/>
                <a:ea typeface="Calibri" panose="020F0502020204030204" pitchFamily="34" charset="0"/>
                <a:cs typeface="Times New Roman" panose="02020603050405020304" pitchFamily="18" charset="0"/>
              </a:rPr>
            </a:br>
            <a:r>
              <a:rPr lang="en-US" sz="1800" kern="0" dirty="0">
                <a:solidFill>
                  <a:srgbClr val="212121"/>
                </a:solidFill>
                <a:latin typeface="Arial" panose="020B0604020202020204" pitchFamily="34" charset="0"/>
                <a:cs typeface="Arial" panose="020B0604020202020204" pitchFamily="34" charset="0"/>
                <a:sym typeface="Montserrat"/>
              </a:rPr>
              <a:t/>
            </a:r>
            <a:br>
              <a:rPr lang="en-US" sz="1800" kern="0" dirty="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a:solidFill>
                  <a:srgbClr val="212121"/>
                </a:solidFill>
                <a:latin typeface="Arial" panose="020B0604020202020204" pitchFamily="34" charset="0"/>
                <a:cs typeface="Arial" panose="020B0604020202020204" pitchFamily="34" charset="0"/>
                <a:sym typeface="Montserrat"/>
              </a:rPr>
              <a:t/>
            </a:r>
            <a:br>
              <a:rPr lang="en-US" sz="1800" kern="0" dirty="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a:solidFill>
                  <a:srgbClr val="212121"/>
                </a:solidFill>
                <a:latin typeface="Arial" panose="020B0604020202020204" pitchFamily="34" charset="0"/>
                <a:cs typeface="Arial" panose="020B0604020202020204" pitchFamily="34" charset="0"/>
                <a:sym typeface="Montserrat"/>
              </a:rPr>
              <a:t/>
            </a:r>
            <a:br>
              <a:rPr lang="en-US" sz="1800" kern="0" dirty="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a:solidFill>
                  <a:srgbClr val="212121"/>
                </a:solidFill>
                <a:latin typeface="Arial" panose="020B0604020202020204" pitchFamily="34" charset="0"/>
                <a:cs typeface="Arial" panose="020B0604020202020204" pitchFamily="34" charset="0"/>
                <a:sym typeface="Montserrat"/>
              </a:rPr>
              <a:t/>
            </a:r>
            <a:br>
              <a:rPr lang="en-US" sz="1800" kern="0" dirty="0">
                <a:solidFill>
                  <a:srgbClr val="212121"/>
                </a:solidFill>
                <a:latin typeface="Arial" panose="020B0604020202020204" pitchFamily="34" charset="0"/>
                <a:cs typeface="Arial" panose="020B0604020202020204" pitchFamily="34" charset="0"/>
                <a:sym typeface="Montserrat"/>
              </a:rPr>
            </a:br>
            <a:r>
              <a:rPr kumimoji="0" lang="en-US" sz="1800" b="0" i="0" u="none" strike="noStrike" kern="0" cap="none" spc="0" normalizeH="0" baseline="0" noProof="0" dirty="0" smtClean="0">
                <a:ln>
                  <a:noFill/>
                </a:ln>
                <a:solidFill>
                  <a:srgbClr val="212121"/>
                </a:solidFill>
                <a:effectLst/>
                <a:uLnTx/>
                <a:uFillTx/>
                <a:latin typeface="Arial" panose="020B0604020202020204" pitchFamily="34" charset="0"/>
                <a:cs typeface="Arial" panose="020B0604020202020204" pitchFamily="34" charset="0"/>
                <a:sym typeface="Montserrat"/>
              </a:rPr>
              <a:t/>
            </a:r>
            <a:br>
              <a:rPr kumimoji="0" lang="en-US" sz="1800" b="0" i="0" u="none" strike="noStrike" kern="0" cap="none" spc="0" normalizeH="0" baseline="0" noProof="0" dirty="0" smtClean="0">
                <a:ln>
                  <a:noFill/>
                </a:ln>
                <a:solidFill>
                  <a:srgbClr val="212121"/>
                </a:solidFill>
                <a:effectLst/>
                <a:uLnTx/>
                <a:uFillTx/>
                <a:latin typeface="Arial" panose="020B0604020202020204" pitchFamily="34" charset="0"/>
                <a:cs typeface="Arial" panose="020B0604020202020204" pitchFamily="34" charset="0"/>
                <a:sym typeface="Montserrat"/>
              </a:rPr>
            </a:br>
            <a:r>
              <a:rPr lang="en-US" sz="1800" kern="0" dirty="0">
                <a:solidFill>
                  <a:srgbClr val="212121"/>
                </a:solidFill>
                <a:latin typeface="Arial" panose="020B0604020202020204" pitchFamily="34" charset="0"/>
                <a:cs typeface="Arial" panose="020B0604020202020204" pitchFamily="34" charset="0"/>
                <a:sym typeface="Montserrat"/>
              </a:rPr>
              <a:t/>
            </a:r>
            <a:br>
              <a:rPr lang="en-US" sz="1800" kern="0" dirty="0">
                <a:solidFill>
                  <a:srgbClr val="212121"/>
                </a:solidFill>
                <a:latin typeface="Arial" panose="020B0604020202020204" pitchFamily="34" charset="0"/>
                <a:cs typeface="Arial" panose="020B0604020202020204" pitchFamily="34" charset="0"/>
                <a:sym typeface="Montserrat"/>
              </a:rPr>
            </a:br>
            <a:r>
              <a:rPr kumimoji="0" lang="en-US" sz="1800" b="0" i="0" u="none" strike="noStrike" kern="0" cap="none" spc="0" normalizeH="0" baseline="0" noProof="0" dirty="0" smtClean="0">
                <a:ln>
                  <a:noFill/>
                </a:ln>
                <a:solidFill>
                  <a:srgbClr val="212121"/>
                </a:solidFill>
                <a:effectLst/>
                <a:uLnTx/>
                <a:uFillTx/>
                <a:latin typeface="Montserrat"/>
                <a:sym typeface="Montserrat"/>
              </a:rPr>
              <a:t/>
            </a:r>
            <a:br>
              <a:rPr kumimoji="0" lang="en-US" sz="1800" b="0" i="0" u="none" strike="noStrike" kern="0" cap="none" spc="0" normalizeH="0" baseline="0" noProof="0" dirty="0" smtClean="0">
                <a:ln>
                  <a:noFill/>
                </a:ln>
                <a:solidFill>
                  <a:srgbClr val="212121"/>
                </a:solidFill>
                <a:effectLst/>
                <a:uLnTx/>
                <a:uFillTx/>
                <a:latin typeface="Montserrat"/>
                <a:sym typeface="Montserrat"/>
              </a:rPr>
            </a:br>
            <a:endParaRPr lang="en-US" sz="1800" dirty="0"/>
          </a:p>
        </p:txBody>
      </p:sp>
      <p:sp>
        <p:nvSpPr>
          <p:cNvPr id="4" name="Google Shape;83;p15"/>
          <p:cNvSpPr txBox="1">
            <a:spLocks/>
          </p:cNvSpPr>
          <p:nvPr/>
        </p:nvSpPr>
        <p:spPr>
          <a:xfrm>
            <a:off x="2799761" y="64998"/>
            <a:ext cx="9257122" cy="57788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Black"/>
              <a:buNone/>
              <a:defRPr sz="2800" b="0" i="0" u="none" strike="noStrike" cap="none">
                <a:solidFill>
                  <a:schemeClr val="lt1"/>
                </a:solidFill>
                <a:latin typeface="Montserrat Black"/>
                <a:ea typeface="Montserrat Black"/>
                <a:cs typeface="Montserrat Black"/>
                <a:sym typeface="Montserrat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
                <a:srgbClr val="212121"/>
              </a:buClr>
              <a:buSzPts val="2800"/>
              <a:buFont typeface="Montserrat Black"/>
              <a:buNone/>
              <a:tabLst/>
              <a:defRPr/>
            </a:pPr>
            <a:r>
              <a:rPr kumimoji="0" lang="en-US" sz="3200" b="0" i="0" u="none" strike="noStrike" kern="0" cap="none" spc="0" normalizeH="0" baseline="0" noProof="0" dirty="0" smtClean="0">
                <a:ln>
                  <a:noFill/>
                </a:ln>
                <a:solidFill>
                  <a:srgbClr val="212121"/>
                </a:solidFill>
                <a:effectLst/>
                <a:uLnTx/>
                <a:uFillTx/>
                <a:latin typeface="Arial" panose="020B0604020202020204" pitchFamily="34" charset="0"/>
                <a:cs typeface="Arial" panose="020B0604020202020204" pitchFamily="34" charset="0"/>
                <a:sym typeface="Montserrat Black"/>
              </a:rPr>
              <a:t>SIGN ENFORCEMENT </a:t>
            </a:r>
            <a:r>
              <a:rPr lang="en-US" sz="3200" kern="0" dirty="0" smtClean="0">
                <a:solidFill>
                  <a:srgbClr val="212121"/>
                </a:solidFill>
                <a:latin typeface="Arial" panose="020B0604020202020204" pitchFamily="34" charset="0"/>
                <a:cs typeface="Arial" panose="020B0604020202020204" pitchFamily="34" charset="0"/>
              </a:rPr>
              <a:t>VIOLATION </a:t>
            </a:r>
            <a:r>
              <a:rPr kumimoji="0" lang="en-US" sz="3200" b="0" i="0" u="none" strike="noStrike" kern="0" cap="none" spc="0" normalizeH="0" baseline="0" noProof="0" dirty="0" smtClean="0">
                <a:ln>
                  <a:noFill/>
                </a:ln>
                <a:solidFill>
                  <a:srgbClr val="212121"/>
                </a:solidFill>
                <a:effectLst/>
                <a:uLnTx/>
                <a:uFillTx/>
                <a:latin typeface="Arial" panose="020B0604020202020204" pitchFamily="34" charset="0"/>
                <a:cs typeface="Arial" panose="020B0604020202020204" pitchFamily="34" charset="0"/>
                <a:sym typeface="Montserrat Black"/>
              </a:rPr>
              <a:t>FINES</a:t>
            </a:r>
            <a:endParaRPr kumimoji="0" lang="en-US" sz="3200" b="0" i="0" u="none" strike="noStrike" kern="0" cap="none" spc="0" normalizeH="0" baseline="0" noProof="0" dirty="0">
              <a:ln>
                <a:noFill/>
              </a:ln>
              <a:solidFill>
                <a:srgbClr val="212121"/>
              </a:solidFill>
              <a:effectLst/>
              <a:uLnTx/>
              <a:uFillTx/>
              <a:latin typeface="Arial" panose="020B0604020202020204" pitchFamily="34" charset="0"/>
              <a:cs typeface="Arial" panose="020B0604020202020204" pitchFamily="34" charset="0"/>
              <a:sym typeface="Montserrat Black"/>
            </a:endParaRPr>
          </a:p>
        </p:txBody>
      </p:sp>
      <p:cxnSp>
        <p:nvCxnSpPr>
          <p:cNvPr id="8" name="Google Shape;34;p5"/>
          <p:cNvCxnSpPr/>
          <p:nvPr/>
        </p:nvCxnSpPr>
        <p:spPr>
          <a:xfrm flipV="1">
            <a:off x="635388" y="695248"/>
            <a:ext cx="11195252" cy="8397"/>
          </a:xfrm>
          <a:prstGeom prst="straightConnector1">
            <a:avLst/>
          </a:prstGeom>
          <a:noFill/>
          <a:ln w="38100" cap="flat" cmpd="sng">
            <a:solidFill>
              <a:srgbClr val="FEB70D"/>
            </a:solidFill>
            <a:prstDash val="solid"/>
            <a:round/>
            <a:headEnd type="none" w="med" len="med"/>
            <a:tailEnd type="none" w="med" len="med"/>
          </a:ln>
        </p:spPr>
      </p:cxnSp>
      <p:sp>
        <p:nvSpPr>
          <p:cNvPr id="19" name="Rectangle 1"/>
          <p:cNvSpPr>
            <a:spLocks noChangeArrowheads="1"/>
          </p:cNvSpPr>
          <p:nvPr/>
        </p:nvSpPr>
        <p:spPr bwMode="auto">
          <a:xfrm>
            <a:off x="8738861" y="15032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1" name="Title 1"/>
          <p:cNvSpPr txBox="1">
            <a:spLocks/>
          </p:cNvSpPr>
          <p:nvPr/>
        </p:nvSpPr>
        <p:spPr>
          <a:xfrm>
            <a:off x="635388" y="953983"/>
            <a:ext cx="11082130" cy="5697155"/>
          </a:xfrm>
          <a:prstGeom prst="rect">
            <a:avLst/>
          </a:prstGeom>
        </p:spPr>
        <p:txBody>
          <a:bodyPr vert="horz" lIns="91440" tIns="45720" rIns="91440" bIns="45720" rtlCol="0" anchor="b">
            <a:normAutofit fontScale="5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Bef>
                <a:spcPts val="1200"/>
              </a:spcBef>
            </a:pPr>
            <a:r>
              <a:rPr lang="en-US" sz="1800" kern="0" dirty="0" smtClean="0">
                <a:solidFill>
                  <a:srgbClr val="212121"/>
                </a:solidFill>
                <a:latin typeface="Arial" panose="020B0604020202020204" pitchFamily="34" charset="0"/>
                <a:cs typeface="Arial" panose="020B0604020202020204" pitchFamily="34" charset="0"/>
                <a:sym typeface="Montserrat"/>
              </a:rPr>
              <a:t>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endParaRPr lang="en-US" sz="1800" kern="0" dirty="0" smtClean="0">
              <a:solidFill>
                <a:srgbClr val="212121"/>
              </a:solidFill>
              <a:latin typeface="Arial" panose="020B0604020202020204" pitchFamily="34" charset="0"/>
              <a:cs typeface="Arial" panose="020B0604020202020204" pitchFamily="34" charset="0"/>
              <a:sym typeface="Montserrat"/>
            </a:endParaRPr>
          </a:p>
          <a:p>
            <a:pPr>
              <a:lnSpc>
                <a:spcPct val="107000"/>
              </a:lnSpc>
              <a:spcBef>
                <a:spcPts val="1200"/>
              </a:spcBef>
            </a:pPr>
            <a:endParaRPr lang="en-US" sz="1800" kern="0" dirty="0">
              <a:solidFill>
                <a:srgbClr val="212121"/>
              </a:solidFill>
              <a:latin typeface="Arial" panose="020B0604020202020204" pitchFamily="34" charset="0"/>
              <a:cs typeface="Arial" panose="020B0604020202020204" pitchFamily="34" charset="0"/>
              <a:sym typeface="Montserrat"/>
            </a:endParaRPr>
          </a:p>
          <a:p>
            <a:pPr>
              <a:lnSpc>
                <a:spcPct val="107000"/>
              </a:lnSpc>
              <a:spcBef>
                <a:spcPts val="1200"/>
              </a:spcBef>
            </a:pPr>
            <a:endParaRPr lang="en-US" sz="1800" kern="0" dirty="0" smtClean="0">
              <a:solidFill>
                <a:srgbClr val="212121"/>
              </a:solidFill>
              <a:latin typeface="Arial" panose="020B0604020202020204" pitchFamily="34" charset="0"/>
              <a:cs typeface="Arial" panose="020B0604020202020204" pitchFamily="34" charset="0"/>
              <a:sym typeface="Montserrat"/>
            </a:endParaRPr>
          </a:p>
          <a:p>
            <a:pPr>
              <a:lnSpc>
                <a:spcPct val="107000"/>
              </a:lnSpc>
              <a:spcBef>
                <a:spcPts val="1200"/>
              </a:spcBef>
            </a:pPr>
            <a:endParaRPr lang="en-US" sz="1800" kern="0" dirty="0">
              <a:solidFill>
                <a:srgbClr val="212121"/>
              </a:solidFill>
              <a:latin typeface="Arial" panose="020B0604020202020204" pitchFamily="34" charset="0"/>
              <a:cs typeface="Arial" panose="020B0604020202020204" pitchFamily="34" charset="0"/>
              <a:sym typeface="Montserrat"/>
            </a:endParaRPr>
          </a:p>
          <a:p>
            <a:pPr>
              <a:lnSpc>
                <a:spcPct val="107000"/>
              </a:lnSpc>
              <a:spcBef>
                <a:spcPts val="1200"/>
              </a:spcBef>
            </a:pPr>
            <a:endParaRPr lang="en-US" sz="1800" kern="0" dirty="0" smtClean="0">
              <a:solidFill>
                <a:srgbClr val="212121"/>
              </a:solidFill>
              <a:latin typeface="Arial" panose="020B0604020202020204" pitchFamily="34" charset="0"/>
              <a:cs typeface="Arial" panose="020B0604020202020204" pitchFamily="34" charset="0"/>
              <a:sym typeface="Montserrat"/>
            </a:endParaRPr>
          </a:p>
          <a:p>
            <a:pPr>
              <a:lnSpc>
                <a:spcPct val="107000"/>
              </a:lnSpc>
              <a:spcBef>
                <a:spcPts val="1200"/>
              </a:spcBef>
            </a:pPr>
            <a:endParaRPr lang="en-US" sz="3600" kern="0" dirty="0" smtClean="0">
              <a:solidFill>
                <a:srgbClr val="212121"/>
              </a:solidFill>
              <a:latin typeface="Arial" panose="020B0604020202020204" pitchFamily="34" charset="0"/>
              <a:cs typeface="Arial" panose="020B0604020202020204" pitchFamily="34" charset="0"/>
              <a:sym typeface="Montserrat"/>
            </a:endParaRPr>
          </a:p>
          <a:p>
            <a:pPr marL="342900" indent="-342900">
              <a:lnSpc>
                <a:spcPct val="107000"/>
              </a:lnSpc>
              <a:spcBef>
                <a:spcPts val="1200"/>
              </a:spcBef>
              <a:buFont typeface="Wingdings" panose="05000000000000000000" pitchFamily="2" charset="2"/>
              <a:buChar char="Ø"/>
            </a:pPr>
            <a:r>
              <a:rPr lang="en-US" sz="3600" kern="0" dirty="0" smtClean="0">
                <a:solidFill>
                  <a:srgbClr val="212121"/>
                </a:solidFill>
                <a:latin typeface="Arial" panose="020B0604020202020204" pitchFamily="34" charset="0"/>
                <a:cs typeface="Arial" panose="020B0604020202020204" pitchFamily="34" charset="0"/>
                <a:sym typeface="Montserrat"/>
              </a:rPr>
              <a:t>Nonpayment </a:t>
            </a:r>
            <a:r>
              <a:rPr lang="en-US" sz="3600" kern="0" dirty="0">
                <a:solidFill>
                  <a:srgbClr val="212121"/>
                </a:solidFill>
                <a:latin typeface="Arial" panose="020B0604020202020204" pitchFamily="34" charset="0"/>
                <a:cs typeface="Arial" panose="020B0604020202020204" pitchFamily="34" charset="0"/>
                <a:sym typeface="Montserrat"/>
              </a:rPr>
              <a:t>of the above blight violations are subject to additional civil or misdemeanor penalties under City Code Section 3-2-5</a:t>
            </a:r>
            <a:r>
              <a:rPr lang="en-US" sz="3600" kern="0" dirty="0" smtClean="0">
                <a:solidFill>
                  <a:srgbClr val="212121"/>
                </a:solidFill>
                <a:latin typeface="Arial" panose="020B0604020202020204" pitchFamily="34" charset="0"/>
                <a:cs typeface="Arial" panose="020B0604020202020204" pitchFamily="34" charset="0"/>
                <a:sym typeface="Montserrat"/>
              </a:rPr>
              <a:t>.”</a:t>
            </a:r>
          </a:p>
          <a:p>
            <a:pPr marL="342900" indent="-342900">
              <a:lnSpc>
                <a:spcPct val="107000"/>
              </a:lnSpc>
              <a:spcBef>
                <a:spcPts val="1200"/>
              </a:spcBef>
              <a:buFont typeface="Wingdings" panose="05000000000000000000" pitchFamily="2" charset="2"/>
              <a:buChar char="Ø"/>
            </a:pPr>
            <a:r>
              <a:rPr lang="en-US" sz="3600" kern="0" dirty="0">
                <a:solidFill>
                  <a:srgbClr val="212121"/>
                </a:solidFill>
                <a:latin typeface="Arial" panose="020B0604020202020204" pitchFamily="34" charset="0"/>
                <a:cs typeface="Arial" panose="020B0604020202020204" pitchFamily="34" charset="0"/>
                <a:sym typeface="Montserrat"/>
              </a:rPr>
              <a:t>Noncompliance with the sign ordinance but property owner pays the blight violations in a timely basis, then the individual would be subject to misdemeanor penalties </a:t>
            </a:r>
            <a:r>
              <a:rPr lang="en-US" sz="3600" kern="0" dirty="0" smtClean="0">
                <a:solidFill>
                  <a:srgbClr val="212121"/>
                </a:solidFill>
                <a:latin typeface="Arial" panose="020B0604020202020204" pitchFamily="34" charset="0"/>
                <a:cs typeface="Arial" panose="020B0604020202020204" pitchFamily="34" charset="0"/>
                <a:sym typeface="Montserrat"/>
              </a:rPr>
              <a:t>under City Code        Section 3-2-5</a:t>
            </a:r>
            <a:r>
              <a:rPr lang="en-US" sz="3600" kern="0" dirty="0">
                <a:solidFill>
                  <a:srgbClr val="212121"/>
                </a:solidFill>
                <a:latin typeface="Arial" panose="020B0604020202020204" pitchFamily="34" charset="0"/>
                <a:cs typeface="Arial" panose="020B0604020202020204" pitchFamily="34" charset="0"/>
                <a:sym typeface="Montserrat"/>
              </a:rPr>
              <a:t>.</a:t>
            </a:r>
            <a:r>
              <a:rPr lang="en-US" sz="3600" kern="0" dirty="0" smtClean="0">
                <a:solidFill>
                  <a:srgbClr val="212121"/>
                </a:solidFill>
                <a:latin typeface="Arial" panose="020B0604020202020204" pitchFamily="34" charset="0"/>
                <a:cs typeface="Arial" panose="020B0604020202020204" pitchFamily="34" charset="0"/>
                <a:sym typeface="Montserrat"/>
              </a:rPr>
              <a:t/>
            </a:r>
            <a:br>
              <a:rPr lang="en-US" sz="3600" kern="0" dirty="0" smtClean="0">
                <a:solidFill>
                  <a:srgbClr val="212121"/>
                </a:solidFill>
                <a:latin typeface="Arial" panose="020B0604020202020204" pitchFamily="34" charset="0"/>
                <a:cs typeface="Arial" panose="020B0604020202020204" pitchFamily="34" charset="0"/>
                <a:sym typeface="Montserrat"/>
              </a:rPr>
            </a:br>
            <a:r>
              <a:rPr lang="en-US" sz="3600" kern="0" dirty="0" smtClean="0">
                <a:solidFill>
                  <a:srgbClr val="212121"/>
                </a:solidFill>
                <a:latin typeface="Arial" panose="020B0604020202020204" pitchFamily="34" charset="0"/>
                <a:cs typeface="Arial" panose="020B0604020202020204" pitchFamily="34" charset="0"/>
                <a:sym typeface="Montserrat"/>
              </a:rPr>
              <a:t/>
            </a:r>
            <a:br>
              <a:rPr lang="en-US" sz="3600" kern="0" dirty="0" smtClean="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Arial" panose="020B0604020202020204" pitchFamily="34" charset="0"/>
                <a:cs typeface="Arial" panose="020B0604020202020204" pitchFamily="34" charset="0"/>
                <a:sym typeface="Montserrat"/>
              </a:rPr>
              <a:t/>
            </a:r>
            <a:br>
              <a:rPr lang="en-US" sz="1800" kern="0" dirty="0" smtClean="0">
                <a:solidFill>
                  <a:srgbClr val="212121"/>
                </a:solidFill>
                <a:latin typeface="Arial" panose="020B0604020202020204" pitchFamily="34" charset="0"/>
                <a:cs typeface="Arial" panose="020B0604020202020204" pitchFamily="34" charset="0"/>
                <a:sym typeface="Montserrat"/>
              </a:rPr>
            </a:br>
            <a:r>
              <a:rPr lang="en-US" sz="1800" kern="0" dirty="0" smtClean="0">
                <a:solidFill>
                  <a:srgbClr val="212121"/>
                </a:solidFill>
                <a:latin typeface="Montserrat"/>
                <a:sym typeface="Montserrat"/>
              </a:rPr>
              <a:t/>
            </a:r>
            <a:br>
              <a:rPr lang="en-US" sz="1800" kern="0" dirty="0" smtClean="0">
                <a:solidFill>
                  <a:srgbClr val="212121"/>
                </a:solidFill>
                <a:latin typeface="Montserrat"/>
                <a:sym typeface="Montserrat"/>
              </a:rPr>
            </a:br>
            <a:endParaRPr lang="en-US" sz="1800" dirty="0"/>
          </a:p>
        </p:txBody>
      </p:sp>
      <p:sp>
        <p:nvSpPr>
          <p:cNvPr id="14" name="Rectangle 13"/>
          <p:cNvSpPr/>
          <p:nvPr/>
        </p:nvSpPr>
        <p:spPr>
          <a:xfrm>
            <a:off x="908438" y="1636602"/>
            <a:ext cx="10337739" cy="421654"/>
          </a:xfrm>
          <a:prstGeom prst="rect">
            <a:avLst/>
          </a:prstGeom>
        </p:spPr>
        <p:txBody>
          <a:bodyPr wrap="square">
            <a:spAutoFit/>
          </a:bodyPr>
          <a:lstStyle/>
          <a:p>
            <a:pPr marL="914400" marR="0">
              <a:lnSpc>
                <a:spcPct val="107000"/>
              </a:lnSpc>
              <a:spcBef>
                <a:spcPts val="0"/>
              </a:spcBef>
              <a:spcAft>
                <a:spcPts val="0"/>
              </a:spcAft>
            </a:pPr>
            <a:r>
              <a:rPr lang="en-US" sz="2000" b="1" dirty="0" smtClean="0">
                <a:latin typeface="Arial" panose="020B0604020202020204" pitchFamily="34" charset="0"/>
                <a:ea typeface="Calibri" panose="020F0502020204030204" pitchFamily="34" charset="0"/>
                <a:cs typeface="Times New Roman" panose="02020603050405020304" pitchFamily="18" charset="0"/>
              </a:rPr>
              <a:t>BUSINESS SIGNS 				</a:t>
            </a:r>
            <a:r>
              <a:rPr lang="en-US" sz="2000" b="1" dirty="0" smtClean="0">
                <a:effectLst/>
                <a:latin typeface="Arial" panose="020B0604020202020204" pitchFamily="34" charset="0"/>
                <a:ea typeface="Calibri" panose="020F0502020204030204" pitchFamily="34" charset="0"/>
                <a:cs typeface="Times New Roman" panose="02020603050405020304" pitchFamily="18" charset="0"/>
              </a:rPr>
              <a:t>ADVERTISING SIGNS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28968833"/>
              </p:ext>
            </p:extLst>
          </p:nvPr>
        </p:nvGraphicFramePr>
        <p:xfrm>
          <a:off x="880283" y="2250532"/>
          <a:ext cx="4465163" cy="1699300"/>
        </p:xfrm>
        <a:graphic>
          <a:graphicData uri="http://schemas.openxmlformats.org/drawingml/2006/table">
            <a:tbl>
              <a:tblPr firstRow="1" firstCol="1" bandRow="1">
                <a:tableStyleId>{912C8C85-51F0-491E-9774-3900AFEF0FD7}</a:tableStyleId>
              </a:tblPr>
              <a:tblGrid>
                <a:gridCol w="2262303"/>
                <a:gridCol w="2202860"/>
              </a:tblGrid>
              <a:tr h="424825">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OFFENSE TYPE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FINE AMOUNTS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24825">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FIRST</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$400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24825">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SECOND</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$800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24825">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THIRD</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$2000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59413155"/>
              </p:ext>
            </p:extLst>
          </p:nvPr>
        </p:nvGraphicFramePr>
        <p:xfrm>
          <a:off x="6363564" y="2250535"/>
          <a:ext cx="4462272" cy="1700784"/>
        </p:xfrm>
        <a:graphic>
          <a:graphicData uri="http://schemas.openxmlformats.org/drawingml/2006/table">
            <a:tbl>
              <a:tblPr firstRow="1" firstCol="1" bandRow="1">
                <a:tableStyleId>{912C8C85-51F0-491E-9774-3900AFEF0FD7}</a:tableStyleId>
              </a:tblPr>
              <a:tblGrid>
                <a:gridCol w="2260837"/>
                <a:gridCol w="2201435"/>
              </a:tblGrid>
              <a:tr h="433899">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OFFENSE TYPE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5066" marR="65066"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FINE AMOUNTS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5066" marR="65066" marT="0" marB="0"/>
                </a:tc>
              </a:tr>
              <a:tr h="422295">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FIRST</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5066" marR="65066"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$600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5066" marR="65066" marT="0" marB="0"/>
                </a:tc>
              </a:tr>
              <a:tr h="422295">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SECOND</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5066" marR="65066"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$1200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5066" marR="65066" marT="0" marB="0"/>
                </a:tc>
              </a:tr>
              <a:tr h="422295">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THIRD</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5066" marR="65066"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$3000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5066" marR="65066" marT="0" marB="0"/>
                </a:tc>
              </a:tr>
            </a:tbl>
          </a:graphicData>
        </a:graphic>
      </p:graphicFrame>
    </p:spTree>
    <p:extLst>
      <p:ext uri="{BB962C8B-B14F-4D97-AF65-F5344CB8AC3E}">
        <p14:creationId xmlns:p14="http://schemas.microsoft.com/office/powerpoint/2010/main" val="4018702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695</TotalTime>
  <Words>376</Words>
  <Application>Microsoft Office PowerPoint</Application>
  <PresentationFormat>Widescreen</PresentationFormat>
  <Paragraphs>57</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Calibri Light</vt:lpstr>
      <vt:lpstr>Montserrat</vt:lpstr>
      <vt:lpstr>Montserrat Black</vt:lpstr>
      <vt:lpstr>Times New Roman</vt:lpstr>
      <vt:lpstr>Wingdings</vt:lpstr>
      <vt:lpstr>Office Theme</vt:lpstr>
      <vt:lpstr>PROPERTY MAINTENANCE  SIGN ORDINANCE ENFORCEMENT</vt:lpstr>
      <vt:lpstr> Property Maintenance is responsible for enforcing the Property Maintenance Building code on  non-compliant properties for the life of the building. Property owners are held accountable for the conditions of their property according to the building requirements by building type and use. The Property Maintenance Division is comprised of 5 enforcement offices that have been charged with ensuring continued compliance for commercial &amp; residential properties.   The sign enforcement will be handled by our commercial annual office as part of the scheduled biennial building inspections and will be enforced under the amended Chapter 4 sign ordinance. The sign license along with the biennial inspection will coincide with each other to save both the property owner and inspector time and the cost of a second inspection fee.   </vt:lpstr>
      <vt:lpstr>             </vt:lpstr>
      <vt:lpstr>                 </vt:lpstr>
      <vt:lpstr>CIVIL FINES FOR ANY VIOLATION OF THIS ORDINANCE SHALL BE AS FOLLOWS:                    </vt:lpstr>
    </vt:vector>
  </TitlesOfParts>
  <Company>City of Detroit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PROPERTY MAINTENANCE  SIGN ORDINANCE ENFORCEMENT</dc:title>
  <dc:creator>Jessica Parker</dc:creator>
  <cp:lastModifiedBy>Jessica Parker</cp:lastModifiedBy>
  <cp:revision>44</cp:revision>
  <dcterms:created xsi:type="dcterms:W3CDTF">2020-11-16T21:17:51Z</dcterms:created>
  <dcterms:modified xsi:type="dcterms:W3CDTF">2020-11-18T16:17:19Z</dcterms:modified>
</cp:coreProperties>
</file>