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74" r:id="rId1"/>
  </p:sldMasterIdLst>
  <p:notesMasterIdLst>
    <p:notesMasterId r:id="rId28"/>
  </p:notesMasterIdLst>
  <p:sldIdLst>
    <p:sldId id="256" r:id="rId2"/>
    <p:sldId id="288" r:id="rId3"/>
    <p:sldId id="293" r:id="rId4"/>
    <p:sldId id="316" r:id="rId5"/>
    <p:sldId id="317" r:id="rId6"/>
    <p:sldId id="318" r:id="rId7"/>
    <p:sldId id="319" r:id="rId8"/>
    <p:sldId id="321" r:id="rId9"/>
    <p:sldId id="320" r:id="rId10"/>
    <p:sldId id="322" r:id="rId11"/>
    <p:sldId id="323" r:id="rId12"/>
    <p:sldId id="324" r:id="rId13"/>
    <p:sldId id="325" r:id="rId14"/>
    <p:sldId id="326" r:id="rId15"/>
    <p:sldId id="327" r:id="rId16"/>
    <p:sldId id="328" r:id="rId17"/>
    <p:sldId id="305" r:id="rId18"/>
    <p:sldId id="314" r:id="rId19"/>
    <p:sldId id="315" r:id="rId20"/>
    <p:sldId id="306" r:id="rId21"/>
    <p:sldId id="312" r:id="rId22"/>
    <p:sldId id="307" r:id="rId23"/>
    <p:sldId id="308" r:id="rId24"/>
    <p:sldId id="309" r:id="rId25"/>
    <p:sldId id="313" r:id="rId26"/>
    <p:sldId id="310" r:id="rId27"/>
  </p:sldIdLst>
  <p:sldSz cx="9144000" cy="5143500" type="screen16x9"/>
  <p:notesSz cx="6858000" cy="9144000"/>
  <p:embeddedFontLst>
    <p:embeddedFont>
      <p:font typeface="Algerian" panose="04020705040A02060702" pitchFamily="82" charset="0"/>
      <p:regular r:id="rId29"/>
    </p:embeddedFont>
    <p:embeddedFont>
      <p:font typeface="Bahnschrift SemiBold SemiConden" panose="020B0502040204020203" pitchFamily="34" charset="0"/>
      <p:bold r:id="rId30"/>
    </p:embeddedFont>
    <p:embeddedFont>
      <p:font typeface="Calibri" panose="020F0502020204030204" pitchFamily="34" charset="0"/>
      <p:regular r:id="rId31"/>
      <p:bold r:id="rId32"/>
      <p:italic r:id="rId33"/>
      <p:boldItalic r:id="rId34"/>
    </p:embeddedFont>
    <p:embeddedFont>
      <p:font typeface="Century Gothic" panose="020B0502020202020204" pitchFamily="34" charset="0"/>
      <p:regular r:id="rId35"/>
      <p:bold r:id="rId36"/>
      <p:italic r:id="rId37"/>
      <p:boldItalic r:id="rId38"/>
    </p:embeddedFont>
    <p:embeddedFont>
      <p:font typeface="Montserrat Black" panose="020B0604020202020204" charset="0"/>
      <p:bold r:id="rId39"/>
      <p:boldItalic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2365" autoAdjust="0"/>
  </p:normalViewPr>
  <p:slideViewPr>
    <p:cSldViewPr snapToGrid="0">
      <p:cViewPr varScale="1">
        <p:scale>
          <a:sx n="77" d="100"/>
          <a:sy n="77" d="100"/>
        </p:scale>
        <p:origin x="896"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5AB35F-19BA-4B16-B663-18F8619F18BE}"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ABEAFE4E-BA74-4F10-A394-D32EC09C2D5C}">
      <dgm:prSet/>
      <dgm:spPr/>
      <dgm:t>
        <a:bodyPr/>
        <a:lstStyle/>
        <a:p>
          <a:r>
            <a:rPr lang="en-US" b="1" dirty="0"/>
            <a:t>CLOSING REMARKS</a:t>
          </a:r>
          <a:endParaRPr lang="en-US" dirty="0"/>
        </a:p>
      </dgm:t>
    </dgm:pt>
    <dgm:pt modelId="{F05B652A-A24E-4681-B313-AA17B73C3A21}" type="parTrans" cxnId="{D3934C45-4154-4373-A021-F0E153F79784}">
      <dgm:prSet/>
      <dgm:spPr/>
      <dgm:t>
        <a:bodyPr/>
        <a:lstStyle/>
        <a:p>
          <a:endParaRPr lang="en-US"/>
        </a:p>
      </dgm:t>
    </dgm:pt>
    <dgm:pt modelId="{5E4267D1-3C65-4237-B638-4B3AB3ECEF56}" type="sibTrans" cxnId="{D3934C45-4154-4373-A021-F0E153F79784}">
      <dgm:prSet/>
      <dgm:spPr/>
      <dgm:t>
        <a:bodyPr/>
        <a:lstStyle/>
        <a:p>
          <a:endParaRPr lang="en-US"/>
        </a:p>
      </dgm:t>
    </dgm:pt>
    <dgm:pt modelId="{7B12DCA4-CF9F-4FE7-A1D6-2F3BD6C75736}">
      <dgm:prSet/>
      <dgm:spPr/>
      <dgm:t>
        <a:bodyPr/>
        <a:lstStyle/>
        <a:p>
          <a:r>
            <a:rPr lang="en-US" b="1" dirty="0"/>
            <a:t>SEMINAR ADJOURNMENT</a:t>
          </a:r>
          <a:endParaRPr lang="en-US" dirty="0"/>
        </a:p>
      </dgm:t>
    </dgm:pt>
    <dgm:pt modelId="{F9251B42-4C59-4B8F-A3D8-E0C4C93DD642}" type="parTrans" cxnId="{CCD00796-6454-4C1B-B7BC-E41094467537}">
      <dgm:prSet/>
      <dgm:spPr/>
      <dgm:t>
        <a:bodyPr/>
        <a:lstStyle/>
        <a:p>
          <a:endParaRPr lang="en-US"/>
        </a:p>
      </dgm:t>
    </dgm:pt>
    <dgm:pt modelId="{FB95842E-6CF1-497A-AE85-6B70E3F2B44C}" type="sibTrans" cxnId="{CCD00796-6454-4C1B-B7BC-E41094467537}">
      <dgm:prSet/>
      <dgm:spPr/>
      <dgm:t>
        <a:bodyPr/>
        <a:lstStyle/>
        <a:p>
          <a:endParaRPr lang="en-US"/>
        </a:p>
      </dgm:t>
    </dgm:pt>
    <dgm:pt modelId="{CD843C0A-F147-443A-BC62-B7356E05F419}" type="pres">
      <dgm:prSet presAssocID="{A65AB35F-19BA-4B16-B663-18F8619F18BE}" presName="root" presStyleCnt="0">
        <dgm:presLayoutVars>
          <dgm:dir/>
          <dgm:resizeHandles val="exact"/>
        </dgm:presLayoutVars>
      </dgm:prSet>
      <dgm:spPr/>
    </dgm:pt>
    <dgm:pt modelId="{DE78FC22-A5F3-472B-A34F-A11A605EA39F}" type="pres">
      <dgm:prSet presAssocID="{ABEAFE4E-BA74-4F10-A394-D32EC09C2D5C}" presName="compNode" presStyleCnt="0"/>
      <dgm:spPr/>
    </dgm:pt>
    <dgm:pt modelId="{884CEA42-47F0-409F-873B-B47DB0FFD27B}" type="pres">
      <dgm:prSet presAssocID="{ABEAFE4E-BA74-4F10-A394-D32EC09C2D5C}" presName="bgRect" presStyleLbl="bgShp" presStyleIdx="0" presStyleCnt="2" custLinFactNeighborX="-805" custLinFactNeighborY="2274"/>
      <dgm:spPr/>
    </dgm:pt>
    <dgm:pt modelId="{C7776197-E4DF-4239-B1D9-19D22D125184}" type="pres">
      <dgm:prSet presAssocID="{ABEAFE4E-BA74-4F10-A394-D32EC09C2D5C}" presName="iconRect" presStyleLbl="node1" presStyleIdx="0" presStyleCnt="2" custLinFactNeighborX="4135" custLinFactNeighborY="-6203"/>
      <dgm:spPr>
        <a:blipFill>
          <a:blip xmlns:r="http://schemas.openxmlformats.org/officeDocument/2006/relationships" r:embed="rId1">
            <a:extLst>
              <a:ext uri="{28A0092B-C50C-407E-A947-70E740481C1C}">
                <a14:useLocalDpi xmlns:a14="http://schemas.microsoft.com/office/drawing/2010/main" val="0"/>
              </a:ext>
            </a:extLst>
          </a:blip>
          <a:srcRect/>
          <a:stretch>
            <a:fillRect l="-49000" r="-49000"/>
          </a:stretch>
        </a:blipFill>
        <a:ln>
          <a:noFill/>
        </a:ln>
      </dgm:spPr>
    </dgm:pt>
    <dgm:pt modelId="{CE0F7A57-B1E0-423E-BE59-32CECF2FDC97}" type="pres">
      <dgm:prSet presAssocID="{ABEAFE4E-BA74-4F10-A394-D32EC09C2D5C}" presName="spaceRect" presStyleCnt="0"/>
      <dgm:spPr/>
    </dgm:pt>
    <dgm:pt modelId="{4004CA79-7DB4-49AE-918B-75E1DD6DC38C}" type="pres">
      <dgm:prSet presAssocID="{ABEAFE4E-BA74-4F10-A394-D32EC09C2D5C}" presName="parTx" presStyleLbl="revTx" presStyleIdx="0" presStyleCnt="2">
        <dgm:presLayoutVars>
          <dgm:chMax val="0"/>
          <dgm:chPref val="0"/>
        </dgm:presLayoutVars>
      </dgm:prSet>
      <dgm:spPr/>
    </dgm:pt>
    <dgm:pt modelId="{66849A1B-1692-436E-82DC-69D307FEC8BF}" type="pres">
      <dgm:prSet presAssocID="{5E4267D1-3C65-4237-B638-4B3AB3ECEF56}" presName="sibTrans" presStyleCnt="0"/>
      <dgm:spPr/>
    </dgm:pt>
    <dgm:pt modelId="{2D4F18EE-DEF3-484D-95DB-3C1A88B51C72}" type="pres">
      <dgm:prSet presAssocID="{7B12DCA4-CF9F-4FE7-A1D6-2F3BD6C75736}" presName="compNode" presStyleCnt="0"/>
      <dgm:spPr/>
    </dgm:pt>
    <dgm:pt modelId="{CFFD2D9B-56C0-4377-85A9-3D21AF01D70D}" type="pres">
      <dgm:prSet presAssocID="{7B12DCA4-CF9F-4FE7-A1D6-2F3BD6C75736}" presName="bgRect" presStyleLbl="bgShp" presStyleIdx="1" presStyleCnt="2"/>
      <dgm:spPr/>
    </dgm:pt>
    <dgm:pt modelId="{8C30942A-62B6-447C-8173-361FD14492C6}" type="pres">
      <dgm:prSet presAssocID="{7B12DCA4-CF9F-4FE7-A1D6-2F3BD6C75736}" presName="iconRect" presStyleLbl="node1" presStyleIdx="1"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aily Calendar"/>
        </a:ext>
      </dgm:extLst>
    </dgm:pt>
    <dgm:pt modelId="{B7E0A589-AC0B-4442-A3EF-3AB35EB9C166}" type="pres">
      <dgm:prSet presAssocID="{7B12DCA4-CF9F-4FE7-A1D6-2F3BD6C75736}" presName="spaceRect" presStyleCnt="0"/>
      <dgm:spPr/>
    </dgm:pt>
    <dgm:pt modelId="{DAA4AD48-8D92-4A5A-9FEA-A5C14D479228}" type="pres">
      <dgm:prSet presAssocID="{7B12DCA4-CF9F-4FE7-A1D6-2F3BD6C75736}" presName="parTx" presStyleLbl="revTx" presStyleIdx="1" presStyleCnt="2">
        <dgm:presLayoutVars>
          <dgm:chMax val="0"/>
          <dgm:chPref val="0"/>
        </dgm:presLayoutVars>
      </dgm:prSet>
      <dgm:spPr/>
    </dgm:pt>
  </dgm:ptLst>
  <dgm:cxnLst>
    <dgm:cxn modelId="{31CEF306-3E6D-4AC6-8CE9-E59E647BF657}" type="presOf" srcId="{7B12DCA4-CF9F-4FE7-A1D6-2F3BD6C75736}" destId="{DAA4AD48-8D92-4A5A-9FEA-A5C14D479228}" srcOrd="0" destOrd="0" presId="urn:microsoft.com/office/officeart/2018/2/layout/IconVerticalSolidList"/>
    <dgm:cxn modelId="{74CCD827-3600-4157-9468-FC29EFA94A4C}" type="presOf" srcId="{ABEAFE4E-BA74-4F10-A394-D32EC09C2D5C}" destId="{4004CA79-7DB4-49AE-918B-75E1DD6DC38C}" srcOrd="0" destOrd="0" presId="urn:microsoft.com/office/officeart/2018/2/layout/IconVerticalSolidList"/>
    <dgm:cxn modelId="{D3934C45-4154-4373-A021-F0E153F79784}" srcId="{A65AB35F-19BA-4B16-B663-18F8619F18BE}" destId="{ABEAFE4E-BA74-4F10-A394-D32EC09C2D5C}" srcOrd="0" destOrd="0" parTransId="{F05B652A-A24E-4681-B313-AA17B73C3A21}" sibTransId="{5E4267D1-3C65-4237-B638-4B3AB3ECEF56}"/>
    <dgm:cxn modelId="{CCD00796-6454-4C1B-B7BC-E41094467537}" srcId="{A65AB35F-19BA-4B16-B663-18F8619F18BE}" destId="{7B12DCA4-CF9F-4FE7-A1D6-2F3BD6C75736}" srcOrd="1" destOrd="0" parTransId="{F9251B42-4C59-4B8F-A3D8-E0C4C93DD642}" sibTransId="{FB95842E-6CF1-497A-AE85-6B70E3F2B44C}"/>
    <dgm:cxn modelId="{95A5009E-3113-401E-8F4B-F68358B3BC84}" type="presOf" srcId="{A65AB35F-19BA-4B16-B663-18F8619F18BE}" destId="{CD843C0A-F147-443A-BC62-B7356E05F419}" srcOrd="0" destOrd="0" presId="urn:microsoft.com/office/officeart/2018/2/layout/IconVerticalSolidList"/>
    <dgm:cxn modelId="{1C1ADF63-31F5-41CF-A476-8A1E2331930B}" type="presParOf" srcId="{CD843C0A-F147-443A-BC62-B7356E05F419}" destId="{DE78FC22-A5F3-472B-A34F-A11A605EA39F}" srcOrd="0" destOrd="0" presId="urn:microsoft.com/office/officeart/2018/2/layout/IconVerticalSolidList"/>
    <dgm:cxn modelId="{4A97B609-5609-4916-8E81-B9361527042E}" type="presParOf" srcId="{DE78FC22-A5F3-472B-A34F-A11A605EA39F}" destId="{884CEA42-47F0-409F-873B-B47DB0FFD27B}" srcOrd="0" destOrd="0" presId="urn:microsoft.com/office/officeart/2018/2/layout/IconVerticalSolidList"/>
    <dgm:cxn modelId="{74D16D18-A094-437E-8354-10A6C8183B69}" type="presParOf" srcId="{DE78FC22-A5F3-472B-A34F-A11A605EA39F}" destId="{C7776197-E4DF-4239-B1D9-19D22D125184}" srcOrd="1" destOrd="0" presId="urn:microsoft.com/office/officeart/2018/2/layout/IconVerticalSolidList"/>
    <dgm:cxn modelId="{CB388A60-F365-4C06-A510-8563D074A999}" type="presParOf" srcId="{DE78FC22-A5F3-472B-A34F-A11A605EA39F}" destId="{CE0F7A57-B1E0-423E-BE59-32CECF2FDC97}" srcOrd="2" destOrd="0" presId="urn:microsoft.com/office/officeart/2018/2/layout/IconVerticalSolidList"/>
    <dgm:cxn modelId="{FAE2BDE3-4A36-4567-AE7E-F53E7ECE837C}" type="presParOf" srcId="{DE78FC22-A5F3-472B-A34F-A11A605EA39F}" destId="{4004CA79-7DB4-49AE-918B-75E1DD6DC38C}" srcOrd="3" destOrd="0" presId="urn:microsoft.com/office/officeart/2018/2/layout/IconVerticalSolidList"/>
    <dgm:cxn modelId="{4FE63069-215B-4B24-9958-59FCE74AC8BF}" type="presParOf" srcId="{CD843C0A-F147-443A-BC62-B7356E05F419}" destId="{66849A1B-1692-436E-82DC-69D307FEC8BF}" srcOrd="1" destOrd="0" presId="urn:microsoft.com/office/officeart/2018/2/layout/IconVerticalSolidList"/>
    <dgm:cxn modelId="{7D2DB90E-9240-445E-B122-F53E1D63E853}" type="presParOf" srcId="{CD843C0A-F147-443A-BC62-B7356E05F419}" destId="{2D4F18EE-DEF3-484D-95DB-3C1A88B51C72}" srcOrd="2" destOrd="0" presId="urn:microsoft.com/office/officeart/2018/2/layout/IconVerticalSolidList"/>
    <dgm:cxn modelId="{57C2EE7C-BF32-4E83-8954-5218534C5E8A}" type="presParOf" srcId="{2D4F18EE-DEF3-484D-95DB-3C1A88B51C72}" destId="{CFFD2D9B-56C0-4377-85A9-3D21AF01D70D}" srcOrd="0" destOrd="0" presId="urn:microsoft.com/office/officeart/2018/2/layout/IconVerticalSolidList"/>
    <dgm:cxn modelId="{2732C296-8517-45BF-81CA-056E7CB212ED}" type="presParOf" srcId="{2D4F18EE-DEF3-484D-95DB-3C1A88B51C72}" destId="{8C30942A-62B6-447C-8173-361FD14492C6}" srcOrd="1" destOrd="0" presId="urn:microsoft.com/office/officeart/2018/2/layout/IconVerticalSolidList"/>
    <dgm:cxn modelId="{FDC567AA-9DFB-412F-9661-8C4E26F0FE26}" type="presParOf" srcId="{2D4F18EE-DEF3-484D-95DB-3C1A88B51C72}" destId="{B7E0A589-AC0B-4442-A3EF-3AB35EB9C166}" srcOrd="2" destOrd="0" presId="urn:microsoft.com/office/officeart/2018/2/layout/IconVerticalSolidList"/>
    <dgm:cxn modelId="{415BBBD3-4200-416A-879D-F52649BE2F20}" type="presParOf" srcId="{2D4F18EE-DEF3-484D-95DB-3C1A88B51C72}" destId="{DAA4AD48-8D92-4A5A-9FEA-A5C14D47922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CEA42-47F0-409F-873B-B47DB0FFD27B}">
      <dsp:nvSpPr>
        <dsp:cNvPr id="0" name=""/>
        <dsp:cNvSpPr/>
      </dsp:nvSpPr>
      <dsp:spPr>
        <a:xfrm>
          <a:off x="0" y="648342"/>
          <a:ext cx="4869656" cy="11487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776197-E4DF-4239-B1D9-19D22D125184}">
      <dsp:nvSpPr>
        <dsp:cNvPr id="0" name=""/>
        <dsp:cNvSpPr/>
      </dsp:nvSpPr>
      <dsp:spPr>
        <a:xfrm>
          <a:off x="373610" y="841491"/>
          <a:ext cx="631793" cy="63179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9000" r="-49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04CA79-7DB4-49AE-918B-75E1DD6DC38C}">
      <dsp:nvSpPr>
        <dsp:cNvPr id="0" name=""/>
        <dsp:cNvSpPr/>
      </dsp:nvSpPr>
      <dsp:spPr>
        <a:xfrm>
          <a:off x="1326765" y="622220"/>
          <a:ext cx="3542890" cy="1148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572" tIns="121572" rIns="121572" bIns="121572" numCol="1" spcCol="1270" anchor="ctr" anchorCtr="0">
          <a:noAutofit/>
        </a:bodyPr>
        <a:lstStyle/>
        <a:p>
          <a:pPr marL="0" lvl="0" indent="0" algn="l" defTabSz="1111250">
            <a:lnSpc>
              <a:spcPct val="90000"/>
            </a:lnSpc>
            <a:spcBef>
              <a:spcPct val="0"/>
            </a:spcBef>
            <a:spcAft>
              <a:spcPct val="35000"/>
            </a:spcAft>
            <a:buNone/>
          </a:pPr>
          <a:r>
            <a:rPr lang="en-US" sz="2500" b="1" kern="1200" dirty="0"/>
            <a:t>CLOSING REMARKS</a:t>
          </a:r>
          <a:endParaRPr lang="en-US" sz="2500" kern="1200" dirty="0"/>
        </a:p>
      </dsp:txBody>
      <dsp:txXfrm>
        <a:off x="1326765" y="622220"/>
        <a:ext cx="3542890" cy="1148715"/>
      </dsp:txXfrm>
    </dsp:sp>
    <dsp:sp modelId="{CFFD2D9B-56C0-4377-85A9-3D21AF01D70D}">
      <dsp:nvSpPr>
        <dsp:cNvPr id="0" name=""/>
        <dsp:cNvSpPr/>
      </dsp:nvSpPr>
      <dsp:spPr>
        <a:xfrm>
          <a:off x="0" y="2058114"/>
          <a:ext cx="4869656" cy="11487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30942A-62B6-447C-8173-361FD14492C6}">
      <dsp:nvSpPr>
        <dsp:cNvPr id="0" name=""/>
        <dsp:cNvSpPr/>
      </dsp:nvSpPr>
      <dsp:spPr>
        <a:xfrm>
          <a:off x="347486" y="2316575"/>
          <a:ext cx="631793" cy="631793"/>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A4AD48-8D92-4A5A-9FEA-A5C14D479228}">
      <dsp:nvSpPr>
        <dsp:cNvPr id="0" name=""/>
        <dsp:cNvSpPr/>
      </dsp:nvSpPr>
      <dsp:spPr>
        <a:xfrm>
          <a:off x="1326765" y="2058114"/>
          <a:ext cx="3542890" cy="1148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572" tIns="121572" rIns="121572" bIns="121572" numCol="1" spcCol="1270" anchor="ctr" anchorCtr="0">
          <a:noAutofit/>
        </a:bodyPr>
        <a:lstStyle/>
        <a:p>
          <a:pPr marL="0" lvl="0" indent="0" algn="l" defTabSz="1111250">
            <a:lnSpc>
              <a:spcPct val="90000"/>
            </a:lnSpc>
            <a:spcBef>
              <a:spcPct val="0"/>
            </a:spcBef>
            <a:spcAft>
              <a:spcPct val="35000"/>
            </a:spcAft>
            <a:buNone/>
          </a:pPr>
          <a:r>
            <a:rPr lang="en-US" sz="2500" b="1" kern="1200" dirty="0"/>
            <a:t>SEMINAR ADJOURNMENT</a:t>
          </a:r>
          <a:endParaRPr lang="en-US" sz="2500" kern="1200" dirty="0"/>
        </a:p>
      </dsp:txBody>
      <dsp:txXfrm>
        <a:off x="1326765" y="2058114"/>
        <a:ext cx="3542890" cy="114871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853734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All font should be Montserrat</a:t>
            </a:r>
            <a:endParaRPr dirty="0"/>
          </a:p>
          <a:p>
            <a:pPr marL="0" lvl="0" indent="0" algn="l" rtl="0">
              <a:spcBef>
                <a:spcPts val="0"/>
              </a:spcBef>
              <a:spcAft>
                <a:spcPts val="0"/>
              </a:spcAft>
              <a:buClr>
                <a:srgbClr val="000000"/>
              </a:buClr>
              <a:buSzPts val="1100"/>
              <a:buFont typeface="Arial"/>
              <a:buNone/>
            </a:pPr>
            <a:r>
              <a:rPr lang="en"/>
              <a:t>Text within content blocks should be 12pt font</a:t>
            </a:r>
            <a:endParaRPr dirty="0"/>
          </a:p>
          <a:p>
            <a:pPr marL="0" lvl="0" indent="0" algn="l" rtl="0">
              <a:spcBef>
                <a:spcPts val="0"/>
              </a:spcBef>
              <a:spcAft>
                <a:spcPts val="0"/>
              </a:spcAft>
              <a:buClr>
                <a:srgbClr val="000000"/>
              </a:buClr>
              <a:buSzPts val="1100"/>
              <a:buFont typeface="Arial"/>
              <a:buNone/>
            </a:pPr>
            <a:r>
              <a:rPr lang="en"/>
              <a:t>To edit Department in the lower right corner, click Slide, Edit Master. In top “Master” slide edit Department name in footer</a:t>
            </a:r>
            <a:endParaRPr dirty="0"/>
          </a:p>
        </p:txBody>
      </p:sp>
    </p:spTree>
    <p:extLst>
      <p:ext uri="{BB962C8B-B14F-4D97-AF65-F5344CB8AC3E}">
        <p14:creationId xmlns:p14="http://schemas.microsoft.com/office/powerpoint/2010/main" val="3385862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ctrTitle"/>
          </p:nvPr>
        </p:nvSpPr>
        <p:spPr>
          <a:xfrm>
            <a:off x="1028700" y="1352554"/>
            <a:ext cx="7086600" cy="1368822"/>
          </a:xfrm>
        </p:spPr>
        <p:txBody>
          <a:bodyPr anchor="b">
            <a:normAutofit/>
          </a:bodyPr>
          <a:lstStyle>
            <a:lvl1pPr algn="l">
              <a:defRPr sz="4500"/>
            </a:lvl1pPr>
          </a:lstStyle>
          <a:p>
            <a:r>
              <a:rPr lang="en-US"/>
              <a:t>Click to edit Master title style</a:t>
            </a:r>
            <a:endParaRPr lang="en-US" dirty="0"/>
          </a:p>
        </p:txBody>
      </p:sp>
      <p:sp>
        <p:nvSpPr>
          <p:cNvPr id="3" name="Subtitle 2"/>
          <p:cNvSpPr>
            <a:spLocks noGrp="1"/>
          </p:cNvSpPr>
          <p:nvPr>
            <p:ph type="subTitle" idx="1"/>
          </p:nvPr>
        </p:nvSpPr>
        <p:spPr>
          <a:xfrm>
            <a:off x="1028700" y="2724151"/>
            <a:ext cx="7086600" cy="514350"/>
          </a:xfrm>
        </p:spPr>
        <p:txBody>
          <a:bodyPr>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932171" y="3235746"/>
            <a:ext cx="2183130" cy="280982"/>
          </a:xfrm>
        </p:spPr>
        <p:txBody>
          <a:bodyPr/>
          <a:lstStyle/>
          <a:p>
            <a:fld id="{B61BEF0D-F0BB-DE4B-95CE-6DB70DBA9567}" type="datetimeFigureOut">
              <a:rPr lang="en-US" smtClean="0"/>
              <a:pPr/>
              <a:t>11/20/2020</a:t>
            </a:fld>
            <a:endParaRPr lang="en-US" dirty="0"/>
          </a:p>
        </p:txBody>
      </p:sp>
      <p:sp>
        <p:nvSpPr>
          <p:cNvPr id="5" name="Footer Placeholder 4"/>
          <p:cNvSpPr>
            <a:spLocks noGrp="1"/>
          </p:cNvSpPr>
          <p:nvPr>
            <p:ph type="ftr" sz="quarter" idx="11"/>
          </p:nvPr>
        </p:nvSpPr>
        <p:spPr>
          <a:xfrm>
            <a:off x="1028700" y="3242884"/>
            <a:ext cx="4800600" cy="273844"/>
          </a:xfrm>
        </p:spPr>
        <p:txBody>
          <a:bodyPr/>
          <a:lstStyle/>
          <a:p>
            <a:endParaRPr lang="en-US" dirty="0"/>
          </a:p>
        </p:txBody>
      </p:sp>
      <p:sp>
        <p:nvSpPr>
          <p:cNvPr id="6" name="Slide Number Placeholder 5"/>
          <p:cNvSpPr>
            <a:spLocks noGrp="1"/>
          </p:cNvSpPr>
          <p:nvPr>
            <p:ph type="sldNum" sz="quarter" idx="12"/>
          </p:nvPr>
        </p:nvSpPr>
        <p:spPr>
          <a:xfrm>
            <a:off x="6057900" y="1073150"/>
            <a:ext cx="2057400"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8767108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33" y="3523021"/>
            <a:ext cx="8116526" cy="614516"/>
          </a:xfrm>
        </p:spPr>
        <p:txBody>
          <a:bodyPr anchor="b"/>
          <a:lstStyle>
            <a:lvl1pPr algn="l">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1295" y="706080"/>
            <a:ext cx="8116380" cy="260862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514350" y="4137537"/>
            <a:ext cx="8115300" cy="526477"/>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1525811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514350" y="565150"/>
            <a:ext cx="8115300" cy="2101850"/>
          </a:xfrm>
        </p:spPr>
        <p:txBody>
          <a:bodyPr anchor="ctr"/>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8350" y="2736850"/>
            <a:ext cx="7597887" cy="74930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860839" y="285750"/>
            <a:ext cx="2183130" cy="273844"/>
          </a:xfrm>
        </p:spPr>
        <p:txBody>
          <a:bodyPr/>
          <a:lstStyle>
            <a:lvl1pPr algn="r">
              <a:defRPr/>
            </a:lvl1pPr>
          </a:lstStyle>
          <a:p>
            <a:fld id="{B61BEF0D-F0BB-DE4B-95CE-6DB70DBA9567}" type="datetimeFigureOut">
              <a:rPr lang="en-US" smtClean="0"/>
              <a:pPr/>
              <a:t>11/20/2020</a:t>
            </a:fld>
            <a:endParaRPr lang="en-US" dirty="0"/>
          </a:p>
        </p:txBody>
      </p:sp>
      <p:sp>
        <p:nvSpPr>
          <p:cNvPr id="6" name="Footer Placeholder 5"/>
          <p:cNvSpPr>
            <a:spLocks noGrp="1"/>
          </p:cNvSpPr>
          <p:nvPr>
            <p:ph type="ftr" sz="quarter" idx="11"/>
          </p:nvPr>
        </p:nvSpPr>
        <p:spPr>
          <a:xfrm>
            <a:off x="514350" y="284956"/>
            <a:ext cx="5243619" cy="273844"/>
          </a:xfrm>
        </p:spPr>
        <p:txBody>
          <a:bodyPr/>
          <a:lstStyle/>
          <a:p>
            <a:endParaRPr lang="en-US" dirty="0"/>
          </a:p>
        </p:txBody>
      </p:sp>
      <p:sp>
        <p:nvSpPr>
          <p:cNvPr id="7" name="Slide Number Placeholder 6"/>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320001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768351" y="565150"/>
            <a:ext cx="7613650" cy="1953371"/>
          </a:xfrm>
        </p:spPr>
        <p:txBody>
          <a:bodyPr anchor="ctr"/>
          <a:lstStyle>
            <a:lvl1pPr algn="l">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977899" y="2524168"/>
            <a:ext cx="7194552" cy="333332"/>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768351" y="2969897"/>
            <a:ext cx="7613650" cy="509903"/>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860839" y="285750"/>
            <a:ext cx="2183130" cy="273844"/>
          </a:xfrm>
        </p:spPr>
        <p:txBody>
          <a:bodyPr/>
          <a:lstStyle>
            <a:lvl1pPr algn="r">
              <a:defRPr/>
            </a:lvl1pPr>
          </a:lstStyle>
          <a:p>
            <a:fld id="{B61BEF0D-F0BB-DE4B-95CE-6DB70DBA9567}" type="datetimeFigureOut">
              <a:rPr lang="en-US" smtClean="0"/>
              <a:pPr/>
              <a:t>11/20/2020</a:t>
            </a:fld>
            <a:endParaRPr lang="en-US" dirty="0"/>
          </a:p>
        </p:txBody>
      </p:sp>
      <p:sp>
        <p:nvSpPr>
          <p:cNvPr id="6" name="Footer Placeholder 5"/>
          <p:cNvSpPr>
            <a:spLocks noGrp="1"/>
          </p:cNvSpPr>
          <p:nvPr>
            <p:ph type="ftr" sz="quarter" idx="11"/>
          </p:nvPr>
        </p:nvSpPr>
        <p:spPr>
          <a:xfrm>
            <a:off x="514350" y="284956"/>
            <a:ext cx="5243619" cy="273844"/>
          </a:xfrm>
        </p:spPr>
        <p:txBody>
          <a:bodyPr/>
          <a:lstStyle/>
          <a:p>
            <a:endParaRPr lang="en-US" dirty="0"/>
          </a:p>
        </p:txBody>
      </p:sp>
      <p:sp>
        <p:nvSpPr>
          <p:cNvPr id="7" name="Slide Number Placeholder 6"/>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9" name="TextBox 8"/>
          <p:cNvSpPr txBox="1"/>
          <p:nvPr/>
        </p:nvSpPr>
        <p:spPr>
          <a:xfrm>
            <a:off x="357188" y="70008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8238173" y="202596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8325038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768371" y="843526"/>
            <a:ext cx="7609640" cy="1883876"/>
          </a:xfrm>
        </p:spPr>
        <p:txBody>
          <a:bodyPr anchor="b"/>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8350" y="2736237"/>
            <a:ext cx="7608491" cy="74991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860839" y="284163"/>
            <a:ext cx="2183130" cy="273844"/>
          </a:xfrm>
        </p:spPr>
        <p:txBody>
          <a:bodyPr/>
          <a:lstStyle>
            <a:lvl1pPr algn="r">
              <a:defRPr/>
            </a:lvl1pPr>
          </a:lstStyle>
          <a:p>
            <a:fld id="{B61BEF0D-F0BB-DE4B-95CE-6DB70DBA9567}" type="datetimeFigureOut">
              <a:rPr lang="en-US" smtClean="0"/>
              <a:pPr/>
              <a:t>11/20/2020</a:t>
            </a:fld>
            <a:endParaRPr lang="en-US" dirty="0"/>
          </a:p>
        </p:txBody>
      </p:sp>
      <p:sp>
        <p:nvSpPr>
          <p:cNvPr id="6" name="Footer Placeholder 5"/>
          <p:cNvSpPr>
            <a:spLocks noGrp="1"/>
          </p:cNvSpPr>
          <p:nvPr>
            <p:ph type="ftr" sz="quarter" idx="11"/>
          </p:nvPr>
        </p:nvSpPr>
        <p:spPr>
          <a:xfrm>
            <a:off x="514350" y="284163"/>
            <a:ext cx="5243619" cy="273844"/>
          </a:xfrm>
        </p:spPr>
        <p:txBody>
          <a:bodyPr/>
          <a:lstStyle/>
          <a:p>
            <a:endParaRPr lang="en-US" dirty="0"/>
          </a:p>
        </p:txBody>
      </p:sp>
      <p:sp>
        <p:nvSpPr>
          <p:cNvPr id="7" name="Slide Number Placeholder 6"/>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3002267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571500"/>
            <a:ext cx="6457949" cy="9779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514350" y="1651560"/>
            <a:ext cx="2592324" cy="46299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514349" y="2178424"/>
            <a:ext cx="2592324" cy="248559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276600" y="1650999"/>
            <a:ext cx="2592324" cy="469901"/>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275144" y="2178050"/>
            <a:ext cx="2592324" cy="24859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6038850" y="1644649"/>
            <a:ext cx="2592324" cy="469901"/>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6038851" y="2178424"/>
            <a:ext cx="2592324" cy="248559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7253197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1" y="571500"/>
            <a:ext cx="6457949" cy="9715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16463" y="3143250"/>
            <a:ext cx="2588687"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516463" y="1771650"/>
            <a:ext cx="2588687"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1" name="Text Placeholder 3"/>
          <p:cNvSpPr>
            <a:spLocks noGrp="1"/>
          </p:cNvSpPr>
          <p:nvPr>
            <p:ph type="body" sz="half" idx="18"/>
          </p:nvPr>
        </p:nvSpPr>
        <p:spPr>
          <a:xfrm>
            <a:off x="516463" y="3655323"/>
            <a:ext cx="2588687"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280698" y="3143250"/>
            <a:ext cx="2586701"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280697" y="1771650"/>
            <a:ext cx="2586702"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19"/>
          </p:nvPr>
        </p:nvSpPr>
        <p:spPr>
          <a:xfrm>
            <a:off x="3280699" y="3655323"/>
            <a:ext cx="2586701"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6037299" y="3143250"/>
            <a:ext cx="2592352"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6037391" y="1771650"/>
            <a:ext cx="2585909"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7" name="Text Placeholder 3"/>
          <p:cNvSpPr>
            <a:spLocks noGrp="1"/>
          </p:cNvSpPr>
          <p:nvPr>
            <p:ph type="body" sz="half" idx="20"/>
          </p:nvPr>
        </p:nvSpPr>
        <p:spPr>
          <a:xfrm>
            <a:off x="6037299" y="3655321"/>
            <a:ext cx="2589334"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3192694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4350" y="1645920"/>
            <a:ext cx="8115300" cy="30180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444627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Vertical Title 1"/>
          <p:cNvSpPr>
            <a:spLocks noGrp="1"/>
          </p:cNvSpPr>
          <p:nvPr>
            <p:ph type="title" orient="vert"/>
          </p:nvPr>
        </p:nvSpPr>
        <p:spPr>
          <a:xfrm>
            <a:off x="7086600" y="558800"/>
            <a:ext cx="1543050" cy="2927350"/>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8350" y="558800"/>
            <a:ext cx="6153151" cy="2927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860839" y="284956"/>
            <a:ext cx="2183130" cy="273844"/>
          </a:xfrm>
        </p:spPr>
        <p:txBody>
          <a:bodyPr/>
          <a:lstStyle>
            <a:lvl1pPr algn="r">
              <a:defRPr/>
            </a:lvl1pPr>
          </a:lstStyle>
          <a:p>
            <a:fld id="{B61BEF0D-F0BB-DE4B-95CE-6DB70DBA9567}" type="datetimeFigureOut">
              <a:rPr lang="en-US" smtClean="0"/>
              <a:pPr/>
              <a:t>11/20/2020</a:t>
            </a:fld>
            <a:endParaRPr lang="en-US" dirty="0"/>
          </a:p>
        </p:txBody>
      </p:sp>
      <p:sp>
        <p:nvSpPr>
          <p:cNvPr id="5" name="Footer Placeholder 4"/>
          <p:cNvSpPr>
            <a:spLocks noGrp="1"/>
          </p:cNvSpPr>
          <p:nvPr>
            <p:ph type="ftr" sz="quarter" idx="11"/>
          </p:nvPr>
        </p:nvSpPr>
        <p:spPr>
          <a:xfrm>
            <a:off x="514350" y="285750"/>
            <a:ext cx="5243619" cy="273844"/>
          </a:xfrm>
        </p:spPr>
        <p:txBody>
          <a:bodyPr/>
          <a:lstStyle/>
          <a:p>
            <a:endParaRPr lang="en-US" dirty="0"/>
          </a:p>
        </p:txBody>
      </p:sp>
      <p:sp>
        <p:nvSpPr>
          <p:cNvPr id="6" name="Slide Number Placeholder 5"/>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608819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04800" rtl="0">
              <a:lnSpc>
                <a:spcPct val="150000"/>
              </a:lnSpc>
              <a:spcBef>
                <a:spcPts val="0"/>
              </a:spcBef>
              <a:spcAft>
                <a:spcPts val="0"/>
              </a:spcAft>
              <a:buSzPts val="1200"/>
              <a:buChar char="●"/>
              <a:defRPr/>
            </a:lvl1pPr>
            <a:lvl2pPr marL="914400" lvl="1" indent="-304800" rtl="0">
              <a:lnSpc>
                <a:spcPct val="150000"/>
              </a:lnSpc>
              <a:spcBef>
                <a:spcPts val="1600"/>
              </a:spcBef>
              <a:spcAft>
                <a:spcPts val="0"/>
              </a:spcAft>
              <a:buSzPts val="1200"/>
              <a:buChar char="○"/>
              <a:defRPr/>
            </a:lvl2pPr>
            <a:lvl3pPr marL="1371600" lvl="2" indent="-304800" rtl="0">
              <a:lnSpc>
                <a:spcPct val="150000"/>
              </a:lnSpc>
              <a:spcBef>
                <a:spcPts val="1600"/>
              </a:spcBef>
              <a:spcAft>
                <a:spcPts val="0"/>
              </a:spcAft>
              <a:buSzPts val="1200"/>
              <a:buChar char="■"/>
              <a:defRPr/>
            </a:lvl3pPr>
            <a:lvl4pPr marL="1828800" lvl="3" indent="-304800" rtl="0">
              <a:lnSpc>
                <a:spcPct val="150000"/>
              </a:lnSpc>
              <a:spcBef>
                <a:spcPts val="1600"/>
              </a:spcBef>
              <a:spcAft>
                <a:spcPts val="0"/>
              </a:spcAft>
              <a:buSzPts val="1200"/>
              <a:buChar char="●"/>
              <a:defRPr/>
            </a:lvl4pPr>
            <a:lvl5pPr marL="2286000" lvl="4" indent="-304800" rtl="0">
              <a:lnSpc>
                <a:spcPct val="150000"/>
              </a:lnSpc>
              <a:spcBef>
                <a:spcPts val="1600"/>
              </a:spcBef>
              <a:spcAft>
                <a:spcPts val="0"/>
              </a:spcAft>
              <a:buSzPts val="1200"/>
              <a:buChar char="○"/>
              <a:defRPr/>
            </a:lvl5pPr>
            <a:lvl6pPr marL="2743200" lvl="5" indent="-304800" rtl="0">
              <a:lnSpc>
                <a:spcPct val="150000"/>
              </a:lnSpc>
              <a:spcBef>
                <a:spcPts val="1600"/>
              </a:spcBef>
              <a:spcAft>
                <a:spcPts val="0"/>
              </a:spcAft>
              <a:buSzPts val="1200"/>
              <a:buChar char="■"/>
              <a:defRPr/>
            </a:lvl6pPr>
            <a:lvl7pPr marL="3200400" lvl="6" indent="-304800" rtl="0">
              <a:lnSpc>
                <a:spcPct val="150000"/>
              </a:lnSpc>
              <a:spcBef>
                <a:spcPts val="1600"/>
              </a:spcBef>
              <a:spcAft>
                <a:spcPts val="0"/>
              </a:spcAft>
              <a:buSzPts val="1200"/>
              <a:buChar char="●"/>
              <a:defRPr/>
            </a:lvl7pPr>
            <a:lvl8pPr marL="3657600" lvl="7" indent="-304800" rtl="0">
              <a:lnSpc>
                <a:spcPct val="150000"/>
              </a:lnSpc>
              <a:spcBef>
                <a:spcPts val="1600"/>
              </a:spcBef>
              <a:spcAft>
                <a:spcPts val="0"/>
              </a:spcAft>
              <a:buSzPts val="1200"/>
              <a:buChar char="○"/>
              <a:defRPr/>
            </a:lvl8pPr>
            <a:lvl9pPr marL="4114800" lvl="8" indent="-304800" rtl="0">
              <a:lnSpc>
                <a:spcPct val="150000"/>
              </a:lnSpc>
              <a:spcBef>
                <a:spcPts val="1600"/>
              </a:spcBef>
              <a:spcAft>
                <a:spcPts val="1600"/>
              </a:spcAft>
              <a:buSzPts val="1200"/>
              <a:buChar char="■"/>
              <a:defRPr/>
            </a:lvl9pPr>
          </a:lstStyle>
          <a:p>
            <a:endParaRPr/>
          </a:p>
        </p:txBody>
      </p:sp>
      <p:sp>
        <p:nvSpPr>
          <p:cNvPr id="33" name="Google Shape;3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177697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0726193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514351" y="565150"/>
            <a:ext cx="8115299" cy="2101451"/>
          </a:xfrm>
        </p:spPr>
        <p:txBody>
          <a:bodyPr anchor="b">
            <a:normAutofit/>
          </a:bodyPr>
          <a:lstStyle>
            <a:lvl1pPr algn="r">
              <a:defRPr sz="3000"/>
            </a:lvl1pPr>
          </a:lstStyle>
          <a:p>
            <a:r>
              <a:rPr lang="en-US"/>
              <a:t>Click to edit Master title style</a:t>
            </a:r>
            <a:endParaRPr lang="en-US" dirty="0"/>
          </a:p>
        </p:txBody>
      </p:sp>
      <p:sp>
        <p:nvSpPr>
          <p:cNvPr id="3" name="Text Placeholder 2"/>
          <p:cNvSpPr>
            <a:spLocks noGrp="1"/>
          </p:cNvSpPr>
          <p:nvPr>
            <p:ph type="body" idx="1"/>
          </p:nvPr>
        </p:nvSpPr>
        <p:spPr>
          <a:xfrm>
            <a:off x="768350" y="2731294"/>
            <a:ext cx="7867650" cy="716756"/>
          </a:xfrm>
        </p:spPr>
        <p:txBody>
          <a:bodyPr>
            <a:normAutofit/>
          </a:bodyPr>
          <a:lstStyle>
            <a:lvl1pPr marL="0" indent="0" algn="r">
              <a:buNone/>
              <a:defRPr sz="16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860839" y="285750"/>
            <a:ext cx="2183130" cy="273844"/>
          </a:xfrm>
        </p:spPr>
        <p:txBody>
          <a:bodyPr/>
          <a:lstStyle>
            <a:lvl1pPr algn="r">
              <a:defRPr/>
            </a:lvl1pPr>
          </a:lstStyle>
          <a:p>
            <a:fld id="{B61BEF0D-F0BB-DE4B-95CE-6DB70DBA9567}" type="datetimeFigureOut">
              <a:rPr lang="en-US" smtClean="0"/>
              <a:pPr/>
              <a:t>11/20/2020</a:t>
            </a:fld>
            <a:endParaRPr lang="en-US" dirty="0"/>
          </a:p>
        </p:txBody>
      </p:sp>
      <p:sp>
        <p:nvSpPr>
          <p:cNvPr id="5" name="Footer Placeholder 4"/>
          <p:cNvSpPr>
            <a:spLocks noGrp="1"/>
          </p:cNvSpPr>
          <p:nvPr>
            <p:ph type="ftr" sz="quarter" idx="11"/>
          </p:nvPr>
        </p:nvSpPr>
        <p:spPr>
          <a:xfrm>
            <a:off x="514350" y="285751"/>
            <a:ext cx="5243619" cy="273049"/>
          </a:xfrm>
        </p:spPr>
        <p:txBody>
          <a:bodyPr/>
          <a:lstStyle/>
          <a:p>
            <a:endParaRPr lang="en-US" dirty="0"/>
          </a:p>
        </p:txBody>
      </p:sp>
      <p:sp>
        <p:nvSpPr>
          <p:cNvPr id="6" name="Slide Number Placeholder 5"/>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3168838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4350" y="1645920"/>
            <a:ext cx="4000500" cy="3018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45920"/>
            <a:ext cx="4000500" cy="3018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3631058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571500"/>
            <a:ext cx="6457950" cy="97155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5807" y="1637852"/>
            <a:ext cx="3809993" cy="617934"/>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4351" y="2349500"/>
            <a:ext cx="3983831" cy="2314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1637852"/>
            <a:ext cx="3829050" cy="617934"/>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349500"/>
            <a:ext cx="4000500" cy="2314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1189911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3836584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99525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143000"/>
            <a:ext cx="3086100" cy="1200150"/>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746686" y="560070"/>
            <a:ext cx="4882964" cy="410394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4350" y="2343150"/>
            <a:ext cx="3086100" cy="232086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6505687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143000"/>
            <a:ext cx="5154930" cy="1200150"/>
          </a:xfrm>
        </p:spPr>
        <p:txBody>
          <a:bodyPr anchor="b"/>
          <a:lstStyle>
            <a:lvl1pPr algn="l">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95928" y="563431"/>
            <a:ext cx="2733722" cy="410058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514350" y="2343150"/>
            <a:ext cx="5154930" cy="232086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0895076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573280"/>
            <a:ext cx="6457950" cy="96977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0" y="1645920"/>
            <a:ext cx="8115300" cy="30180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46520" y="4767263"/>
            <a:ext cx="2183130" cy="273844"/>
          </a:xfrm>
          <a:prstGeom prst="rect">
            <a:avLst/>
          </a:prstGeom>
        </p:spPr>
        <p:txBody>
          <a:bodyPr vert="horz" lIns="91440" tIns="45720" rIns="91440" bIns="45720" rtlCol="0" anchor="ctr"/>
          <a:lstStyle>
            <a:lvl1pPr algn="r">
              <a:defRPr sz="788">
                <a:solidFill>
                  <a:schemeClr val="tx1">
                    <a:tint val="75000"/>
                  </a:schemeClr>
                </a:solidFill>
              </a:defRPr>
            </a:lvl1pPr>
          </a:lstStyle>
          <a:p>
            <a:fld id="{B61BEF0D-F0BB-DE4B-95CE-6DB70DBA9567}" type="datetimeFigureOut">
              <a:rPr lang="en-US" smtClean="0"/>
              <a:pPr/>
              <a:t>11/20/2020</a:t>
            </a:fld>
            <a:endParaRPr lang="en-US" dirty="0"/>
          </a:p>
        </p:txBody>
      </p:sp>
      <p:sp>
        <p:nvSpPr>
          <p:cNvPr id="5" name="Footer Placeholder 4"/>
          <p:cNvSpPr>
            <a:spLocks noGrp="1"/>
          </p:cNvSpPr>
          <p:nvPr>
            <p:ph type="ftr" sz="quarter" idx="3"/>
          </p:nvPr>
        </p:nvSpPr>
        <p:spPr>
          <a:xfrm>
            <a:off x="514350" y="4766884"/>
            <a:ext cx="5829300" cy="273844"/>
          </a:xfrm>
          <a:prstGeom prst="rect">
            <a:avLst/>
          </a:prstGeom>
        </p:spPr>
        <p:txBody>
          <a:bodyPr vert="horz" lIns="91440" tIns="45720" rIns="91440" bIns="45720" rtlCol="0" anchor="ctr"/>
          <a:lstStyle>
            <a:lvl1pPr algn="l">
              <a:defRPr sz="78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285750"/>
            <a:ext cx="2057400" cy="273844"/>
          </a:xfrm>
          <a:prstGeom prst="rect">
            <a:avLst/>
          </a:prstGeom>
        </p:spPr>
        <p:txBody>
          <a:bodyPr vert="horz" lIns="91440" tIns="45720" rIns="91440" bIns="45720" rtlCol="0" anchor="ctr"/>
          <a:lstStyle>
            <a:lvl1pPr algn="r">
              <a:defRPr sz="788">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99362820"/>
      </p:ext>
    </p:extLst>
  </p:cSld>
  <p:clrMap bg1="dk1" tx1="lt1" bg2="dk2" tx2="lt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 id="2147483987" r:id="rId13"/>
    <p:sldLayoutId id="2147483988" r:id="rId14"/>
    <p:sldLayoutId id="2147483989" r:id="rId15"/>
    <p:sldLayoutId id="2147483990" r:id="rId16"/>
    <p:sldLayoutId id="2147483991" r:id="rId17"/>
    <p:sldLayoutId id="2147483992" r:id="rId18"/>
  </p:sldLayoutIdLst>
  <p:hf sldNum="0" hdr="0" ftr="0" dt="0"/>
  <p:txStyles>
    <p:titleStyle>
      <a:lvl1pPr algn="r" defTabSz="685800" rtl="0" eaLnBrk="1" latinLnBrk="0" hangingPunct="1">
        <a:lnSpc>
          <a:spcPct val="90000"/>
        </a:lnSpc>
        <a:spcBef>
          <a:spcPct val="0"/>
        </a:spcBef>
        <a:buNone/>
        <a:defRPr sz="3000"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hyperlink" Target="mailto:EricJ@Detroitmi.gov" TargetMode="Externa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hyperlink" Target="https://mdot.maps.arcgis.com/apps/webappviewer/index.html?id=db381c4755e141b08f87bfcad4db8e14" TargetMode="Externa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hyperlink" Target="mailto:EricJ@Detroitmi.gov" TargetMode="Externa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ctrTitle"/>
          </p:nvPr>
        </p:nvSpPr>
        <p:spPr>
          <a:xfrm>
            <a:off x="311700" y="1149069"/>
            <a:ext cx="8520600" cy="144037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600" dirty="0"/>
              <a:t>Advertisement And Signs Ordinance Seminar</a:t>
            </a:r>
          </a:p>
        </p:txBody>
      </p:sp>
      <p:sp>
        <p:nvSpPr>
          <p:cNvPr id="3" name="Subtitle 2">
            <a:extLst>
              <a:ext uri="{FF2B5EF4-FFF2-40B4-BE49-F238E27FC236}">
                <a16:creationId xmlns:a16="http://schemas.microsoft.com/office/drawing/2014/main" id="{7AC0598C-96DE-4DF8-87C8-FE839FC9A553}"/>
              </a:ext>
            </a:extLst>
          </p:cNvPr>
          <p:cNvSpPr>
            <a:spLocks noGrp="1"/>
          </p:cNvSpPr>
          <p:nvPr>
            <p:ph type="subTitle" idx="1"/>
          </p:nvPr>
        </p:nvSpPr>
        <p:spPr>
          <a:xfrm>
            <a:off x="1028700" y="3242039"/>
            <a:ext cx="7086600" cy="514350"/>
          </a:xfrm>
        </p:spPr>
        <p:txBody>
          <a:bodyPr/>
          <a:lstStyle/>
          <a:p>
            <a:r>
              <a:rPr lang="en-US" dirty="0"/>
              <a:t>Amendment To Chapter 4 of the Detroit City Code</a:t>
            </a: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b="1" dirty="0">
                <a:latin typeface="Montserrat Black" panose="020B0604020202020204" charset="0"/>
              </a:rPr>
              <a:t>ADVERTISEMENT sign requirements (cont’d)</a:t>
            </a:r>
            <a:endParaRPr lang="en-US" sz="2000" dirty="0"/>
          </a:p>
        </p:txBody>
      </p:sp>
      <p:sp>
        <p:nvSpPr>
          <p:cNvPr id="3" name="Text Placeholder 2"/>
          <p:cNvSpPr>
            <a:spLocks noGrp="1"/>
          </p:cNvSpPr>
          <p:nvPr>
            <p:ph type="body" idx="1"/>
          </p:nvPr>
        </p:nvSpPr>
        <p:spPr/>
        <p:txBody>
          <a:bodyPr>
            <a:noAutofit/>
          </a:bodyPr>
          <a:lstStyle/>
          <a:p>
            <a:pPr>
              <a:lnSpc>
                <a:spcPct val="100000"/>
              </a:lnSpc>
              <a:spcAft>
                <a:spcPts val="600"/>
              </a:spcAft>
            </a:pPr>
            <a:r>
              <a:rPr lang="en-US" sz="1400" dirty="0">
                <a:latin typeface="Times New Roman" panose="02020603050405020304" pitchFamily="18" charset="0"/>
                <a:cs typeface="Times New Roman" panose="02020603050405020304" pitchFamily="18" charset="0"/>
              </a:rPr>
              <a:t>During Amortization shall not apply to any advertising sign that has a permit, has not been abandoned or otherwise lost its nonconforming status, and is in full compliance with such permit. </a:t>
            </a:r>
          </a:p>
          <a:p>
            <a:pPr>
              <a:lnSpc>
                <a:spcPct val="100000"/>
              </a:lnSpc>
              <a:spcAft>
                <a:spcPts val="600"/>
              </a:spcAft>
            </a:pPr>
            <a:r>
              <a:rPr lang="en-US" sz="1400" dirty="0">
                <a:latin typeface="Times New Roman" panose="02020603050405020304" pitchFamily="18" charset="0"/>
                <a:cs typeface="Times New Roman" panose="02020603050405020304" pitchFamily="18" charset="0"/>
              </a:rPr>
              <a:t>Sec. 4-4-123. Term and reapplication; renewal permitted in certain circumstances. An advertising permit issued under this division is valid for a term not to exceed  ten years </a:t>
            </a:r>
          </a:p>
          <a:p>
            <a:pPr>
              <a:lnSpc>
                <a:spcPct val="100000"/>
              </a:lnSpc>
              <a:spcAft>
                <a:spcPts val="600"/>
              </a:spcAft>
            </a:pPr>
            <a:r>
              <a:rPr lang="en-US" sz="1400" dirty="0">
                <a:latin typeface="Times New Roman" panose="02020603050405020304" pitchFamily="18" charset="0"/>
                <a:cs typeface="Times New Roman" panose="02020603050405020304" pitchFamily="18" charset="0"/>
              </a:rPr>
              <a:t>advertising permit shall automatically expire and become invalid, remove the advertising sign unless the permittee secures a new permit for the same sign for an immediately subsequent term or renewal of the permit </a:t>
            </a:r>
          </a:p>
          <a:p>
            <a:pPr>
              <a:lnSpc>
                <a:spcPct val="100000"/>
              </a:lnSpc>
              <a:spcAft>
                <a:spcPts val="600"/>
              </a:spcAft>
            </a:pPr>
            <a:r>
              <a:rPr lang="en-US" sz="1400" dirty="0">
                <a:latin typeface="Times New Roman" panose="02020603050405020304" pitchFamily="18" charset="0"/>
                <a:cs typeface="Times New Roman" panose="02020603050405020304" pitchFamily="18" charset="0"/>
              </a:rPr>
              <a:t>If not less than 30 days following the application date established in Section 4-4-125(c) of this Code, the sum of(</a:t>
            </a:r>
            <a:r>
              <a:rPr lang="en-US" sz="1400" dirty="0" err="1">
                <a:latin typeface="Times New Roman" panose="02020603050405020304" pitchFamily="18" charset="0"/>
                <a:cs typeface="Times New Roman" panose="02020603050405020304" pitchFamily="18" charset="0"/>
              </a:rPr>
              <a:t>i</a:t>
            </a:r>
            <a:r>
              <a:rPr lang="en-US" sz="1400" dirty="0">
                <a:latin typeface="Times New Roman" panose="02020603050405020304" pitchFamily="18" charset="0"/>
                <a:cs typeface="Times New Roman" panose="02020603050405020304" pitchFamily="18" charset="0"/>
              </a:rPr>
              <a:t>) the number of all new applications for an advertising permit and (ii) the number of all existing valid advertising permits, is cumulatively less than the maximum number of permissible advertising permits as set forth in Sect. 4-4-125( d) of this Code, then an existing advertising permit issued under this division may be renewed. </a:t>
            </a:r>
          </a:p>
          <a:p>
            <a:pPr>
              <a:lnSpc>
                <a:spcPct val="100000"/>
              </a:lnSpc>
              <a:spcAft>
                <a:spcPts val="600"/>
              </a:spcAft>
            </a:pP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6934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b="1" dirty="0">
                <a:latin typeface="Montserrat Black" panose="020B0604020202020204" charset="0"/>
              </a:rPr>
              <a:t>ADVERTISEMENT sign requirements (cont’d)</a:t>
            </a:r>
            <a:endParaRPr lang="en-US" sz="2000" dirty="0"/>
          </a:p>
        </p:txBody>
      </p:sp>
      <p:sp>
        <p:nvSpPr>
          <p:cNvPr id="3" name="Text Placeholder 2"/>
          <p:cNvSpPr>
            <a:spLocks noGrp="1"/>
          </p:cNvSpPr>
          <p:nvPr>
            <p:ph type="body" idx="1"/>
          </p:nvPr>
        </p:nvSpPr>
        <p:spPr>
          <a:xfrm>
            <a:off x="311700" y="1098755"/>
            <a:ext cx="8520600" cy="3797710"/>
          </a:xfrm>
        </p:spPr>
        <p:txBody>
          <a:bodyPr>
            <a:noAutofit/>
          </a:bodyPr>
          <a:lstStyle/>
          <a:p>
            <a:pPr>
              <a:lnSpc>
                <a:spcPct val="100000"/>
              </a:lnSpc>
              <a:spcAft>
                <a:spcPts val="600"/>
              </a:spcAft>
            </a:pPr>
            <a:r>
              <a:rPr lang="en-US" sz="1200" b="1" dirty="0"/>
              <a:t>Secs. 4-4-110-4-4-120. Reserved. 11 DIVISION 5. REGULATION OF ADVERTISING SIGNS LOCATED IN THE CENTRAL BUSINESS DISTRICT</a:t>
            </a:r>
          </a:p>
          <a:p>
            <a:pPr>
              <a:lnSpc>
                <a:spcPct val="100000"/>
              </a:lnSpc>
              <a:spcAft>
                <a:spcPts val="600"/>
              </a:spcAft>
            </a:pPr>
            <a:r>
              <a:rPr lang="en-US" sz="1200" b="1" dirty="0"/>
              <a:t>Sec. 4-4-122. Advertising permit required.</a:t>
            </a:r>
          </a:p>
          <a:p>
            <a:pPr>
              <a:lnSpc>
                <a:spcPct val="100000"/>
              </a:lnSpc>
              <a:spcAft>
                <a:spcPts val="600"/>
              </a:spcAft>
            </a:pPr>
            <a:r>
              <a:rPr lang="en-US" sz="1200" b="1" dirty="0"/>
              <a:t>(a) It shall be unlawful for any person to construct, erect, attach, affix, post. place, display, maintain, or alter any advertising sign located on a premises within the Central Business District without having first obtained an advertising permit from the Department, and maintaining such permit in good standing.</a:t>
            </a:r>
          </a:p>
          <a:p>
            <a:pPr>
              <a:lnSpc>
                <a:spcPct val="100000"/>
              </a:lnSpc>
              <a:spcAft>
                <a:spcPts val="600"/>
              </a:spcAft>
            </a:pPr>
            <a:r>
              <a:rPr lang="en-US" sz="1200" b="1" dirty="0"/>
              <a:t>(b) During the amortization period set forth in Section 4-4-21 of this Code, Subsection (a) of this section shall not apply to any advertising sign located on a premises within the Central Business District that has. prior to the effective date of this ordinance, been issued a permit for such sign under Chapter 50, </a:t>
            </a:r>
            <a:r>
              <a:rPr lang="en-US" sz="1200" b="1" i="1" dirty="0"/>
              <a:t>Zoning, </a:t>
            </a:r>
            <a:r>
              <a:rPr lang="en-US" sz="1200" b="1" dirty="0"/>
              <a:t>of this Code, has not been abandoned or otherwise lost its nonconforming status, and is in full compliance with such permit. </a:t>
            </a:r>
          </a:p>
          <a:p>
            <a:pPr>
              <a:lnSpc>
                <a:spcPct val="100000"/>
              </a:lnSpc>
              <a:spcAft>
                <a:spcPts val="600"/>
              </a:spcAft>
            </a:pPr>
            <a:r>
              <a:rPr lang="en-US" sz="1200" b="1" dirty="0"/>
              <a:t>Sec. 4-4-123. Term and reapplication; renewal permitted in certain circumstances.  (a) An advertising permit issued under this division is valid for a term not to exceed ten years, commencing on the date of issuance of the first advertising permit issued under Subsection 4-4-l 22(a) of this Code. Upon the conclusion of its term, an advertising permit shall automatically expire and become invalid, and the permittee or its agent shall immediately remove the advertising sign that is permissible under such permit, unless the permittee secures a new permit for the same sign for an immediately subsequent term or renewal of the permit as provided for in Subsection (b) of this Section.</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231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b="1" dirty="0">
                <a:latin typeface="Montserrat Black" panose="020B0604020202020204" charset="0"/>
              </a:rPr>
              <a:t>ADVERTISEMENT sign requirements (cont’d)</a:t>
            </a:r>
            <a:endParaRPr lang="en-US" sz="2000" dirty="0"/>
          </a:p>
        </p:txBody>
      </p:sp>
      <p:sp>
        <p:nvSpPr>
          <p:cNvPr id="3" name="Text Placeholder 2"/>
          <p:cNvSpPr>
            <a:spLocks noGrp="1"/>
          </p:cNvSpPr>
          <p:nvPr>
            <p:ph type="body" idx="1"/>
          </p:nvPr>
        </p:nvSpPr>
        <p:spPr/>
        <p:txBody>
          <a:bodyPr>
            <a:noAutofit/>
          </a:bodyPr>
          <a:lstStyle/>
          <a:p>
            <a:pPr>
              <a:lnSpc>
                <a:spcPct val="100000"/>
              </a:lnSpc>
              <a:spcAft>
                <a:spcPts val="600"/>
              </a:spcAft>
            </a:pPr>
            <a:r>
              <a:rPr lang="en-US" sz="1200" b="1" dirty="0"/>
              <a:t>Sec. 4-4-124. Findings as prerequisite for issuance of advertising permits.</a:t>
            </a:r>
          </a:p>
          <a:p>
            <a:pPr>
              <a:lnSpc>
                <a:spcPct val="100000"/>
              </a:lnSpc>
              <a:spcAft>
                <a:spcPts val="600"/>
              </a:spcAft>
            </a:pPr>
            <a:r>
              <a:rPr lang="en-US" sz="1200" b="1" dirty="0"/>
              <a:t>12 </a:t>
            </a:r>
            <a:r>
              <a:rPr lang="en-US" sz="1200" dirty="0"/>
              <a:t>(a) No permit may be issued by the Department for the construction and erection of a new advertising sign, or for the alteration of an existing advertising sign without satisfaction of each of the following findings departments: DPW Traffic, BSEED PMB, PDD, CFO, Chapter 50, DFD</a:t>
            </a:r>
          </a:p>
          <a:p>
            <a:pPr>
              <a:lnSpc>
                <a:spcPct val="100000"/>
              </a:lnSpc>
              <a:spcAft>
                <a:spcPts val="600"/>
              </a:spcAft>
            </a:pPr>
            <a:r>
              <a:rPr lang="en-US" sz="1200" b="1" dirty="0"/>
              <a:t>Sec. 4-4-125. Buildings, </a:t>
            </a:r>
            <a:r>
              <a:rPr lang="en-US" sz="1200" b="1" dirty="0" err="1"/>
              <a:t>Safctv</a:t>
            </a:r>
            <a:r>
              <a:rPr lang="en-US" sz="1200" b="1" dirty="0"/>
              <a:t> Engineering. and Environmental Department issuance of advertising permits.</a:t>
            </a:r>
          </a:p>
          <a:p>
            <a:pPr>
              <a:lnSpc>
                <a:spcPct val="100000"/>
              </a:lnSpc>
              <a:spcAft>
                <a:spcPts val="600"/>
              </a:spcAft>
            </a:pPr>
            <a:r>
              <a:rPr lang="en-US" sz="1200" b="1" dirty="0"/>
              <a:t>(a) </a:t>
            </a:r>
            <a:r>
              <a:rPr lang="en-US" sz="1200" dirty="0"/>
              <a:t>Not more than 60 days after the effective date of this ordinance, the Director of the Department shall establish a transition period, the duration of which must not exceed two weeks, to enable and facilitate the efficient and effective transition to the regulations contained in this chapter. During this transition period, the owner of any premises located in the Central Business District to which a permit has been validly issued under Chapter 50, </a:t>
            </a:r>
            <a:r>
              <a:rPr lang="en-US" sz="1200" b="1" i="1" dirty="0"/>
              <a:t>Zoning. </a:t>
            </a:r>
            <a:r>
              <a:rPr lang="en-US" sz="1200" dirty="0"/>
              <a:t>of this Code to display advertising on the premises may, in its sole discretion, voluntarily and intentionally abandon such permit, and, upon submission of a complete application as set forth in Section 4-4-19 of this Code, shall be issued an advertising </a:t>
            </a:r>
            <a:r>
              <a:rPr lang="en-US" sz="1200" dirty="0" err="1"/>
              <a:t>pennit</a:t>
            </a:r>
            <a:r>
              <a:rPr lang="en-US" sz="1200" dirty="0"/>
              <a:t> for such premises. {b) Not more than 60 days after the effective date of this ordinance, the Director of the Department shall establish a date, to occur not less than two weeks following the conclusion of the transition period established under Subsection {a) of this section, on which the Department will commence accepting applications for advertising permits.</a:t>
            </a:r>
          </a:p>
        </p:txBody>
      </p:sp>
    </p:spTree>
    <p:extLst>
      <p:ext uri="{BB962C8B-B14F-4D97-AF65-F5344CB8AC3E}">
        <p14:creationId xmlns:p14="http://schemas.microsoft.com/office/powerpoint/2010/main" val="3791269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b="1" dirty="0">
                <a:latin typeface="Montserrat Black" panose="020B0604020202020204" charset="0"/>
              </a:rPr>
              <a:t>ADVERTISEMENT sign requirements (cont’d)</a:t>
            </a:r>
            <a:endParaRPr lang="en-US" sz="2000" dirty="0"/>
          </a:p>
        </p:txBody>
      </p:sp>
      <p:sp>
        <p:nvSpPr>
          <p:cNvPr id="3" name="Text Placeholder 2"/>
          <p:cNvSpPr>
            <a:spLocks noGrp="1"/>
          </p:cNvSpPr>
          <p:nvPr>
            <p:ph type="body" idx="1"/>
          </p:nvPr>
        </p:nvSpPr>
        <p:spPr/>
        <p:txBody>
          <a:bodyPr>
            <a:noAutofit/>
          </a:bodyPr>
          <a:lstStyle/>
          <a:p>
            <a:r>
              <a:rPr lang="en-US" sz="1200" b="1" dirty="0"/>
              <a:t>The Department shall review and decide upon such applications in the order that</a:t>
            </a:r>
          </a:p>
          <a:p>
            <a:r>
              <a:rPr lang="en-US" sz="1200" b="1" dirty="0"/>
              <a:t>they are received, until the applicable advertising permit cap identified in</a:t>
            </a:r>
          </a:p>
          <a:p>
            <a:r>
              <a:rPr lang="en-US" sz="1200" b="1" dirty="0"/>
              <a:t>Subsection (d) of this section is satisfied.</a:t>
            </a:r>
          </a:p>
          <a:p>
            <a:r>
              <a:rPr lang="en-US" sz="1200" b="1" dirty="0"/>
              <a:t>If an application is incomplete or otherwise deficient in any way, other than for a</a:t>
            </a:r>
          </a:p>
          <a:p>
            <a:r>
              <a:rPr lang="en-US" sz="1200" b="1" dirty="0"/>
              <a:t>failure to provide copies of all permits and other approvals in accordance with</a:t>
            </a:r>
          </a:p>
          <a:p>
            <a:r>
              <a:rPr lang="en-US" sz="1200" b="1" dirty="0"/>
              <a:t>Section 4-4-19(a)(l 2) of this Code, the Department shall notify the applicant of</a:t>
            </a:r>
          </a:p>
          <a:p>
            <a:r>
              <a:rPr lang="en-US" sz="1200" b="1" dirty="0"/>
              <a:t>such deficiency and allow the applicant to correct such deficiency within a </a:t>
            </a:r>
            <a:r>
              <a:rPr lang="en-US" sz="1200" b="1" dirty="0" err="1"/>
              <a:t>speci</a:t>
            </a:r>
            <a:r>
              <a:rPr lang="en-US" sz="1200" b="1" dirty="0"/>
              <a:t> tied</a:t>
            </a:r>
          </a:p>
          <a:p>
            <a:r>
              <a:rPr lang="en-US" sz="1200" b="1" dirty="0"/>
              <a:t>period of time, not to exceed 15 days. The Department shall deny any deficient</a:t>
            </a:r>
          </a:p>
          <a:p>
            <a:r>
              <a:rPr lang="en-US" sz="1200" b="1" dirty="0"/>
              <a:t>petition that is not timely corrected.</a:t>
            </a:r>
          </a:p>
          <a:p>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5663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b="1" dirty="0">
                <a:latin typeface="Montserrat Black" panose="020B0604020202020204" charset="0"/>
              </a:rPr>
              <a:t>ADVERTISEMENT sign requirements (cont’d)</a:t>
            </a:r>
            <a:endParaRPr lang="en-US" sz="2000" dirty="0"/>
          </a:p>
        </p:txBody>
      </p:sp>
      <p:sp>
        <p:nvSpPr>
          <p:cNvPr id="3" name="Text Placeholder 2"/>
          <p:cNvSpPr>
            <a:spLocks noGrp="1"/>
          </p:cNvSpPr>
          <p:nvPr>
            <p:ph type="body" idx="1"/>
          </p:nvPr>
        </p:nvSpPr>
        <p:spPr/>
        <p:txBody>
          <a:bodyPr>
            <a:noAutofit/>
          </a:bodyPr>
          <a:lstStyle/>
          <a:p>
            <a:pPr>
              <a:lnSpc>
                <a:spcPct val="100000"/>
              </a:lnSpc>
              <a:spcAft>
                <a:spcPts val="600"/>
              </a:spcAft>
            </a:pPr>
            <a:r>
              <a:rPr lang="en-US" sz="1200" b="1" dirty="0"/>
              <a:t>(4)</a:t>
            </a:r>
          </a:p>
          <a:p>
            <a:pPr algn="just">
              <a:lnSpc>
                <a:spcPct val="100000"/>
              </a:lnSpc>
              <a:spcAft>
                <a:spcPts val="600"/>
              </a:spcAft>
            </a:pPr>
            <a:r>
              <a:rPr lang="en-US" sz="1200" b="1" dirty="0"/>
              <a:t>The Department shall review and decide upon such applications in the order that they are received, until the applicable advertising permit cap identified in Subsection (d) of this section is satisfied. If an application is incomplete or otherwise deficient in any way, other than for a failure to provide copies of all permits and other approvals in accordance with Section 4-4-19(a)(l 2) of this Code, the Department shall notify the applicant of such deficiency and allow the applicant to correct such deficiency within a specified period of time, not to exceed 15 days. The Department shall deny any deficient petition that is not timely corrected. If an application is incomplete solely due to its failure to provide copies of all permits and other approvals in accordance with Section 4-4-19(a)(12) of this Code. the Department may conditionally approve the application, subject to the requirement that copies of all such approvals be submitted to the Department within 30 days following the date of such conditional approval. Upon the applicant's satisfaction of such requirement. the Department may approve the application and issue an advertising permit. Upon the applicant's failure of such requirement. The Department shall consider its conditional approval to have lapsed and shall deny such application. Nothing in this subsection shall be construed as obligating the Department to conditionally approve an application that it determines should otherwise be denied. The Department shall not approve any application that is submitted subsequent to the final application that, upon its approval, is permissible under the applicable advertising permit cap identified in Subsection (d) of this section. </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1880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b="1" dirty="0">
                <a:latin typeface="Montserrat Black" panose="020B0604020202020204" charset="0"/>
              </a:rPr>
              <a:t>ADVERTISEMENT sign requirements (cont’d)</a:t>
            </a:r>
            <a:endParaRPr lang="en-US" sz="2000" dirty="0"/>
          </a:p>
        </p:txBody>
      </p:sp>
      <p:sp>
        <p:nvSpPr>
          <p:cNvPr id="3" name="Text Placeholder 2"/>
          <p:cNvSpPr>
            <a:spLocks noGrp="1"/>
          </p:cNvSpPr>
          <p:nvPr>
            <p:ph type="body" idx="1"/>
          </p:nvPr>
        </p:nvSpPr>
        <p:spPr/>
        <p:txBody>
          <a:bodyPr>
            <a:noAutofit/>
          </a:bodyPr>
          <a:lstStyle/>
          <a:p>
            <a:pPr>
              <a:lnSpc>
                <a:spcPct val="100000"/>
              </a:lnSpc>
              <a:spcAft>
                <a:spcPts val="600"/>
              </a:spcAft>
            </a:pPr>
            <a:r>
              <a:rPr lang="en-US" sz="1200" b="1" dirty="0"/>
              <a:t>The Director of </a:t>
            </a:r>
            <a:r>
              <a:rPr lang="en-US" sz="1200" dirty="0"/>
              <a:t>the Department may maintain a waitlist of such applications. and may consider such applications. in the order submitted, as additional advertising permits become available under the applicable cap for the remainder of the current term, as set forth in Section 4-4-123 of this Code. All applications placed on the waiting list shall be denied upon expiration of the current advertising permit term.</a:t>
            </a:r>
          </a:p>
          <a:p>
            <a:pPr>
              <a:lnSpc>
                <a:spcPct val="100000"/>
              </a:lnSpc>
              <a:spcAft>
                <a:spcPts val="600"/>
              </a:spcAft>
            </a:pPr>
            <a:r>
              <a:rPr lang="en-US" sz="1200" dirty="0"/>
              <a:t>(d) The Department shall not allow more than 25 advertising permits for local advertising signs in compliance with Section 4-4-128{b) of this Code, and not more than 45 advertising permits for super advertising signs in compliance with Section 4-4-128(c) of this Code, as each category of advertising signs is described in Section 4-4-128 of this Code, to have been issued and remain valid at any one time.</a:t>
            </a:r>
          </a:p>
          <a:p>
            <a:pPr>
              <a:lnSpc>
                <a:spcPct val="100000"/>
              </a:lnSpc>
              <a:spcAft>
                <a:spcPts val="600"/>
              </a:spcAft>
            </a:pPr>
            <a:r>
              <a:rPr lang="en-US" sz="1200" b="1" dirty="0"/>
              <a:t>Sec. 4-4-127. Alteration prohibited. </a:t>
            </a:r>
            <a:r>
              <a:rPr lang="en-US" sz="1200" dirty="0"/>
              <a:t>(a) No sign that is permitted under this division may be altered in any way. Any advertising permit for an advertising sign that has been altered is subject to immediate revocation  by the Department.  </a:t>
            </a:r>
            <a:r>
              <a:rPr lang="en-US" sz="1200" b="1" dirty="0"/>
              <a:t>{b} </a:t>
            </a:r>
            <a:r>
              <a:rPr lang="en-US" sz="1200" dirty="0"/>
              <a:t>Subsection (a) of this section does not prohibit the periodic changing of the copy of a permitted sign from time to time.</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201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b="1" dirty="0">
                <a:latin typeface="Montserrat Black" panose="020B0604020202020204" charset="0"/>
              </a:rPr>
              <a:t>ADVERTISEMENT sign requirements (cont’d)</a:t>
            </a:r>
            <a:endParaRPr lang="en-US" sz="2000" dirty="0"/>
          </a:p>
        </p:txBody>
      </p:sp>
      <p:sp>
        <p:nvSpPr>
          <p:cNvPr id="3" name="Text Placeholder 2"/>
          <p:cNvSpPr>
            <a:spLocks noGrp="1"/>
          </p:cNvSpPr>
          <p:nvPr>
            <p:ph type="body" idx="1"/>
          </p:nvPr>
        </p:nvSpPr>
        <p:spPr>
          <a:xfrm>
            <a:off x="311700" y="1196720"/>
            <a:ext cx="8520600" cy="3416400"/>
          </a:xfrm>
        </p:spPr>
        <p:txBody>
          <a:bodyPr>
            <a:noAutofit/>
          </a:bodyPr>
          <a:lstStyle/>
          <a:p>
            <a:r>
              <a:rPr lang="en-US" sz="1200" b="1" i="1" dirty="0"/>
              <a:t>Area: </a:t>
            </a:r>
            <a:r>
              <a:rPr lang="en-US" sz="1200" b="1" dirty="0"/>
              <a:t>The area of any super advertising sign must be greater than 700 square feet and must not exceed 80% of the area of the facade to which it is affixed, but in no case more than 5,000 square feet if the sign is constructed as a wall sign or 6,250 square feet if the sign is constructed as a painted sign. </a:t>
            </a:r>
            <a:r>
              <a:rPr lang="en-US" sz="1200" b="1" i="1" dirty="0"/>
              <a:t>Height: </a:t>
            </a:r>
            <a:r>
              <a:rPr lang="en-US" sz="1200" b="1" dirty="0"/>
              <a:t>The height of any super advertising sign must not exceed the height of the roof line or parapet of the facade to which it is affixed. </a:t>
            </a:r>
            <a:r>
              <a:rPr lang="en-US" sz="1200" b="1" i="1" dirty="0"/>
              <a:t>Clearance: </a:t>
            </a:r>
            <a:r>
              <a:rPr lang="en-US" sz="1200" b="1" dirty="0"/>
              <a:t>The clearance of any super advertising sign must be no less than ten</a:t>
            </a:r>
          </a:p>
          <a:p>
            <a:r>
              <a:rPr lang="en-US" sz="1200" b="1" dirty="0"/>
              <a:t>feet. </a:t>
            </a:r>
            <a:endParaRPr lang="en-US" sz="1200" b="1" i="1" dirty="0"/>
          </a:p>
          <a:p>
            <a:r>
              <a:rPr lang="en-US" sz="1200" b="1" dirty="0"/>
              <a:t>Any super advertising sign may be externally illuminated, but must not be internally illuminated. with the exception of advertising signs located in the Entertainment District, which may be illuminated in accordance with the standards set forth in Division 3, Subdivision B of this article.</a:t>
            </a:r>
          </a:p>
        </p:txBody>
      </p:sp>
    </p:spTree>
    <p:extLst>
      <p:ext uri="{BB962C8B-B14F-4D97-AF65-F5344CB8AC3E}">
        <p14:creationId xmlns:p14="http://schemas.microsoft.com/office/powerpoint/2010/main" val="2764057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7704-BA09-42B7-9418-AF4735A793FF}"/>
              </a:ext>
            </a:extLst>
          </p:cNvPr>
          <p:cNvSpPr>
            <a:spLocks noGrp="1"/>
          </p:cNvSpPr>
          <p:nvPr>
            <p:ph type="title"/>
          </p:nvPr>
        </p:nvSpPr>
        <p:spPr>
          <a:xfrm>
            <a:off x="311700" y="1003373"/>
            <a:ext cx="8520600" cy="704046"/>
          </a:xfrm>
        </p:spPr>
        <p:txBody>
          <a:bodyPr>
            <a:noAutofit/>
          </a:bodyPr>
          <a:lstStyle/>
          <a:p>
            <a:pPr algn="ctr"/>
            <a:r>
              <a:rPr lang="en-US" sz="1800" b="1" dirty="0">
                <a:latin typeface="Montserrat Black" panose="020B0604020202020204" charset="0"/>
              </a:rPr>
              <a:t>ADVERTISEMENT sign requirements (cont’d)</a:t>
            </a:r>
          </a:p>
        </p:txBody>
      </p:sp>
      <p:sp>
        <p:nvSpPr>
          <p:cNvPr id="3" name="Text Placeholder 2">
            <a:extLst>
              <a:ext uri="{FF2B5EF4-FFF2-40B4-BE49-F238E27FC236}">
                <a16:creationId xmlns:a16="http://schemas.microsoft.com/office/drawing/2014/main" id="{2F7E326C-3D61-48C1-8631-489C6840E6E9}"/>
              </a:ext>
            </a:extLst>
          </p:cNvPr>
          <p:cNvSpPr>
            <a:spLocks noGrp="1"/>
          </p:cNvSpPr>
          <p:nvPr>
            <p:ph type="body" idx="1"/>
          </p:nvPr>
        </p:nvSpPr>
        <p:spPr>
          <a:xfrm>
            <a:off x="311700" y="2290046"/>
            <a:ext cx="8520600" cy="2424484"/>
          </a:xfrm>
        </p:spPr>
        <p:txBody>
          <a:bodyPr>
            <a:normAutofit/>
          </a:bodyPr>
          <a:lstStyle/>
          <a:p>
            <a:pPr marL="1376363" marR="0" indent="-1376363" algn="ctr">
              <a:lnSpc>
                <a:spcPct val="100000"/>
              </a:lnSpc>
              <a:spcAft>
                <a:spcPts val="0"/>
              </a:spcAft>
              <a:buNone/>
            </a:pPr>
            <a:r>
              <a:rPr lang="en-US" sz="4000" b="1" dirty="0">
                <a:effectLst/>
                <a:latin typeface="Bahnschrift SemiBold SemiConden" panose="020B0502040204020203" pitchFamily="34" charset="0"/>
                <a:ea typeface="Calibri" panose="020F0502020204030204" pitchFamily="34" charset="0"/>
                <a:cs typeface="Times New Roman" panose="02020603050405020304" pitchFamily="18" charset="0"/>
              </a:rPr>
              <a:t>Q&amp;</a:t>
            </a:r>
            <a:r>
              <a:rPr lang="en-US" sz="4000" b="1" dirty="0">
                <a:latin typeface="Bahnschrift SemiBold SemiConden" panose="020B0502040204020203" pitchFamily="34" charset="0"/>
                <a:ea typeface="Calibri" panose="020F0502020204030204" pitchFamily="34" charset="0"/>
                <a:cs typeface="Times New Roman" panose="02020603050405020304" pitchFamily="18" charset="0"/>
              </a:rPr>
              <a:t>A SESSION</a:t>
            </a:r>
            <a:endParaRPr lang="en-US" sz="4000" dirty="0">
              <a:effectLst/>
              <a:latin typeface="Bahnschrift SemiBold SemiConden" panose="020B0502040204020203" pitchFamily="34" charset="0"/>
              <a:ea typeface="Calibri" panose="020F0502020204030204" pitchFamily="34" charset="0"/>
            </a:endParaRPr>
          </a:p>
        </p:txBody>
      </p:sp>
    </p:spTree>
    <p:extLst>
      <p:ext uri="{BB962C8B-B14F-4D97-AF65-F5344CB8AC3E}">
        <p14:creationId xmlns:p14="http://schemas.microsoft.com/office/powerpoint/2010/main" val="157730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7704-BA09-42B7-9418-AF4735A793FF}"/>
              </a:ext>
            </a:extLst>
          </p:cNvPr>
          <p:cNvSpPr>
            <a:spLocks noGrp="1"/>
          </p:cNvSpPr>
          <p:nvPr>
            <p:ph type="title"/>
          </p:nvPr>
        </p:nvSpPr>
        <p:spPr>
          <a:xfrm>
            <a:off x="311700" y="1003373"/>
            <a:ext cx="8520600" cy="572700"/>
          </a:xfrm>
        </p:spPr>
        <p:txBody>
          <a:bodyPr>
            <a:normAutofit/>
          </a:bodyPr>
          <a:lstStyle/>
          <a:p>
            <a:pPr algn="ctr"/>
            <a:r>
              <a:rPr lang="en-US" sz="2000" dirty="0" err="1">
                <a:effectLst/>
                <a:latin typeface="Montserrat Black" panose="020B0604020202020204" charset="0"/>
                <a:ea typeface="Calibri" panose="020F0502020204030204" pitchFamily="34" charset="0"/>
              </a:rPr>
              <a:t>Dpw</a:t>
            </a:r>
            <a:r>
              <a:rPr lang="en-US" sz="2000" dirty="0">
                <a:effectLst/>
                <a:latin typeface="Montserrat Black" panose="020B0604020202020204" charset="0"/>
                <a:ea typeface="Calibri" panose="020F0502020204030204" pitchFamily="34" charset="0"/>
              </a:rPr>
              <a:t> traffic and encroachment review process</a:t>
            </a:r>
            <a:endParaRPr lang="en-US" sz="2000" b="1" dirty="0">
              <a:latin typeface="Montserrat Black" panose="020B0604020202020204" charset="0"/>
            </a:endParaRPr>
          </a:p>
        </p:txBody>
      </p:sp>
      <p:sp>
        <p:nvSpPr>
          <p:cNvPr id="3" name="Text Placeholder 2">
            <a:extLst>
              <a:ext uri="{FF2B5EF4-FFF2-40B4-BE49-F238E27FC236}">
                <a16:creationId xmlns:a16="http://schemas.microsoft.com/office/drawing/2014/main" id="{2F7E326C-3D61-48C1-8631-489C6840E6E9}"/>
              </a:ext>
            </a:extLst>
          </p:cNvPr>
          <p:cNvSpPr>
            <a:spLocks noGrp="1"/>
          </p:cNvSpPr>
          <p:nvPr>
            <p:ph type="body" idx="1"/>
          </p:nvPr>
        </p:nvSpPr>
        <p:spPr>
          <a:xfrm>
            <a:off x="311700" y="2103929"/>
            <a:ext cx="8520600" cy="2610601"/>
          </a:xfrm>
        </p:spPr>
        <p:txBody>
          <a:bodyPr>
            <a:normAutofit/>
          </a:bodyPr>
          <a:lstStyle/>
          <a:p>
            <a:pPr marL="1376363" marR="0" indent="-1376363">
              <a:lnSpc>
                <a:spcPct val="100000"/>
              </a:lnSpc>
              <a:spcAft>
                <a:spcPts val="0"/>
              </a:spcAft>
              <a:buNone/>
            </a:pPr>
            <a:r>
              <a:rPr lang="en-US" sz="2400" b="1" dirty="0">
                <a:effectLst/>
                <a:latin typeface="Bahnschrift SemiBold SemiConden" panose="020B0502040204020203" pitchFamily="34" charset="0"/>
                <a:ea typeface="Calibri" panose="020F0502020204030204" pitchFamily="34" charset="0"/>
                <a:cs typeface="Times New Roman" panose="02020603050405020304" pitchFamily="18" charset="0"/>
              </a:rPr>
              <a:t>Presenter:  </a:t>
            </a:r>
            <a:r>
              <a:rPr lang="en-US" sz="2400" b="1" dirty="0">
                <a:latin typeface="Bahnschrift SemiBold SemiConden" panose="020B0502040204020203" pitchFamily="34" charset="0"/>
                <a:ea typeface="Calibri" panose="020F0502020204030204" pitchFamily="34" charset="0"/>
                <a:cs typeface="Times New Roman" panose="02020603050405020304" pitchFamily="18" charset="0"/>
              </a:rPr>
              <a:t>Pamela Lemme</a:t>
            </a:r>
          </a:p>
          <a:p>
            <a:pPr marL="1376363" marR="0" indent="-1376363">
              <a:lnSpc>
                <a:spcPct val="100000"/>
              </a:lnSpc>
              <a:spcAft>
                <a:spcPts val="0"/>
              </a:spcAft>
              <a:buNone/>
            </a:pPr>
            <a:r>
              <a:rPr lang="en-US" sz="2400" b="1" dirty="0">
                <a:effectLst/>
                <a:latin typeface="Bahnschrift SemiBold SemiConden" panose="020B0502040204020203" pitchFamily="34" charset="0"/>
                <a:ea typeface="Calibri" panose="020F0502020204030204" pitchFamily="34" charset="0"/>
                <a:cs typeface="Times New Roman" panose="02020603050405020304" pitchFamily="18" charset="0"/>
              </a:rPr>
              <a:t>	</a:t>
            </a:r>
            <a:r>
              <a:rPr lang="en-US" sz="2400" b="1" dirty="0">
                <a:latin typeface="Bahnschrift SemiBold SemiConden" panose="020B0502040204020203" pitchFamily="34" charset="0"/>
                <a:ea typeface="Calibri" panose="020F0502020204030204" pitchFamily="34" charset="0"/>
                <a:cs typeface="Times New Roman" panose="02020603050405020304" pitchFamily="18" charset="0"/>
              </a:rPr>
              <a:t>Associate Civil Engineer</a:t>
            </a:r>
          </a:p>
          <a:p>
            <a:pPr marL="1376363" marR="0" indent="-1376363">
              <a:lnSpc>
                <a:spcPct val="100000"/>
              </a:lnSpc>
              <a:spcAft>
                <a:spcPts val="0"/>
              </a:spcAft>
              <a:buNone/>
            </a:pPr>
            <a:r>
              <a:rPr lang="en-US" sz="2400" b="1" dirty="0">
                <a:effectLst/>
                <a:latin typeface="Bahnschrift SemiBold SemiConden" panose="020B0502040204020203" pitchFamily="34" charset="0"/>
                <a:ea typeface="Calibri" panose="020F0502020204030204" pitchFamily="34" charset="0"/>
                <a:cs typeface="Times New Roman" panose="02020603050405020304" pitchFamily="18" charset="0"/>
              </a:rPr>
              <a:t>	</a:t>
            </a:r>
            <a:r>
              <a:rPr lang="en-US" sz="2000" b="1" dirty="0">
                <a:latin typeface="Bahnschrift SemiBold SemiConden" panose="020B0502040204020203" pitchFamily="34" charset="0"/>
                <a:ea typeface="Calibri" panose="020F0502020204030204" pitchFamily="34" charset="0"/>
                <a:cs typeface="Times New Roman" panose="02020603050405020304" pitchFamily="18" charset="0"/>
              </a:rPr>
              <a:t>Department  of Public Works</a:t>
            </a:r>
            <a:endParaRPr lang="en-US" sz="2000" b="1" dirty="0">
              <a:effectLst/>
              <a:latin typeface="Bahnschrift SemiBold SemiConden" panose="020B0502040204020203" pitchFamily="34" charset="0"/>
              <a:ea typeface="Calibri" panose="020F0502020204030204" pitchFamily="34" charset="0"/>
            </a:endParaRPr>
          </a:p>
        </p:txBody>
      </p:sp>
    </p:spTree>
    <p:extLst>
      <p:ext uri="{BB962C8B-B14F-4D97-AF65-F5344CB8AC3E}">
        <p14:creationId xmlns:p14="http://schemas.microsoft.com/office/powerpoint/2010/main" val="2205126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7704-BA09-42B7-9418-AF4735A793FF}"/>
              </a:ext>
            </a:extLst>
          </p:cNvPr>
          <p:cNvSpPr>
            <a:spLocks noGrp="1"/>
          </p:cNvSpPr>
          <p:nvPr>
            <p:ph type="title"/>
          </p:nvPr>
        </p:nvSpPr>
        <p:spPr>
          <a:xfrm>
            <a:off x="311700" y="1003373"/>
            <a:ext cx="8520600" cy="704046"/>
          </a:xfrm>
        </p:spPr>
        <p:txBody>
          <a:bodyPr>
            <a:noAutofit/>
          </a:bodyPr>
          <a:lstStyle/>
          <a:p>
            <a:pPr algn="ctr"/>
            <a:r>
              <a:rPr lang="en-US" sz="1800" dirty="0" err="1">
                <a:latin typeface="Montserrat Black" panose="020B0604020202020204" charset="0"/>
                <a:ea typeface="Calibri" panose="020F0502020204030204" pitchFamily="34" charset="0"/>
              </a:rPr>
              <a:t>Dpw</a:t>
            </a:r>
            <a:r>
              <a:rPr lang="en-US" sz="1800" dirty="0">
                <a:latin typeface="Montserrat Black" panose="020B0604020202020204" charset="0"/>
                <a:ea typeface="Calibri" panose="020F0502020204030204" pitchFamily="34" charset="0"/>
              </a:rPr>
              <a:t> traffic and encroachment review process</a:t>
            </a:r>
            <a:endParaRPr lang="en-US" sz="1800" b="1" dirty="0">
              <a:latin typeface="Montserrat Black" panose="020B0604020202020204" charset="0"/>
            </a:endParaRPr>
          </a:p>
        </p:txBody>
      </p:sp>
      <p:sp>
        <p:nvSpPr>
          <p:cNvPr id="3" name="Text Placeholder 2">
            <a:extLst>
              <a:ext uri="{FF2B5EF4-FFF2-40B4-BE49-F238E27FC236}">
                <a16:creationId xmlns:a16="http://schemas.microsoft.com/office/drawing/2014/main" id="{2F7E326C-3D61-48C1-8631-489C6840E6E9}"/>
              </a:ext>
            </a:extLst>
          </p:cNvPr>
          <p:cNvSpPr>
            <a:spLocks noGrp="1"/>
          </p:cNvSpPr>
          <p:nvPr>
            <p:ph type="body" idx="1"/>
          </p:nvPr>
        </p:nvSpPr>
        <p:spPr>
          <a:xfrm>
            <a:off x="311700" y="2017059"/>
            <a:ext cx="8520600" cy="2697471"/>
          </a:xfrm>
        </p:spPr>
        <p:txBody>
          <a:bodyPr>
            <a:normAutofit/>
          </a:bodyPr>
          <a:lstStyle/>
          <a:p>
            <a:pPr marL="1376363" marR="0" indent="-1376363" algn="ctr">
              <a:lnSpc>
                <a:spcPct val="100000"/>
              </a:lnSpc>
              <a:spcAft>
                <a:spcPts val="0"/>
              </a:spcAft>
              <a:buNone/>
            </a:pPr>
            <a:r>
              <a:rPr lang="en-US" sz="4000" b="1" dirty="0">
                <a:effectLst/>
                <a:latin typeface="Bahnschrift SemiBold SemiConden" panose="020B0502040204020203" pitchFamily="34" charset="0"/>
                <a:ea typeface="Calibri" panose="020F0502020204030204" pitchFamily="34" charset="0"/>
                <a:cs typeface="Times New Roman" panose="02020603050405020304" pitchFamily="18" charset="0"/>
              </a:rPr>
              <a:t>Q&amp;</a:t>
            </a:r>
            <a:r>
              <a:rPr lang="en-US" sz="4000" b="1" dirty="0">
                <a:latin typeface="Bahnschrift SemiBold SemiConden" panose="020B0502040204020203" pitchFamily="34" charset="0"/>
                <a:ea typeface="Calibri" panose="020F0502020204030204" pitchFamily="34" charset="0"/>
                <a:cs typeface="Times New Roman" panose="02020603050405020304" pitchFamily="18" charset="0"/>
              </a:rPr>
              <a:t>A SESSION</a:t>
            </a:r>
            <a:endParaRPr lang="en-US" sz="4000" dirty="0">
              <a:effectLst/>
              <a:latin typeface="Bahnschrift SemiBold SemiConden" panose="020B0502040204020203" pitchFamily="34" charset="0"/>
              <a:ea typeface="Calibri" panose="020F0502020204030204" pitchFamily="34" charset="0"/>
            </a:endParaRPr>
          </a:p>
        </p:txBody>
      </p:sp>
    </p:spTree>
    <p:extLst>
      <p:ext uri="{BB962C8B-B14F-4D97-AF65-F5344CB8AC3E}">
        <p14:creationId xmlns:p14="http://schemas.microsoft.com/office/powerpoint/2010/main" val="1195975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1C38A-0322-4618-8E7B-F34AA4474797}"/>
              </a:ext>
            </a:extLst>
          </p:cNvPr>
          <p:cNvSpPr>
            <a:spLocks noGrp="1"/>
          </p:cNvSpPr>
          <p:nvPr>
            <p:ph type="title"/>
          </p:nvPr>
        </p:nvSpPr>
        <p:spPr>
          <a:xfrm>
            <a:off x="311700" y="776797"/>
            <a:ext cx="8520600" cy="572700"/>
          </a:xfrm>
        </p:spPr>
        <p:txBody>
          <a:bodyPr>
            <a:normAutofit fontScale="90000"/>
          </a:bodyPr>
          <a:lstStyle/>
          <a:p>
            <a:pPr algn="ctr"/>
            <a:r>
              <a:rPr lang="en-US" dirty="0"/>
              <a:t>SESSION OVERVIEW AND HIGHLIGHTS</a:t>
            </a:r>
          </a:p>
        </p:txBody>
      </p:sp>
      <p:sp>
        <p:nvSpPr>
          <p:cNvPr id="3" name="Text Placeholder 2">
            <a:extLst>
              <a:ext uri="{FF2B5EF4-FFF2-40B4-BE49-F238E27FC236}">
                <a16:creationId xmlns:a16="http://schemas.microsoft.com/office/drawing/2014/main" id="{FA50CD5E-4A2E-4D86-85C0-CD9383AE2A3A}"/>
              </a:ext>
            </a:extLst>
          </p:cNvPr>
          <p:cNvSpPr>
            <a:spLocks noGrp="1"/>
          </p:cNvSpPr>
          <p:nvPr>
            <p:ph type="body" idx="1"/>
          </p:nvPr>
        </p:nvSpPr>
        <p:spPr>
          <a:xfrm>
            <a:off x="311700" y="1557075"/>
            <a:ext cx="8520600" cy="3416400"/>
          </a:xfrm>
        </p:spPr>
        <p:txBody>
          <a:bodyPr>
            <a:normAutofit/>
          </a:bodyPr>
          <a:lstStyle/>
          <a:p>
            <a:pPr marL="0" marR="0" indent="0">
              <a:lnSpc>
                <a:spcPct val="107000"/>
              </a:lnSpc>
              <a:spcBef>
                <a:spcPts val="0"/>
              </a:spcBef>
              <a:spcAft>
                <a:spcPts val="0"/>
              </a:spcAft>
              <a:buNone/>
              <a:tabLst>
                <a:tab pos="499745" algn="l"/>
              </a:tabLst>
            </a:pPr>
            <a:r>
              <a:rPr lang="en-US" sz="2000" b="1" i="1" u="sng" dirty="0">
                <a:effectLst/>
                <a:latin typeface="+mn-lt"/>
              </a:rPr>
              <a:t>SESSION #5</a:t>
            </a:r>
          </a:p>
          <a:p>
            <a:pPr marL="0" marR="0" indent="0">
              <a:lnSpc>
                <a:spcPct val="107000"/>
              </a:lnSpc>
              <a:spcBef>
                <a:spcPts val="0"/>
              </a:spcBef>
              <a:spcAft>
                <a:spcPts val="0"/>
              </a:spcAft>
              <a:buNone/>
              <a:tabLst>
                <a:tab pos="499745" algn="l"/>
              </a:tabLst>
            </a:pPr>
            <a:endParaRPr lang="en-US" sz="2000" dirty="0">
              <a:effectLst/>
              <a:latin typeface="+mn-lt"/>
            </a:endParaRPr>
          </a:p>
          <a:p>
            <a:pPr marL="744538" indent="-744538">
              <a:lnSpc>
                <a:spcPct val="100000"/>
              </a:lnSpc>
              <a:spcAft>
                <a:spcPts val="600"/>
              </a:spcAft>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TITLE:  </a:t>
            </a:r>
            <a:r>
              <a:rPr lang="en-US" sz="2000" b="1" dirty="0"/>
              <a:t>ADVERTISING SIGNS, MDOT REQUIREMENTS, CONSTRUCTION INSPECTIONS, LICENSE &amp; MAINTENANCE</a:t>
            </a:r>
            <a:endParaRPr lang="en-US" sz="2000" b="1" dirty="0">
              <a:latin typeface="Calibri" panose="020F0502020204030204" pitchFamily="34" charset="0"/>
              <a:cs typeface="Times New Roman" panose="02020603050405020304" pitchFamily="18" charset="0"/>
            </a:endParaRPr>
          </a:p>
          <a:p>
            <a:pPr marL="0" indent="0">
              <a:lnSpc>
                <a:spcPct val="100000"/>
              </a:lnSpc>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Session Time:  </a:t>
            </a:r>
            <a:r>
              <a:rPr lang="en-US" sz="2000" dirty="0">
                <a:effectLst/>
                <a:latin typeface="Calibri" panose="020F0502020204030204" pitchFamily="34" charset="0"/>
                <a:ea typeface="Calibri" panose="020F0502020204030204" pitchFamily="34" charset="0"/>
                <a:cs typeface="Times New Roman" panose="02020603050405020304" pitchFamily="18" charset="0"/>
              </a:rPr>
              <a:t>Approximately 1.5 hours</a:t>
            </a:r>
          </a:p>
          <a:p>
            <a:pPr marL="499745" marR="0" lvl="0" indent="-499745" algn="l" defTabSz="914400" rtl="0" eaLnBrk="1" fontAlgn="auto" latinLnBrk="0" hangingPunct="1">
              <a:lnSpc>
                <a:spcPct val="107000"/>
              </a:lnSpc>
              <a:spcBef>
                <a:spcPts val="0"/>
              </a:spcBef>
              <a:spcAft>
                <a:spcPts val="0"/>
              </a:spcAft>
              <a:buClr>
                <a:srgbClr val="000000"/>
              </a:buClr>
              <a:buSzTx/>
              <a:buFont typeface="Arial"/>
              <a:buNone/>
              <a:tabLst>
                <a:tab pos="499745" algn="l"/>
              </a:tabLst>
              <a:defRPr/>
            </a:pPr>
            <a:endParaRPr lang="en-US" sz="2000" b="1" i="0" u="none" strike="noStrike" cap="none" dirty="0">
              <a:solidFill>
                <a:schemeClr val="lt1"/>
              </a:solidFill>
              <a:effectLst/>
              <a:latin typeface="+mn-lt"/>
              <a:ea typeface="+mn-ea"/>
              <a:cs typeface="+mn-cs"/>
              <a:sym typeface="Arial"/>
            </a:endParaRPr>
          </a:p>
          <a:p>
            <a:pPr marL="0" indent="0" algn="just">
              <a:lnSpc>
                <a:spcPct val="100000"/>
              </a:lnSpc>
              <a:buNone/>
            </a:pPr>
            <a:r>
              <a:rPr lang="en-US" sz="2000" b="1" dirty="0">
                <a:effectLst/>
                <a:latin typeface="+mj-lt"/>
                <a:ea typeface="Calibri" panose="020F0502020204030204" pitchFamily="34" charset="0"/>
                <a:cs typeface="Times New Roman" panose="02020603050405020304" pitchFamily="18" charset="0"/>
              </a:rPr>
              <a:t>Overview:</a:t>
            </a:r>
            <a:r>
              <a:rPr lang="en-US" sz="2000" b="1" dirty="0">
                <a:latin typeface="+mj-lt"/>
                <a:ea typeface="Calibri" panose="020F0502020204030204" pitchFamily="34" charset="0"/>
                <a:cs typeface="Times New Roman" panose="02020603050405020304" pitchFamily="18" charset="0"/>
              </a:rPr>
              <a:t> </a:t>
            </a:r>
            <a:r>
              <a:rPr lang="en-US" sz="1800" dirty="0"/>
              <a:t>Overview of general requirements and review major changes impacting advertisement signs. Overview of construction inspections, Certificate of Acceptance, and initial Sign License</a:t>
            </a:r>
            <a:endParaRPr lang="en-US" dirty="0"/>
          </a:p>
        </p:txBody>
      </p:sp>
    </p:spTree>
    <p:extLst>
      <p:ext uri="{BB962C8B-B14F-4D97-AF65-F5344CB8AC3E}">
        <p14:creationId xmlns:p14="http://schemas.microsoft.com/office/powerpoint/2010/main" val="870014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7E326C-3D61-48C1-8631-489C6840E6E9}"/>
              </a:ext>
            </a:extLst>
          </p:cNvPr>
          <p:cNvSpPr>
            <a:spLocks noGrp="1"/>
          </p:cNvSpPr>
          <p:nvPr>
            <p:ph type="body" idx="1"/>
          </p:nvPr>
        </p:nvSpPr>
        <p:spPr>
          <a:xfrm>
            <a:off x="311700" y="1645920"/>
            <a:ext cx="8520600" cy="3068610"/>
          </a:xfrm>
        </p:spPr>
        <p:txBody>
          <a:bodyPr>
            <a:normAutofit/>
          </a:bodyPr>
          <a:lstStyle/>
          <a:p>
            <a:pPr marL="1376363" marR="0" indent="-1376363" algn="ctr">
              <a:lnSpc>
                <a:spcPct val="100000"/>
              </a:lnSpc>
              <a:spcAft>
                <a:spcPts val="0"/>
              </a:spcAft>
              <a:buNone/>
            </a:pPr>
            <a:r>
              <a:rPr lang="en-US" sz="4000" b="1" dirty="0">
                <a:latin typeface="Bahnschrift SemiBold SemiConden" panose="020B0502040204020203" pitchFamily="34" charset="0"/>
                <a:ea typeface="Calibri" panose="020F0502020204030204" pitchFamily="34" charset="0"/>
                <a:cs typeface="Times New Roman" panose="02020603050405020304" pitchFamily="18" charset="0"/>
              </a:rPr>
              <a:t>2020 ADVERTISEMENT &amp; SIGN SEMINAR</a:t>
            </a:r>
          </a:p>
          <a:p>
            <a:pPr marL="1376363" marR="0" indent="-1376363" algn="ctr">
              <a:lnSpc>
                <a:spcPct val="100000"/>
              </a:lnSpc>
              <a:spcAft>
                <a:spcPts val="0"/>
              </a:spcAft>
              <a:buNone/>
            </a:pPr>
            <a:r>
              <a:rPr lang="en-US" sz="4000" b="1" dirty="0">
                <a:latin typeface="Bahnschrift SemiBold SemiConden" panose="020B0502040204020203" pitchFamily="34" charset="0"/>
                <a:ea typeface="Calibri" panose="020F0502020204030204" pitchFamily="34" charset="0"/>
                <a:cs typeface="Times New Roman" panose="02020603050405020304" pitchFamily="18" charset="0"/>
              </a:rPr>
              <a:t> </a:t>
            </a:r>
          </a:p>
          <a:p>
            <a:pPr marL="1376363" marR="0" indent="-1376363" algn="ctr">
              <a:lnSpc>
                <a:spcPct val="100000"/>
              </a:lnSpc>
              <a:spcAft>
                <a:spcPts val="0"/>
              </a:spcAft>
              <a:buNone/>
            </a:pPr>
            <a:r>
              <a:rPr lang="en-US" sz="4000" b="1" dirty="0">
                <a:effectLst/>
                <a:latin typeface="Bahnschrift SemiBold SemiConden" panose="020B0502040204020203" pitchFamily="34" charset="0"/>
                <a:ea typeface="Calibri" panose="020F0502020204030204" pitchFamily="34" charset="0"/>
                <a:cs typeface="Times New Roman" panose="02020603050405020304" pitchFamily="18" charset="0"/>
              </a:rPr>
              <a:t>Q&amp;</a:t>
            </a:r>
            <a:r>
              <a:rPr lang="en-US" sz="4000" b="1" dirty="0">
                <a:latin typeface="Bahnschrift SemiBold SemiConden" panose="020B0502040204020203" pitchFamily="34" charset="0"/>
                <a:ea typeface="Calibri" panose="020F0502020204030204" pitchFamily="34" charset="0"/>
                <a:cs typeface="Times New Roman" panose="02020603050405020304" pitchFamily="18" charset="0"/>
              </a:rPr>
              <a:t>A SESSION</a:t>
            </a:r>
            <a:endParaRPr lang="en-US" sz="4000" dirty="0">
              <a:effectLst/>
              <a:latin typeface="Bahnschrift SemiBold SemiConden" panose="020B0502040204020203" pitchFamily="34" charset="0"/>
              <a:ea typeface="Calibri" panose="020F0502020204030204" pitchFamily="34" charset="0"/>
            </a:endParaRPr>
          </a:p>
        </p:txBody>
      </p:sp>
    </p:spTree>
    <p:extLst>
      <p:ext uri="{BB962C8B-B14F-4D97-AF65-F5344CB8AC3E}">
        <p14:creationId xmlns:p14="http://schemas.microsoft.com/office/powerpoint/2010/main" val="2544893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marL="1524000" lvl="3" indent="0">
              <a:buNone/>
            </a:pPr>
            <a:r>
              <a:rPr lang="en-US" b="1" dirty="0"/>
              <a:t>					                </a:t>
            </a:r>
            <a:r>
              <a:rPr lang="en-US" sz="2400" b="1" dirty="0"/>
              <a:t>CLOSING REMARKS</a:t>
            </a:r>
            <a:endParaRPr lang="en-US" sz="2400" dirty="0"/>
          </a:p>
        </p:txBody>
      </p:sp>
      <p:sp>
        <p:nvSpPr>
          <p:cNvPr id="4" name="Rectangle 3"/>
          <p:cNvSpPr/>
          <p:nvPr/>
        </p:nvSpPr>
        <p:spPr>
          <a:xfrm>
            <a:off x="4115015" y="1420564"/>
            <a:ext cx="1546197" cy="999907"/>
          </a:xfrm>
          <a:prstGeom prst="rect">
            <a:avLst/>
          </a:prstGeom>
          <a:blipFill>
            <a:blip r:embed="rId2">
              <a:extLst>
                <a:ext uri="{28A0092B-C50C-407E-A947-70E740481C1C}">
                  <a14:useLocalDpi xmlns:a14="http://schemas.microsoft.com/office/drawing/2010/main" val="0"/>
                </a:ext>
              </a:extLst>
            </a:blip>
            <a:srcRect/>
            <a:stretch>
              <a:fillRect l="-49000" r="-49000"/>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5" name="Title 1">
            <a:extLst>
              <a:ext uri="{FF2B5EF4-FFF2-40B4-BE49-F238E27FC236}">
                <a16:creationId xmlns:a16="http://schemas.microsoft.com/office/drawing/2014/main" id="{C36C3DD4-0F1F-4A12-818B-97487F8A95CA}"/>
              </a:ext>
            </a:extLst>
          </p:cNvPr>
          <p:cNvSpPr>
            <a:spLocks noGrp="1"/>
          </p:cNvSpPr>
          <p:nvPr>
            <p:ph type="title"/>
          </p:nvPr>
        </p:nvSpPr>
        <p:spPr>
          <a:xfrm>
            <a:off x="311700" y="659143"/>
            <a:ext cx="3461657" cy="3829050"/>
          </a:xfrm>
        </p:spPr>
        <p:txBody>
          <a:bodyPr vert="horz" lIns="91440" tIns="45720" rIns="91440" bIns="45720" rtlCol="0" anchor="ctr">
            <a:normAutofit/>
          </a:bodyPr>
          <a:lstStyle/>
          <a:p>
            <a:pPr defTabSz="457200">
              <a:spcBef>
                <a:spcPct val="0"/>
              </a:spcBef>
            </a:pPr>
            <a:r>
              <a:rPr lang="en-US" sz="3400" b="1" dirty="0">
                <a:solidFill>
                  <a:srgbClr val="FFFFFF"/>
                </a:solidFill>
              </a:rPr>
              <a:t>2020 ADVERTISMENT AND SIGN ORDINANCE SEMINAR </a:t>
            </a:r>
          </a:p>
        </p:txBody>
      </p:sp>
    </p:spTree>
    <p:extLst>
      <p:ext uri="{BB962C8B-B14F-4D97-AF65-F5344CB8AC3E}">
        <p14:creationId xmlns:p14="http://schemas.microsoft.com/office/powerpoint/2010/main" val="3125092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92774"/>
            <a:ext cx="8520600" cy="572700"/>
          </a:xfrm>
        </p:spPr>
        <p:txBody>
          <a:bodyPr>
            <a:normAutofit fontScale="90000"/>
          </a:bodyPr>
          <a:lstStyle/>
          <a:p>
            <a:pPr algn="ctr"/>
            <a:r>
              <a:rPr lang="en-US" b="1" dirty="0"/>
              <a:t>CONTACT INFORMATION</a:t>
            </a:r>
          </a:p>
        </p:txBody>
      </p:sp>
      <p:sp>
        <p:nvSpPr>
          <p:cNvPr id="3" name="Text Placeholder 2"/>
          <p:cNvSpPr>
            <a:spLocks noGrp="1"/>
          </p:cNvSpPr>
          <p:nvPr>
            <p:ph type="body" idx="1"/>
          </p:nvPr>
        </p:nvSpPr>
        <p:spPr>
          <a:xfrm>
            <a:off x="311700" y="1371599"/>
            <a:ext cx="8520600" cy="3197275"/>
          </a:xfrm>
        </p:spPr>
        <p:txBody>
          <a:bodyPr>
            <a:normAutofit/>
          </a:bodyPr>
          <a:lstStyle/>
          <a:p>
            <a:pPr marL="152400" indent="0" algn="ctr">
              <a:buNone/>
            </a:pPr>
            <a:r>
              <a:rPr lang="en-US" sz="1800" b="1" dirty="0"/>
              <a:t>BUILDINGS SAFETY ENGINEERING AND ENVIRONMENTAL DEPARTMENT</a:t>
            </a:r>
          </a:p>
          <a:p>
            <a:pPr marL="152400" indent="0" algn="ctr">
              <a:buNone/>
            </a:pPr>
            <a:r>
              <a:rPr lang="en-US" sz="1800" b="1" dirty="0"/>
              <a:t>DEVELOPER RESOURCE CENTER</a:t>
            </a:r>
          </a:p>
          <a:p>
            <a:pPr marL="152400" indent="0" algn="ctr">
              <a:buNone/>
            </a:pPr>
            <a:r>
              <a:rPr lang="en-US" sz="1800" b="1" dirty="0"/>
              <a:t>2 WOODWARD AVENUE, SUITE 434</a:t>
            </a:r>
          </a:p>
          <a:p>
            <a:pPr marL="152400" indent="0" algn="ctr">
              <a:buNone/>
            </a:pPr>
            <a:r>
              <a:rPr lang="en-US" sz="1800" b="1" dirty="0"/>
              <a:t>DETROIT, MICHIGAN  48226</a:t>
            </a:r>
          </a:p>
          <a:p>
            <a:pPr marL="152400" indent="0" algn="ctr">
              <a:buNone/>
            </a:pPr>
            <a:r>
              <a:rPr lang="en-US" sz="1800" b="1" dirty="0"/>
              <a:t>Email Address: </a:t>
            </a:r>
            <a:r>
              <a:rPr lang="en-US" sz="1800" b="1" dirty="0">
                <a:hlinkClick r:id="rId2"/>
              </a:rPr>
              <a:t>Detroit.mi.gov/DRC</a:t>
            </a:r>
            <a:endParaRPr lang="en-US" sz="1800" b="1" dirty="0"/>
          </a:p>
          <a:p>
            <a:pPr marL="152400" indent="0" algn="ctr">
              <a:buNone/>
            </a:pPr>
            <a:r>
              <a:rPr lang="en-US" sz="1800" b="1" dirty="0"/>
              <a:t>Office: (313) 224-2DRC</a:t>
            </a:r>
            <a:endParaRPr lang="en-US" dirty="0"/>
          </a:p>
          <a:p>
            <a:pPr marL="152400" indent="0">
              <a:buNone/>
            </a:pPr>
            <a:endParaRPr lang="en-US" dirty="0"/>
          </a:p>
        </p:txBody>
      </p:sp>
    </p:spTree>
    <p:extLst>
      <p:ext uri="{BB962C8B-B14F-4D97-AF65-F5344CB8AC3E}">
        <p14:creationId xmlns:p14="http://schemas.microsoft.com/office/powerpoint/2010/main" val="424727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92774"/>
            <a:ext cx="8520600" cy="572700"/>
          </a:xfrm>
        </p:spPr>
        <p:txBody>
          <a:bodyPr>
            <a:normAutofit fontScale="90000"/>
          </a:bodyPr>
          <a:lstStyle/>
          <a:p>
            <a:pPr algn="ctr"/>
            <a:r>
              <a:rPr lang="en-US" b="1" dirty="0"/>
              <a:t>CONTACT INFORMATION</a:t>
            </a:r>
          </a:p>
        </p:txBody>
      </p:sp>
      <p:sp>
        <p:nvSpPr>
          <p:cNvPr id="3" name="Text Placeholder 2"/>
          <p:cNvSpPr>
            <a:spLocks noGrp="1"/>
          </p:cNvSpPr>
          <p:nvPr>
            <p:ph type="body" idx="1"/>
          </p:nvPr>
        </p:nvSpPr>
        <p:spPr>
          <a:xfrm>
            <a:off x="311700" y="1371599"/>
            <a:ext cx="8520600" cy="3197275"/>
          </a:xfrm>
        </p:spPr>
        <p:txBody>
          <a:bodyPr>
            <a:normAutofit/>
          </a:bodyPr>
          <a:lstStyle/>
          <a:p>
            <a:pPr marL="152400" indent="0">
              <a:buNone/>
            </a:pPr>
            <a:r>
              <a:rPr lang="en-US" sz="1800" b="1" dirty="0"/>
              <a:t>Websites:	detroitmi.gov/BSEED</a:t>
            </a:r>
          </a:p>
          <a:p>
            <a:pPr marL="152400" indent="0">
              <a:buNone/>
            </a:pPr>
            <a:r>
              <a:rPr lang="en-US" sz="1800" b="1" dirty="0"/>
              <a:t>		permits.detroitmi.gov</a:t>
            </a:r>
          </a:p>
          <a:p>
            <a:pPr marL="152400" indent="0">
              <a:buNone/>
            </a:pPr>
            <a:r>
              <a:rPr lang="en-US" sz="1800" b="1" dirty="0"/>
              <a:t>		detroitmi.gov/PDD</a:t>
            </a:r>
          </a:p>
          <a:p>
            <a:pPr marL="152400" indent="0">
              <a:buNone/>
            </a:pPr>
            <a:r>
              <a:rPr lang="en-US" sz="1800" b="1" dirty="0"/>
              <a:t>		detroitmi.gov/DAH</a:t>
            </a:r>
          </a:p>
          <a:p>
            <a:pPr marL="152400" indent="0">
              <a:buNone/>
            </a:pPr>
            <a:r>
              <a:rPr lang="en-US" sz="1800" b="1" dirty="0"/>
              <a:t>		detroitmi.gov/webapp/city-detroit-parcel-viewer</a:t>
            </a:r>
          </a:p>
          <a:p>
            <a:pPr marL="1371600" indent="-1276350">
              <a:lnSpc>
                <a:spcPct val="100000"/>
              </a:lnSpc>
              <a:buNone/>
            </a:pPr>
            <a:r>
              <a:rPr lang="en-US" sz="1800" b="1" dirty="0"/>
              <a:t>	</a:t>
            </a:r>
            <a:r>
              <a:rPr lang="en-US" sz="1800" dirty="0"/>
              <a:t>billboard map: </a:t>
            </a:r>
            <a:r>
              <a:rPr lang="en-US" sz="1400" u="sng" dirty="0">
                <a:hlinkClick r:id="rId2"/>
              </a:rPr>
              <a:t>https://mdot.maps.arcgis.com/apps/webappviewer/index.html?id=db381c4755e141b08f87bfcad4db8e14</a:t>
            </a:r>
            <a:r>
              <a:rPr lang="en-US" sz="1800" dirty="0"/>
              <a:t> </a:t>
            </a:r>
            <a:r>
              <a:rPr lang="en-US" sz="1800" b="1" dirty="0"/>
              <a:t> 	</a:t>
            </a:r>
          </a:p>
          <a:p>
            <a:pPr marL="152400" indent="0">
              <a:buNone/>
            </a:pPr>
            <a:endParaRPr lang="en-US" dirty="0"/>
          </a:p>
          <a:p>
            <a:pPr marL="152400" indent="0">
              <a:buNone/>
            </a:pPr>
            <a:endParaRPr lang="en-US" dirty="0"/>
          </a:p>
        </p:txBody>
      </p:sp>
    </p:spTree>
    <p:extLst>
      <p:ext uri="{BB962C8B-B14F-4D97-AF65-F5344CB8AC3E}">
        <p14:creationId xmlns:p14="http://schemas.microsoft.com/office/powerpoint/2010/main" val="2918074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92774"/>
            <a:ext cx="8520600" cy="572700"/>
          </a:xfrm>
        </p:spPr>
        <p:txBody>
          <a:bodyPr>
            <a:normAutofit fontScale="90000"/>
          </a:bodyPr>
          <a:lstStyle/>
          <a:p>
            <a:pPr algn="ctr"/>
            <a:r>
              <a:rPr lang="en-US" b="1" dirty="0"/>
              <a:t>CONTACT INFORMATION</a:t>
            </a:r>
          </a:p>
        </p:txBody>
      </p:sp>
      <p:sp>
        <p:nvSpPr>
          <p:cNvPr id="3" name="Text Placeholder 2"/>
          <p:cNvSpPr>
            <a:spLocks noGrp="1"/>
          </p:cNvSpPr>
          <p:nvPr>
            <p:ph type="body" idx="1"/>
          </p:nvPr>
        </p:nvSpPr>
        <p:spPr>
          <a:xfrm>
            <a:off x="311700" y="1371599"/>
            <a:ext cx="8520600" cy="3197275"/>
          </a:xfrm>
        </p:spPr>
        <p:txBody>
          <a:bodyPr/>
          <a:lstStyle/>
          <a:p>
            <a:pPr marL="152400" indent="0" algn="ctr">
              <a:buNone/>
            </a:pPr>
            <a:r>
              <a:rPr lang="en-US" sz="1800" b="1" dirty="0"/>
              <a:t>ERIC B. JOHNSON, SUPERVISING BUILDING INSPECTOR</a:t>
            </a:r>
          </a:p>
          <a:p>
            <a:pPr marL="152400" indent="0" algn="ctr">
              <a:buNone/>
            </a:pPr>
            <a:r>
              <a:rPr lang="en-US" sz="1800" b="1" dirty="0"/>
              <a:t>DEVELOPER RESOURCE CENTER</a:t>
            </a:r>
          </a:p>
          <a:p>
            <a:pPr marL="152400" indent="0" algn="ctr">
              <a:buNone/>
            </a:pPr>
            <a:r>
              <a:rPr lang="en-US" sz="1800" b="1" dirty="0"/>
              <a:t>BUILDING SAFETY ENGINEERING AND ENVIRONMENTAL</a:t>
            </a:r>
          </a:p>
          <a:p>
            <a:pPr marL="152400" indent="0" algn="ctr">
              <a:buNone/>
            </a:pPr>
            <a:r>
              <a:rPr lang="en-US" sz="1800" b="1" dirty="0">
                <a:hlinkClick r:id="rId2"/>
              </a:rPr>
              <a:t>EricJ@Detroitmi.gov</a:t>
            </a:r>
            <a:endParaRPr lang="en-US" sz="1800" b="1" dirty="0"/>
          </a:p>
          <a:p>
            <a:pPr marL="152400" indent="0" algn="ctr">
              <a:buNone/>
            </a:pPr>
            <a:r>
              <a:rPr lang="en-US" sz="1800" b="1" dirty="0"/>
              <a:t>Office: (313) 628-2219</a:t>
            </a:r>
          </a:p>
          <a:p>
            <a:pPr marL="152400" indent="0" algn="ctr">
              <a:buNone/>
            </a:pPr>
            <a:r>
              <a:rPr lang="en-US" sz="1800" b="1" dirty="0"/>
              <a:t>Mobile: (313) 268-8778</a:t>
            </a:r>
          </a:p>
          <a:p>
            <a:endParaRPr lang="en-US" dirty="0"/>
          </a:p>
          <a:p>
            <a:pPr marL="152400" indent="0">
              <a:buNone/>
            </a:pPr>
            <a:endParaRPr lang="en-US" dirty="0"/>
          </a:p>
        </p:txBody>
      </p:sp>
    </p:spTree>
    <p:extLst>
      <p:ext uri="{BB962C8B-B14F-4D97-AF65-F5344CB8AC3E}">
        <p14:creationId xmlns:p14="http://schemas.microsoft.com/office/powerpoint/2010/main" val="3821795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1700" y="1532965"/>
            <a:ext cx="8520600" cy="3035910"/>
          </a:xfrm>
        </p:spPr>
        <p:txBody>
          <a:bodyPr>
            <a:normAutofit/>
          </a:bodyPr>
          <a:lstStyle/>
          <a:p>
            <a:pPr marL="152400" indent="0" algn="ctr">
              <a:buNone/>
            </a:pPr>
            <a:r>
              <a:rPr lang="en-US" sz="4800" dirty="0">
                <a:latin typeface="Algerian" panose="04020705040A02060702" pitchFamily="82" charset="0"/>
              </a:rPr>
              <a:t>SEMINAR ADJOURNMENT</a:t>
            </a:r>
          </a:p>
        </p:txBody>
      </p:sp>
    </p:spTree>
    <p:extLst>
      <p:ext uri="{BB962C8B-B14F-4D97-AF65-F5344CB8AC3E}">
        <p14:creationId xmlns:p14="http://schemas.microsoft.com/office/powerpoint/2010/main" val="2149762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C3DD4-0F1F-4A12-818B-97487F8A95CA}"/>
              </a:ext>
            </a:extLst>
          </p:cNvPr>
          <p:cNvSpPr>
            <a:spLocks noGrp="1"/>
          </p:cNvSpPr>
          <p:nvPr>
            <p:ph type="title"/>
          </p:nvPr>
        </p:nvSpPr>
        <p:spPr>
          <a:xfrm>
            <a:off x="0" y="514350"/>
            <a:ext cx="3461657" cy="3829050"/>
          </a:xfrm>
        </p:spPr>
        <p:txBody>
          <a:bodyPr vert="horz" lIns="91440" tIns="45720" rIns="91440" bIns="45720" rtlCol="0" anchor="ctr">
            <a:normAutofit/>
          </a:bodyPr>
          <a:lstStyle/>
          <a:p>
            <a:pPr defTabSz="457200">
              <a:spcBef>
                <a:spcPct val="0"/>
              </a:spcBef>
            </a:pPr>
            <a:r>
              <a:rPr lang="en-US" sz="3400" b="1" dirty="0">
                <a:solidFill>
                  <a:srgbClr val="FFFFFF"/>
                </a:solidFill>
              </a:rPr>
              <a:t>2020 ADVERTISMENT AND SIGN ORDINANCE SEMINAR </a:t>
            </a:r>
          </a:p>
        </p:txBody>
      </p:sp>
      <p:graphicFrame>
        <p:nvGraphicFramePr>
          <p:cNvPr id="5" name="Text Placeholder 2">
            <a:extLst>
              <a:ext uri="{FF2B5EF4-FFF2-40B4-BE49-F238E27FC236}">
                <a16:creationId xmlns:a16="http://schemas.microsoft.com/office/drawing/2014/main" id="{CEC88AC7-1073-4340-8CB5-A09BD276FBAD}"/>
              </a:ext>
            </a:extLst>
          </p:cNvPr>
          <p:cNvGraphicFramePr/>
          <p:nvPr/>
        </p:nvGraphicFramePr>
        <p:xfrm>
          <a:off x="3757612" y="514350"/>
          <a:ext cx="4869656" cy="382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1121965"/>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7704-BA09-42B7-9418-AF4735A793FF}"/>
              </a:ext>
            </a:extLst>
          </p:cNvPr>
          <p:cNvSpPr>
            <a:spLocks noGrp="1"/>
          </p:cNvSpPr>
          <p:nvPr>
            <p:ph type="title"/>
          </p:nvPr>
        </p:nvSpPr>
        <p:spPr>
          <a:xfrm>
            <a:off x="0" y="1076241"/>
            <a:ext cx="9144000" cy="614994"/>
          </a:xfrm>
        </p:spPr>
        <p:txBody>
          <a:bodyPr>
            <a:noAutofit/>
          </a:bodyPr>
          <a:lstStyle/>
          <a:p>
            <a:pPr algn="ctr"/>
            <a:r>
              <a:rPr lang="en-US" sz="2400" b="1" dirty="0">
                <a:latin typeface="Montserrat Black" panose="020B0604020202020204" charset="0"/>
              </a:rPr>
              <a:t>Advertising sign requirements &amp; process</a:t>
            </a:r>
            <a:endParaRPr lang="en-US" sz="2000" b="1" dirty="0">
              <a:latin typeface="Montserrat Black" panose="020B0604020202020204" charset="0"/>
            </a:endParaRPr>
          </a:p>
        </p:txBody>
      </p:sp>
      <p:sp>
        <p:nvSpPr>
          <p:cNvPr id="3" name="Text Placeholder 2">
            <a:extLst>
              <a:ext uri="{FF2B5EF4-FFF2-40B4-BE49-F238E27FC236}">
                <a16:creationId xmlns:a16="http://schemas.microsoft.com/office/drawing/2014/main" id="{2F7E326C-3D61-48C1-8631-489C6840E6E9}"/>
              </a:ext>
            </a:extLst>
          </p:cNvPr>
          <p:cNvSpPr>
            <a:spLocks noGrp="1"/>
          </p:cNvSpPr>
          <p:nvPr>
            <p:ph type="body" idx="1"/>
          </p:nvPr>
        </p:nvSpPr>
        <p:spPr>
          <a:xfrm>
            <a:off x="311700" y="1877352"/>
            <a:ext cx="8520600" cy="2837179"/>
          </a:xfrm>
        </p:spPr>
        <p:txBody>
          <a:bodyPr>
            <a:normAutofit/>
          </a:bodyPr>
          <a:lstStyle/>
          <a:p>
            <a:pPr marL="0" marR="0" indent="0" fontAlgn="base">
              <a:lnSpc>
                <a:spcPct val="100000"/>
              </a:lnSpc>
              <a:spcBef>
                <a:spcPts val="0"/>
              </a:spcBef>
              <a:buNone/>
            </a:pPr>
            <a:r>
              <a:rPr lang="en-US" sz="2000" b="1" dirty="0">
                <a:effectLst/>
                <a:latin typeface="Bahnschrift SemiBold SemiConden" panose="020B0502040204020203" pitchFamily="34" charset="0"/>
                <a:ea typeface="Calibri" panose="020F0502020204030204" pitchFamily="34" charset="0"/>
                <a:cs typeface="Times New Roman" panose="02020603050405020304" pitchFamily="18" charset="0"/>
              </a:rPr>
              <a:t>Presenter:  	</a:t>
            </a:r>
            <a:r>
              <a:rPr lang="en-US" sz="2000" b="1" dirty="0">
                <a:effectLst/>
                <a:latin typeface="Bahnschrift SemiBold SemiConden" panose="020B0502040204020203" pitchFamily="34" charset="0"/>
                <a:ea typeface="Calibri" panose="020F0502020204030204" pitchFamily="34" charset="0"/>
              </a:rPr>
              <a:t>Eric B. Johnson</a:t>
            </a:r>
          </a:p>
          <a:p>
            <a:pPr marL="0" marR="0" indent="0" fontAlgn="base">
              <a:lnSpc>
                <a:spcPct val="100000"/>
              </a:lnSpc>
              <a:spcBef>
                <a:spcPts val="0"/>
              </a:spcBef>
              <a:spcAft>
                <a:spcPts val="600"/>
              </a:spcAft>
              <a:buNone/>
            </a:pPr>
            <a:r>
              <a:rPr lang="en-US" sz="2000" b="1" dirty="0">
                <a:effectLst/>
                <a:latin typeface="Bahnschrift SemiBold SemiConden" panose="020B0502040204020203" pitchFamily="34" charset="0"/>
                <a:ea typeface="Calibri" panose="020F0502020204030204" pitchFamily="34" charset="0"/>
              </a:rPr>
              <a:t>		</a:t>
            </a:r>
            <a:r>
              <a:rPr lang="en-US" sz="2000" b="1" dirty="0">
                <a:latin typeface="Bahnschrift SemiBold SemiConden" panose="020B0502040204020203" pitchFamily="34" charset="0"/>
                <a:ea typeface="Calibri" panose="020F0502020204030204" pitchFamily="34" charset="0"/>
              </a:rPr>
              <a:t>S</a:t>
            </a:r>
            <a:r>
              <a:rPr lang="en-US" sz="1800" b="1" dirty="0">
                <a:effectLst/>
                <a:latin typeface="Bahnschrift SemiBold SemiConden" panose="020B0502040204020203" pitchFamily="34" charset="0"/>
                <a:ea typeface="Calibri" panose="020F0502020204030204" pitchFamily="34" charset="0"/>
              </a:rPr>
              <a:t>upervising Building Inspector</a:t>
            </a:r>
            <a:endParaRPr lang="en-US" sz="1800" b="1" dirty="0">
              <a:latin typeface="Bahnschrift SemiBold SemiConden" panose="020B0502040204020203" pitchFamily="34" charset="0"/>
              <a:ea typeface="Calibri" panose="020F0502020204030204" pitchFamily="34" charset="0"/>
            </a:endParaRPr>
          </a:p>
          <a:p>
            <a:pPr marL="0" marR="0" indent="0" fontAlgn="base">
              <a:lnSpc>
                <a:spcPct val="100000"/>
              </a:lnSpc>
              <a:spcBef>
                <a:spcPts val="0"/>
              </a:spcBef>
              <a:spcAft>
                <a:spcPts val="0"/>
              </a:spcAft>
              <a:buNone/>
            </a:pPr>
            <a:r>
              <a:rPr lang="en-US" sz="1800" b="1" dirty="0">
                <a:latin typeface="Bahnschrift SemiBold SemiConden" panose="020B0502040204020203" pitchFamily="34" charset="0"/>
                <a:ea typeface="Calibri" panose="020F0502020204030204" pitchFamily="34" charset="0"/>
              </a:rPr>
              <a:t>		Developer Resource Center (DRC)</a:t>
            </a:r>
            <a:endParaRPr lang="en-US" sz="1800" b="1" dirty="0">
              <a:effectLst/>
              <a:latin typeface="Bahnschrift SemiBold SemiConden" panose="020B0502040204020203" pitchFamily="34" charset="0"/>
              <a:ea typeface="Calibri" panose="020F0502020204030204" pitchFamily="34" charset="0"/>
            </a:endParaRPr>
          </a:p>
          <a:p>
            <a:pPr marL="0" marR="0" indent="0" fontAlgn="base">
              <a:lnSpc>
                <a:spcPct val="100000"/>
              </a:lnSpc>
              <a:spcBef>
                <a:spcPts val="0"/>
              </a:spcBef>
              <a:spcAft>
                <a:spcPts val="0"/>
              </a:spcAft>
              <a:buNone/>
            </a:pPr>
            <a:r>
              <a:rPr lang="en-US" sz="1800" b="1" dirty="0">
                <a:effectLst/>
                <a:latin typeface="Bahnschrift SemiBold SemiConden" panose="020B0502040204020203" pitchFamily="34" charset="0"/>
                <a:ea typeface="Calibri" panose="020F0502020204030204" pitchFamily="34" charset="0"/>
              </a:rPr>
              <a:t>		Building Safety Engineering And Environmental Department</a:t>
            </a:r>
          </a:p>
        </p:txBody>
      </p:sp>
    </p:spTree>
    <p:extLst>
      <p:ext uri="{BB962C8B-B14F-4D97-AF65-F5344CB8AC3E}">
        <p14:creationId xmlns:p14="http://schemas.microsoft.com/office/powerpoint/2010/main" val="3389987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A6650-6E5E-402A-8520-244F70EC1B1C}"/>
              </a:ext>
            </a:extLst>
          </p:cNvPr>
          <p:cNvSpPr>
            <a:spLocks noGrp="1"/>
          </p:cNvSpPr>
          <p:nvPr>
            <p:ph type="title"/>
          </p:nvPr>
        </p:nvSpPr>
        <p:spPr>
          <a:xfrm>
            <a:off x="375993" y="682409"/>
            <a:ext cx="8520600" cy="598849"/>
          </a:xfrm>
        </p:spPr>
        <p:txBody>
          <a:bodyPr>
            <a:normAutofit/>
          </a:bodyPr>
          <a:lstStyle/>
          <a:p>
            <a:pPr algn="ctr"/>
            <a:r>
              <a:rPr lang="en-US" sz="2400" b="1" dirty="0">
                <a:latin typeface="Montserrat Black" panose="020B0604020202020204" charset="0"/>
              </a:rPr>
              <a:t>Advertising sign requirements</a:t>
            </a:r>
          </a:p>
        </p:txBody>
      </p:sp>
      <p:sp>
        <p:nvSpPr>
          <p:cNvPr id="5" name="Text Placeholder 2">
            <a:extLst>
              <a:ext uri="{FF2B5EF4-FFF2-40B4-BE49-F238E27FC236}">
                <a16:creationId xmlns:a16="http://schemas.microsoft.com/office/drawing/2014/main" id="{93139452-5753-4229-8702-BC7AF49FADAE}"/>
              </a:ext>
            </a:extLst>
          </p:cNvPr>
          <p:cNvSpPr>
            <a:spLocks noGrp="1"/>
          </p:cNvSpPr>
          <p:nvPr>
            <p:ph type="body" idx="1"/>
          </p:nvPr>
        </p:nvSpPr>
        <p:spPr>
          <a:xfrm>
            <a:off x="311150" y="1185863"/>
            <a:ext cx="8521700" cy="3775075"/>
          </a:xfrm>
        </p:spPr>
        <p:txBody>
          <a:bodyPr>
            <a:noAutofit/>
          </a:bodyPr>
          <a:lstStyle/>
          <a:p>
            <a:pPr marL="285750" indent="-285750" algn="just" fontAlgn="base">
              <a:lnSpc>
                <a:spcPct val="120000"/>
              </a:lnSpc>
              <a:spcAft>
                <a:spcPts val="600"/>
              </a:spcAft>
              <a:buFont typeface="Wingdings" panose="05000000000000000000" pitchFamily="2" charset="2"/>
              <a:buChar char="q"/>
            </a:pPr>
            <a:r>
              <a:rPr lang="en-US" sz="1100" b="1" dirty="0">
                <a:latin typeface="Times New Roman" panose="02020603050405020304" pitchFamily="18" charset="0"/>
                <a:cs typeface="Times New Roman" panose="02020603050405020304" pitchFamily="18" charset="0"/>
              </a:rPr>
              <a:t>DEFINITION:</a:t>
            </a:r>
          </a:p>
          <a:p>
            <a:pPr>
              <a:lnSpc>
                <a:spcPct val="100000"/>
              </a:lnSpc>
            </a:pPr>
            <a:r>
              <a:rPr lang="en-US" sz="1200" b="1" dirty="0">
                <a:latin typeface="Times New Roman" panose="02020603050405020304" pitchFamily="18" charset="0"/>
                <a:cs typeface="Times New Roman" panose="02020603050405020304" pitchFamily="18" charset="0"/>
              </a:rPr>
              <a:t>ADVERTISING SIGN </a:t>
            </a:r>
            <a:r>
              <a:rPr lang="en-US" sz="1200" b="1" i="1" dirty="0">
                <a:latin typeface="Times New Roman" panose="02020603050405020304" pitchFamily="18" charset="0"/>
                <a:cs typeface="Times New Roman" panose="02020603050405020304" pitchFamily="18" charset="0"/>
              </a:rPr>
              <a:t>Advertising sign </a:t>
            </a:r>
            <a:r>
              <a:rPr lang="en-US" sz="1200" b="1" dirty="0">
                <a:latin typeface="Times New Roman" panose="02020603050405020304" pitchFamily="18" charset="0"/>
                <a:cs typeface="Times New Roman" panose="02020603050405020304" pitchFamily="18" charset="0"/>
              </a:rPr>
              <a:t>means a sign containing a commercial message that is intended to direct attention to a business, profession, commodity. service, or entertainment, that is conducted, sold, or offered elsewhere than on the premises where the sign is located or that is only incidentally conducted, sold. or offered on the premises where the sign is located.</a:t>
            </a:r>
          </a:p>
          <a:p>
            <a:pPr algn="just">
              <a:lnSpc>
                <a:spcPct val="120000"/>
              </a:lnSpc>
              <a:spcAft>
                <a:spcPts val="600"/>
              </a:spcAft>
            </a:pPr>
            <a:r>
              <a:rPr lang="en-US" sz="1200" b="1" dirty="0">
                <a:latin typeface="Times New Roman" panose="02020603050405020304" pitchFamily="18" charset="0"/>
                <a:cs typeface="Times New Roman" panose="02020603050405020304" pitchFamily="18" charset="0"/>
              </a:rPr>
              <a:t>Sec. 4-4-17 Sign erection or alteration to require new permit, sign operation or maintenance to require license It shall be unlawful to post. construct, erect, or otherwise display a sign without having first been issued a permit for such sign. It shall be unlawful to operate or maintain a sign without having first been issued a license for such operation. The </a:t>
            </a:r>
            <a:r>
              <a:rPr lang="en-US" sz="1200" b="1" dirty="0" err="1">
                <a:latin typeface="Times New Roman" panose="02020603050405020304" pitchFamily="18" charset="0"/>
                <a:cs typeface="Times New Roman" panose="02020603050405020304" pitchFamily="18" charset="0"/>
              </a:rPr>
              <a:t>tenn</a:t>
            </a:r>
            <a:r>
              <a:rPr lang="en-US" sz="1200" b="1" dirty="0">
                <a:latin typeface="Times New Roman" panose="02020603050405020304" pitchFamily="18" charset="0"/>
                <a:cs typeface="Times New Roman" panose="02020603050405020304" pitchFamily="18" charset="0"/>
              </a:rPr>
              <a:t> of any such license shall not exceed two years.</a:t>
            </a:r>
          </a:p>
          <a:p>
            <a:pPr algn="just">
              <a:lnSpc>
                <a:spcPct val="120000"/>
              </a:lnSpc>
              <a:spcAft>
                <a:spcPts val="600"/>
              </a:spcAft>
            </a:pPr>
            <a:r>
              <a:rPr lang="en-US" sz="1200" b="1" dirty="0">
                <a:latin typeface="Times New Roman" panose="02020603050405020304" pitchFamily="18" charset="0"/>
                <a:cs typeface="Times New Roman" panose="02020603050405020304" pitchFamily="18" charset="0"/>
              </a:rPr>
              <a:t>Sec. 4-4-21. Amortization. (a) Any sign for which a permit, grant, or other approval has been issued prior to the effective date of this ordinance. that is in compliance with all terms and conditions of such approval. but that does not conform to the provisions and standards of Chapter 4, Article 4. Divisions 2 through 7. shall not be subject to the dimensional standards and other substantive requirements of this Article until January 1, 2030.</a:t>
            </a:r>
          </a:p>
          <a:p>
            <a:pPr algn="just">
              <a:lnSpc>
                <a:spcPct val="120000"/>
              </a:lnSpc>
              <a:spcAft>
                <a:spcPts val="600"/>
              </a:spcAft>
            </a:pPr>
            <a:r>
              <a:rPr lang="en-US" sz="1200" b="1" dirty="0">
                <a:latin typeface="Times New Roman" panose="02020603050405020304" pitchFamily="18" charset="0"/>
                <a:cs typeface="Times New Roman" panose="02020603050405020304" pitchFamily="18" charset="0"/>
              </a:rPr>
              <a:t>Sec. 4-4-22. Waivers and adjustments to sign standards. (a) Any dimensional or operational standard or requirement set forth in this article may be subject to waiver or adjustment in accordance with the provisions of this section, except as expressly limited or prohibited.</a:t>
            </a:r>
          </a:p>
        </p:txBody>
      </p:sp>
    </p:spTree>
    <p:extLst>
      <p:ext uri="{BB962C8B-B14F-4D97-AF65-F5344CB8AC3E}">
        <p14:creationId xmlns:p14="http://schemas.microsoft.com/office/powerpoint/2010/main" val="3164272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b="1" dirty="0">
                <a:latin typeface="Montserrat Black" panose="020B0604020202020204" charset="0"/>
              </a:rPr>
              <a:t>ADVERTISING sign requirements (cont’d)</a:t>
            </a:r>
            <a:endParaRPr lang="en-US" sz="2000" dirty="0"/>
          </a:p>
        </p:txBody>
      </p:sp>
      <p:sp>
        <p:nvSpPr>
          <p:cNvPr id="3" name="Text Placeholder 2"/>
          <p:cNvSpPr>
            <a:spLocks noGrp="1"/>
          </p:cNvSpPr>
          <p:nvPr>
            <p:ph type="body" idx="1"/>
          </p:nvPr>
        </p:nvSpPr>
        <p:spPr/>
        <p:txBody>
          <a:bodyPr>
            <a:normAutofit/>
          </a:bodyPr>
          <a:lstStyle/>
          <a:p>
            <a:r>
              <a:rPr lang="en-US" sz="1400" b="1" dirty="0">
                <a:latin typeface="Times New Roman" panose="02020603050405020304" pitchFamily="18" charset="0"/>
                <a:cs typeface="Times New Roman" panose="02020603050405020304" pitchFamily="18" charset="0"/>
              </a:rPr>
              <a:t>Sec. 4-4-23. Appeals of administrative decisions under this chapter. (a) In accordance with Chapter 3. of this Code, </a:t>
            </a:r>
            <a:r>
              <a:rPr lang="en-US" sz="1400" b="1" i="1" dirty="0">
                <a:latin typeface="Times New Roman" panose="02020603050405020304" pitchFamily="18" charset="0"/>
                <a:cs typeface="Times New Roman" panose="02020603050405020304" pitchFamily="18" charset="0"/>
              </a:rPr>
              <a:t>Administrative Hearings and Enforcement. and Administrative Appeals, </a:t>
            </a:r>
            <a:r>
              <a:rPr lang="en-US" sz="1400" b="1" dirty="0">
                <a:latin typeface="Times New Roman" panose="02020603050405020304" pitchFamily="18" charset="0"/>
                <a:cs typeface="Times New Roman" panose="02020603050405020304" pitchFamily="18" charset="0"/>
              </a:rPr>
              <a:t>Division IV, </a:t>
            </a:r>
            <a:r>
              <a:rPr lang="en-US" sz="1400" b="1" i="1" dirty="0">
                <a:latin typeface="Times New Roman" panose="02020603050405020304" pitchFamily="18" charset="0"/>
                <a:cs typeface="Times New Roman" panose="02020603050405020304" pitchFamily="18" charset="0"/>
              </a:rPr>
              <a:t>Administrative Appeals, </a:t>
            </a:r>
            <a:r>
              <a:rPr lang="en-US" sz="1400" b="1" dirty="0">
                <a:latin typeface="Times New Roman" panose="02020603050405020304" pitchFamily="18" charset="0"/>
                <a:cs typeface="Times New Roman" panose="02020603050405020304" pitchFamily="18" charset="0"/>
              </a:rPr>
              <a:t>as well as the rules of procedure promulgated thereunder, any appeal of an administrative decision made pursuant to Section 4-4-22 of this Code shall be made to the Department of Appeals and Hearings.</a:t>
            </a:r>
          </a:p>
          <a:p>
            <a:r>
              <a:rPr lang="en-US" sz="1400" b="1" dirty="0">
                <a:latin typeface="Times New Roman" panose="02020603050405020304" pitchFamily="18" charset="0"/>
                <a:cs typeface="Times New Roman" panose="02020603050405020304" pitchFamily="18" charset="0"/>
              </a:rPr>
              <a:t>Sec. 4-4-35. Dynamic signs. </a:t>
            </a:r>
            <a:r>
              <a:rPr lang="en-US" sz="1400" dirty="0">
                <a:latin typeface="Times New Roman" panose="02020603050405020304" pitchFamily="18" charset="0"/>
                <a:cs typeface="Times New Roman" panose="02020603050405020304" pitchFamily="18" charset="0"/>
              </a:rPr>
              <a:t>(a) </a:t>
            </a:r>
            <a:r>
              <a:rPr lang="en-US" sz="1400" b="1" i="1" dirty="0">
                <a:latin typeface="Times New Roman" panose="02020603050405020304" pitchFamily="18" charset="0"/>
                <a:cs typeface="Times New Roman" panose="02020603050405020304" pitchFamily="18" charset="0"/>
              </a:rPr>
              <a:t>Permissibility. </a:t>
            </a:r>
            <a:r>
              <a:rPr lang="en-US" sz="1400" dirty="0">
                <a:latin typeface="Times New Roman" panose="02020603050405020304" pitchFamily="18" charset="0"/>
                <a:cs typeface="Times New Roman" panose="02020603050405020304" pitchFamily="18" charset="0"/>
              </a:rPr>
              <a:t>(I) Dynamic signs are permissible only in low-density commercial/ institutional sign districts and high-density commercial/industrial sign districts. Dynamic signs may be animated only in the Central Business District.</a:t>
            </a:r>
          </a:p>
          <a:p>
            <a:r>
              <a:rPr lang="en-US" sz="1400" b="1" dirty="0">
                <a:latin typeface="Times New Roman" panose="02020603050405020304" pitchFamily="18" charset="0"/>
                <a:cs typeface="Times New Roman" panose="02020603050405020304" pitchFamily="18" charset="0"/>
              </a:rPr>
              <a:t>Sec. 4-4-36. Illuminated signs. </a:t>
            </a:r>
            <a:r>
              <a:rPr lang="en-US" sz="1400" dirty="0">
                <a:latin typeface="Times New Roman" panose="02020603050405020304" pitchFamily="18" charset="0"/>
                <a:cs typeface="Times New Roman" panose="02020603050405020304" pitchFamily="18" charset="0"/>
              </a:rPr>
              <a:t>(a) </a:t>
            </a:r>
            <a:r>
              <a:rPr lang="en-US" sz="1400" i="1" dirty="0">
                <a:latin typeface="Times New Roman" panose="02020603050405020304" pitchFamily="18" charset="0"/>
                <a:cs typeface="Times New Roman" panose="02020603050405020304" pitchFamily="18" charset="0"/>
              </a:rPr>
              <a:t>Permissibility. </a:t>
            </a:r>
            <a:r>
              <a:rPr lang="en-US" sz="1400" dirty="0">
                <a:latin typeface="Times New Roman" panose="02020603050405020304" pitchFamily="18" charset="0"/>
                <a:cs typeface="Times New Roman" panose="02020603050405020304" pitchFamily="18" charset="0"/>
              </a:rPr>
              <a:t>Illuminated signs are permissible in all sign districts. Illuminated signs in low-density residential sign districts may be externally illuminated only.</a:t>
            </a:r>
          </a:p>
        </p:txBody>
      </p:sp>
    </p:spTree>
    <p:extLst>
      <p:ext uri="{BB962C8B-B14F-4D97-AF65-F5344CB8AC3E}">
        <p14:creationId xmlns:p14="http://schemas.microsoft.com/office/powerpoint/2010/main" val="1643773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b="1" dirty="0">
                <a:latin typeface="Montserrat Black" panose="020B0604020202020204" charset="0"/>
              </a:rPr>
              <a:t>BUSINESS sign requirements (cont’d)</a:t>
            </a:r>
            <a:endParaRPr lang="en-US" sz="2000" dirty="0"/>
          </a:p>
        </p:txBody>
      </p:sp>
      <p:sp>
        <p:nvSpPr>
          <p:cNvPr id="3" name="Text Placeholder 2"/>
          <p:cNvSpPr>
            <a:spLocks noGrp="1"/>
          </p:cNvSpPr>
          <p:nvPr>
            <p:ph type="body" idx="1"/>
          </p:nvPr>
        </p:nvSpPr>
        <p:spPr>
          <a:xfrm>
            <a:off x="311700" y="1017725"/>
            <a:ext cx="8520600" cy="3551150"/>
          </a:xfrm>
        </p:spPr>
        <p:txBody>
          <a:bodyPr>
            <a:noAutofit/>
          </a:bodyPr>
          <a:lstStyle/>
          <a:p>
            <a:pPr algn="just">
              <a:lnSpc>
                <a:spcPct val="100000"/>
              </a:lnSpc>
              <a:spcAft>
                <a:spcPts val="600"/>
              </a:spcAft>
            </a:pPr>
            <a:r>
              <a:rPr lang="en-US" sz="1400" b="1" dirty="0">
                <a:latin typeface="Times New Roman" panose="02020603050405020304" pitchFamily="18" charset="0"/>
                <a:cs typeface="Times New Roman" panose="02020603050405020304" pitchFamily="18" charset="0"/>
              </a:rPr>
              <a:t>Sec. 4-4-62. Limitation on maximum aggregate business sign area. For any premises in a low-density residential sign district that contains a single-family, two-family, or multi-family residential building or structure with not more than four dwelling units, six square feet. For any premises in a low-density residential sign district that is not identified in Subsection (a)(l) of this section, and in any high-density residential/mixed use sign district, low-density commercial/institutional sign district. or recreation/open space sign district, the greater of: a. 2.6 square feet per linear foot of building frontage, not to exceed 500 square feet; or b. One square foot per linear foot of premises frontage, not to exceed 500 square feet. In any high-density commercial/industrial sign district, three square feet per linear foot of building frontage, provided that the maximum permissible aggregate area in any such district located outside the Central Business District, shall not exceed . 500 square feet.</a:t>
            </a:r>
          </a:p>
          <a:p>
            <a:pPr algn="just">
              <a:lnSpc>
                <a:spcPct val="100000"/>
              </a:lnSpc>
              <a:spcAft>
                <a:spcPts val="600"/>
              </a:spcAft>
            </a:pPr>
            <a:r>
              <a:rPr lang="en-US" sz="1400" b="1" dirty="0">
                <a:latin typeface="Times New Roman" panose="02020603050405020304" pitchFamily="18" charset="0"/>
                <a:cs typeface="Times New Roman" panose="02020603050405020304" pitchFamily="18" charset="0"/>
              </a:rPr>
              <a:t>For any corner premises that fronts onto a freeway, major thoroughfare, or  secondary thoroughfare. the maximum permissible aggregate area as determined in Subsection (a) of this section shall be calculated, and shall apply, separately for each frontage of the premises. For any comer premises that does not front onto a freeway, major thoroughfare, or secondary thoroughfare, the maximum permissible aggregate area for the entire premises as determined in Subsection (a) of this section shall be calculated based only on the longest frontage of the premises.</a:t>
            </a:r>
          </a:p>
        </p:txBody>
      </p:sp>
    </p:spTree>
    <p:extLst>
      <p:ext uri="{BB962C8B-B14F-4D97-AF65-F5344CB8AC3E}">
        <p14:creationId xmlns:p14="http://schemas.microsoft.com/office/powerpoint/2010/main" val="2209199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b="1" dirty="0">
                <a:latin typeface="Montserrat Black" panose="020B0604020202020204" charset="0"/>
              </a:rPr>
              <a:t>ADVERTISEMENT sign requirements (cont’d)</a:t>
            </a:r>
            <a:endParaRPr lang="en-US" sz="2000" dirty="0"/>
          </a:p>
        </p:txBody>
      </p:sp>
      <p:sp>
        <p:nvSpPr>
          <p:cNvPr id="3" name="Text Placeholder 2"/>
          <p:cNvSpPr>
            <a:spLocks noGrp="1"/>
          </p:cNvSpPr>
          <p:nvPr>
            <p:ph type="body" idx="1"/>
          </p:nvPr>
        </p:nvSpPr>
        <p:spPr/>
        <p:txBody>
          <a:bodyPr>
            <a:normAutofit/>
          </a:bodyPr>
          <a:lstStyle/>
          <a:p>
            <a:r>
              <a:rPr lang="en-US" sz="1100" b="1" dirty="0"/>
              <a:t>DIVISION 4. REGULATION OF ADVERTISING SIGNS LOCATED OUTSIDE THE CENTRAL BUSINESS DISTRICT</a:t>
            </a:r>
          </a:p>
          <a:p>
            <a:r>
              <a:rPr lang="en-US" sz="1100" b="1" dirty="0"/>
              <a:t>Sec. 4-4-102. Permit for new or altered advertising signs. No permit may be issued by the Department for the construction and erection of a new advertising sign, or for the alteration of an existing advertising sign, except upon approval of a waiver of such prohibition in accordance with Section 4-4-22 of this Code. as well as satisfaction of each of the provisions of the section: DPW Traffic, PDD, CFO, BSEED, MDOT.</a:t>
            </a:r>
          </a:p>
          <a:p>
            <a:endParaRPr lang="en-US" sz="1100" b="1" dirty="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1594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b="1" dirty="0">
                <a:latin typeface="Montserrat Black" panose="020B0604020202020204" charset="0"/>
              </a:rPr>
              <a:t>ADVERTISEMENT sign requirements (cont’d)</a:t>
            </a:r>
            <a:endParaRPr lang="en-US" sz="2000" dirty="0"/>
          </a:p>
        </p:txBody>
      </p:sp>
      <p:sp>
        <p:nvSpPr>
          <p:cNvPr id="3" name="Text Placeholder 2"/>
          <p:cNvSpPr>
            <a:spLocks noGrp="1"/>
          </p:cNvSpPr>
          <p:nvPr>
            <p:ph type="body" idx="1"/>
          </p:nvPr>
        </p:nvSpPr>
        <p:spPr/>
        <p:txBody>
          <a:bodyPr>
            <a:noAutofit/>
          </a:bodyPr>
          <a:lstStyle/>
          <a:p>
            <a:pPr>
              <a:lnSpc>
                <a:spcPct val="100000"/>
              </a:lnSpc>
              <a:spcAft>
                <a:spcPts val="600"/>
              </a:spcAft>
            </a:pPr>
            <a:r>
              <a:rPr lang="en-US" sz="1200" b="1" dirty="0">
                <a:latin typeface="Times New Roman" panose="02020603050405020304" pitchFamily="18" charset="0"/>
                <a:cs typeface="Times New Roman" panose="02020603050405020304" pitchFamily="18" charset="0"/>
              </a:rPr>
              <a:t>19 Sec. 4-4-103. Spacing requirements.</a:t>
            </a:r>
          </a:p>
          <a:p>
            <a:pPr>
              <a:lnSpc>
                <a:spcPct val="100000"/>
              </a:lnSpc>
              <a:spcAft>
                <a:spcPts val="600"/>
              </a:spcAft>
            </a:pPr>
            <a:r>
              <a:rPr lang="en-US" sz="1200" b="1" dirty="0">
                <a:latin typeface="Times New Roman" panose="02020603050405020304" pitchFamily="18" charset="0"/>
                <a:cs typeface="Times New Roman" panose="02020603050405020304" pitchFamily="18" charset="0"/>
              </a:rPr>
              <a:t>No advertising sign located outside of the Central Business District may be permitted if: </a:t>
            </a:r>
          </a:p>
          <a:p>
            <a:pPr>
              <a:lnSpc>
                <a:spcPct val="100000"/>
              </a:lnSpc>
              <a:spcAft>
                <a:spcPts val="600"/>
              </a:spcAft>
            </a:pPr>
            <a:r>
              <a:rPr lang="en-US" sz="1200" b="1" dirty="0">
                <a:latin typeface="Times New Roman" panose="02020603050405020304" pitchFamily="18" charset="0"/>
                <a:cs typeface="Times New Roman" panose="02020603050405020304" pitchFamily="18" charset="0"/>
              </a:rPr>
              <a:t>(I) The proposed advertising sign is neither dynamic nor internally illuminated, and the premises on which the sign is located is 1.000 feet or less, measured linearly, from any premises that contains another advertising sign that is also neither dynamic nor internally illuminated and is oriented in the same direction as the sign; </a:t>
            </a:r>
          </a:p>
          <a:p>
            <a:pPr>
              <a:lnSpc>
                <a:spcPct val="100000"/>
              </a:lnSpc>
              <a:spcAft>
                <a:spcPts val="600"/>
              </a:spcAft>
            </a:pPr>
            <a:r>
              <a:rPr lang="en-US" sz="1200" b="1" dirty="0">
                <a:latin typeface="Times New Roman" panose="02020603050405020304" pitchFamily="18" charset="0"/>
                <a:cs typeface="Times New Roman" panose="02020603050405020304" pitchFamily="18" charset="0"/>
              </a:rPr>
              <a:t>(2) The proposed advertising sign is neither dynamic nor internally illuminated. And the premises on which the sign is located is 1. 750 feet or less, measured linearly, from any premises that contains another advertising sign that is either dynamic or internally illuminated and is oriented in the same direction as the sign;  </a:t>
            </a:r>
          </a:p>
          <a:p>
            <a:pPr>
              <a:lnSpc>
                <a:spcPct val="100000"/>
              </a:lnSpc>
              <a:spcAft>
                <a:spcPts val="600"/>
              </a:spcAft>
            </a:pPr>
            <a:r>
              <a:rPr lang="en-US" sz="1200" b="1" dirty="0">
                <a:latin typeface="Times New Roman" panose="02020603050405020304" pitchFamily="18" charset="0"/>
                <a:cs typeface="Times New Roman" panose="02020603050405020304" pitchFamily="18" charset="0"/>
              </a:rPr>
              <a:t>The proposed advertising sign is dynamic or internally illuminated. and the premises on which the sign is located is 1.750 feet or less, measured linearly, from any premises that contains another advertising sign that is oriented in the same direction as the sign; </a:t>
            </a:r>
          </a:p>
          <a:p>
            <a:pPr>
              <a:lnSpc>
                <a:spcPct val="100000"/>
              </a:lnSpc>
              <a:spcAft>
                <a:spcPts val="600"/>
              </a:spcAft>
            </a:pPr>
            <a:r>
              <a:rPr lang="en-US" sz="1200" b="1" dirty="0">
                <a:latin typeface="Times New Roman" panose="02020603050405020304" pitchFamily="18" charset="0"/>
                <a:cs typeface="Times New Roman" panose="02020603050405020304" pitchFamily="18" charset="0"/>
              </a:rPr>
              <a:t>The premises on which the proposed advertising sign is located is 500 feet or less, measured linearly, from a premises that contains a hospital, as defined in Section 4-1-1 of this Code, or a school or educational institution. museum. park. playground. or other outdoor recreation facility, as such terms are defined in Article XVI of Chapter 50; The premises on which the proposed advertising sign is located is 500 feet or less. measured radially. from a historic district identified in Chapter 21, </a:t>
            </a:r>
            <a:r>
              <a:rPr lang="en-US" sz="1200" b="1" i="1" dirty="0">
                <a:latin typeface="Times New Roman" panose="02020603050405020304" pitchFamily="18" charset="0"/>
                <a:cs typeface="Times New Roman" panose="02020603050405020304" pitchFamily="18" charset="0"/>
              </a:rPr>
              <a:t>History. </a:t>
            </a:r>
            <a:r>
              <a:rPr lang="en-US" sz="1200" b="1" dirty="0">
                <a:latin typeface="Times New Roman" panose="02020603050405020304" pitchFamily="18" charset="0"/>
                <a:cs typeface="Times New Roman" panose="02020603050405020304" pitchFamily="18" charset="0"/>
              </a:rPr>
              <a:t>of this Code;</a:t>
            </a:r>
          </a:p>
        </p:txBody>
      </p:sp>
    </p:spTree>
    <p:extLst>
      <p:ext uri="{BB962C8B-B14F-4D97-AF65-F5344CB8AC3E}">
        <p14:creationId xmlns:p14="http://schemas.microsoft.com/office/powerpoint/2010/main" val="505856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b="1" dirty="0">
                <a:latin typeface="Montserrat Black" panose="020B0604020202020204" charset="0"/>
              </a:rPr>
              <a:t>ADVERTISEMENT sign requirements (cont’d)</a:t>
            </a:r>
            <a:endParaRPr lang="en-US" sz="2000" dirty="0"/>
          </a:p>
        </p:txBody>
      </p:sp>
      <p:sp>
        <p:nvSpPr>
          <p:cNvPr id="3" name="Text Placeholder 2"/>
          <p:cNvSpPr>
            <a:spLocks noGrp="1"/>
          </p:cNvSpPr>
          <p:nvPr>
            <p:ph type="body" idx="1"/>
          </p:nvPr>
        </p:nvSpPr>
        <p:spPr>
          <a:xfrm>
            <a:off x="311700" y="939338"/>
            <a:ext cx="8520600" cy="3629537"/>
          </a:xfrm>
        </p:spPr>
        <p:txBody>
          <a:bodyPr>
            <a:noAutofit/>
          </a:bodyPr>
          <a:lstStyle/>
          <a:p>
            <a:pPr>
              <a:lnSpc>
                <a:spcPct val="100000"/>
              </a:lnSpc>
              <a:spcAft>
                <a:spcPts val="600"/>
              </a:spcAft>
            </a:pPr>
            <a:r>
              <a:rPr lang="en-US" sz="1200" b="1" dirty="0">
                <a:latin typeface="Times New Roman" panose="02020603050405020304" pitchFamily="18" charset="0"/>
                <a:cs typeface="Times New Roman" panose="02020603050405020304" pitchFamily="18" charset="0"/>
              </a:rPr>
              <a:t>The actual location of the proposed advertising sign is 125 feet or less, measured radially from the nearest point of the sign, from the edge of the traveled roadway of any freeway. or interchange ramp between freeways, used by traffic traveling in</a:t>
            </a:r>
          </a:p>
          <a:p>
            <a:pPr>
              <a:lnSpc>
                <a:spcPct val="100000"/>
              </a:lnSpc>
              <a:spcAft>
                <a:spcPts val="600"/>
              </a:spcAft>
            </a:pPr>
            <a:r>
              <a:rPr lang="en-US" sz="1200" b="1" dirty="0">
                <a:latin typeface="Times New Roman" panose="02020603050405020304" pitchFamily="18" charset="0"/>
                <a:cs typeface="Times New Roman" panose="02020603050405020304" pitchFamily="18" charset="0"/>
              </a:rPr>
              <a:t>the direction opposite the orientation of the sign;</a:t>
            </a:r>
          </a:p>
          <a:p>
            <a:pPr>
              <a:lnSpc>
                <a:spcPct val="100000"/>
              </a:lnSpc>
              <a:spcAft>
                <a:spcPts val="600"/>
              </a:spcAft>
            </a:pPr>
            <a:r>
              <a:rPr lang="en-US" sz="1200" b="1" dirty="0">
                <a:latin typeface="Times New Roman" panose="02020603050405020304" pitchFamily="18" charset="0"/>
                <a:cs typeface="Times New Roman" panose="02020603050405020304" pitchFamily="18" charset="0"/>
              </a:rPr>
              <a:t>Sec. 4-4-103. Spacing requirements. 1,000 or 1,750 feet Dynamic/Illuminated related, 500 feet hospital/historic district related, etc. </a:t>
            </a:r>
          </a:p>
          <a:p>
            <a:pPr>
              <a:lnSpc>
                <a:spcPct val="100000"/>
              </a:lnSpc>
              <a:spcAft>
                <a:spcPts val="600"/>
              </a:spcAft>
            </a:pPr>
            <a:r>
              <a:rPr lang="en-US" sz="1200" b="1" dirty="0">
                <a:latin typeface="Times New Roman" panose="02020603050405020304" pitchFamily="18" charset="0"/>
                <a:cs typeface="Times New Roman" panose="02020603050405020304" pitchFamily="18" charset="0"/>
              </a:rPr>
              <a:t>Sec. 4-4-104 Setbacks Advertising signs must be set back at least five feet, measured from the outermost projection of any component of the sign, from any boundary of the premises on which the sign is located. </a:t>
            </a:r>
          </a:p>
          <a:p>
            <a:pPr>
              <a:lnSpc>
                <a:spcPct val="100000"/>
              </a:lnSpc>
              <a:spcAft>
                <a:spcPts val="600"/>
              </a:spcAft>
            </a:pPr>
            <a:r>
              <a:rPr lang="en-US" sz="1200" b="1" dirty="0">
                <a:latin typeface="Times New Roman" panose="02020603050405020304" pitchFamily="18" charset="0"/>
                <a:cs typeface="Times New Roman" panose="02020603050405020304" pitchFamily="18" charset="0"/>
              </a:rPr>
              <a:t>Sec. 4-4-105. Height and clearance. The height of any advertising sign shall not exceed 35 feet, with the exception of any freeway advertising sign, the height of which shall not exceed 45 feet. </a:t>
            </a:r>
          </a:p>
          <a:p>
            <a:pPr>
              <a:lnSpc>
                <a:spcPct val="100000"/>
              </a:lnSpc>
              <a:spcAft>
                <a:spcPts val="600"/>
              </a:spcAft>
            </a:pPr>
            <a:r>
              <a:rPr lang="en-US" sz="1200" b="1" dirty="0">
                <a:latin typeface="Times New Roman" panose="02020603050405020304" pitchFamily="18" charset="0"/>
                <a:cs typeface="Times New Roman" panose="02020603050405020304" pitchFamily="18" charset="0"/>
              </a:rPr>
              <a:t>The clearance of any advertising sign shall be at least 15 feet. </a:t>
            </a:r>
          </a:p>
          <a:p>
            <a:pPr>
              <a:lnSpc>
                <a:spcPct val="100000"/>
              </a:lnSpc>
              <a:spcAft>
                <a:spcPts val="600"/>
              </a:spcAft>
            </a:pPr>
            <a:r>
              <a:rPr lang="en-US" sz="1200" b="1" dirty="0">
                <a:latin typeface="Times New Roman" panose="02020603050405020304" pitchFamily="18" charset="0"/>
                <a:cs typeface="Times New Roman" panose="02020603050405020304" pitchFamily="18" charset="0"/>
              </a:rPr>
              <a:t>Sec. 4-4-106 Area 1. Freeway advertising sign and is oriented toward a freeway - 672 </a:t>
            </a:r>
            <a:r>
              <a:rPr lang="en-US" sz="1200" b="1" dirty="0" err="1">
                <a:latin typeface="Times New Roman" panose="02020603050405020304" pitchFamily="18" charset="0"/>
                <a:cs typeface="Times New Roman" panose="02020603050405020304" pitchFamily="18" charset="0"/>
              </a:rPr>
              <a:t>sq.ft</a:t>
            </a:r>
            <a:r>
              <a:rPr lang="en-US" sz="1200" b="1" dirty="0">
                <a:latin typeface="Times New Roman" panose="02020603050405020304" pitchFamily="18" charset="0"/>
                <a:cs typeface="Times New Roman" panose="02020603050405020304" pitchFamily="18" charset="0"/>
              </a:rPr>
              <a:t>.</a:t>
            </a:r>
            <a:br>
              <a:rPr lang="en-US" sz="1200" b="1" dirty="0">
                <a:latin typeface="Times New Roman" panose="02020603050405020304" pitchFamily="18" charset="0"/>
                <a:cs typeface="Times New Roman" panose="02020603050405020304" pitchFamily="18" charset="0"/>
              </a:rPr>
            </a:br>
            <a:r>
              <a:rPr lang="en-US" sz="1200" b="1" dirty="0">
                <a:latin typeface="Times New Roman" panose="02020603050405020304" pitchFamily="18" charset="0"/>
                <a:cs typeface="Times New Roman" panose="02020603050405020304" pitchFamily="18" charset="0"/>
              </a:rPr>
              <a:t>2. Abuts rights-of-way not less than 80 </a:t>
            </a:r>
            <a:r>
              <a:rPr lang="en-US" sz="1200" b="1" dirty="0" err="1">
                <a:latin typeface="Times New Roman" panose="02020603050405020304" pitchFamily="18" charset="0"/>
                <a:cs typeface="Times New Roman" panose="02020603050405020304" pitchFamily="18" charset="0"/>
              </a:rPr>
              <a:t>ft</a:t>
            </a:r>
            <a:r>
              <a:rPr lang="en-US" sz="1200" b="1" dirty="0">
                <a:latin typeface="Times New Roman" panose="02020603050405020304" pitchFamily="18" charset="0"/>
                <a:cs typeface="Times New Roman" panose="02020603050405020304" pitchFamily="18" charset="0"/>
              </a:rPr>
              <a:t> in width, not freeway, - 378  </a:t>
            </a:r>
            <a:r>
              <a:rPr lang="en-US" sz="1200" b="1" dirty="0" err="1">
                <a:latin typeface="Times New Roman" panose="02020603050405020304" pitchFamily="18" charset="0"/>
                <a:cs typeface="Times New Roman" panose="02020603050405020304" pitchFamily="18" charset="0"/>
              </a:rPr>
              <a:t>sq.ft</a:t>
            </a:r>
            <a:r>
              <a:rPr lang="en-US" sz="1200" b="1" dirty="0">
                <a:latin typeface="Times New Roman" panose="02020603050405020304" pitchFamily="18" charset="0"/>
                <a:cs typeface="Times New Roman" panose="02020603050405020304" pitchFamily="18" charset="0"/>
              </a:rPr>
              <a:t>.</a:t>
            </a:r>
            <a:br>
              <a:rPr lang="en-US" sz="1200" b="1" dirty="0">
                <a:latin typeface="Times New Roman" panose="02020603050405020304" pitchFamily="18" charset="0"/>
                <a:cs typeface="Times New Roman" panose="02020603050405020304" pitchFamily="18" charset="0"/>
              </a:rPr>
            </a:br>
            <a:r>
              <a:rPr lang="en-US" sz="1200" b="1" dirty="0">
                <a:latin typeface="Times New Roman" panose="02020603050405020304" pitchFamily="18" charset="0"/>
                <a:cs typeface="Times New Roman" panose="02020603050405020304" pitchFamily="18" charset="0"/>
              </a:rPr>
              <a:t>3. Abuts rights-of-way less than 80 feet in width, 250 </a:t>
            </a:r>
            <a:r>
              <a:rPr lang="en-US" sz="1200" b="1" dirty="0" err="1">
                <a:latin typeface="Times New Roman" panose="02020603050405020304" pitchFamily="18" charset="0"/>
                <a:cs typeface="Times New Roman" panose="02020603050405020304" pitchFamily="18" charset="0"/>
              </a:rPr>
              <a:t>sq.ft</a:t>
            </a:r>
            <a:r>
              <a:rPr lang="en-US" sz="1200" b="1" dirty="0">
                <a:latin typeface="Times New Roman" panose="02020603050405020304" pitchFamily="18" charset="0"/>
                <a:cs typeface="Times New Roman" panose="02020603050405020304" pitchFamily="18" charset="0"/>
              </a:rPr>
              <a:t>.</a:t>
            </a:r>
          </a:p>
          <a:p>
            <a:pPr>
              <a:lnSpc>
                <a:spcPct val="100000"/>
              </a:lnSpc>
              <a:spcAft>
                <a:spcPts val="600"/>
              </a:spcAft>
            </a:pPr>
            <a:r>
              <a:rPr lang="en-US" sz="1200" b="1" dirty="0">
                <a:latin typeface="Times New Roman" panose="02020603050405020304" pitchFamily="18" charset="0"/>
                <a:cs typeface="Times New Roman" panose="02020603050405020304" pitchFamily="18" charset="0"/>
              </a:rPr>
              <a:t>Sec. 4-4-122 Advertising permit required Must obtained an advertising permit from the Department, and maintaining such permit in good standing. </a:t>
            </a:r>
          </a:p>
        </p:txBody>
      </p:sp>
    </p:spTree>
    <p:extLst>
      <p:ext uri="{BB962C8B-B14F-4D97-AF65-F5344CB8AC3E}">
        <p14:creationId xmlns:p14="http://schemas.microsoft.com/office/powerpoint/2010/main" val="1730901600"/>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4773</TotalTime>
  <Words>3369</Words>
  <Application>Microsoft Office PowerPoint</Application>
  <PresentationFormat>On-screen Show (16:9)</PresentationFormat>
  <Paragraphs>124</Paragraphs>
  <Slides>26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Bahnschrift SemiBold SemiConden</vt:lpstr>
      <vt:lpstr>Wingdings</vt:lpstr>
      <vt:lpstr>Arial</vt:lpstr>
      <vt:lpstr>Algerian</vt:lpstr>
      <vt:lpstr>Times New Roman</vt:lpstr>
      <vt:lpstr>Calibri</vt:lpstr>
      <vt:lpstr>Century Gothic</vt:lpstr>
      <vt:lpstr>Montserrat Black</vt:lpstr>
      <vt:lpstr>Vapor Trail</vt:lpstr>
      <vt:lpstr>Advertisement And Signs Ordinance Seminar</vt:lpstr>
      <vt:lpstr>SESSION OVERVIEW AND HIGHLIGHTS</vt:lpstr>
      <vt:lpstr>Advertising sign requirements &amp; process</vt:lpstr>
      <vt:lpstr>Advertising sign requirements</vt:lpstr>
      <vt:lpstr>ADVERTISING sign requirements (cont’d)</vt:lpstr>
      <vt:lpstr>BUSINESS sign requirements (cont’d)</vt:lpstr>
      <vt:lpstr>ADVERTISEMENT sign requirements (cont’d)</vt:lpstr>
      <vt:lpstr>ADVERTISEMENT sign requirements (cont’d)</vt:lpstr>
      <vt:lpstr>ADVERTISEMENT sign requirements (cont’d)</vt:lpstr>
      <vt:lpstr>ADVERTISEMENT sign requirements (cont’d)</vt:lpstr>
      <vt:lpstr>ADVERTISEMENT sign requirements (cont’d)</vt:lpstr>
      <vt:lpstr>ADVERTISEMENT sign requirements (cont’d)</vt:lpstr>
      <vt:lpstr>ADVERTISEMENT sign requirements (cont’d)</vt:lpstr>
      <vt:lpstr>ADVERTISEMENT sign requirements (cont’d)</vt:lpstr>
      <vt:lpstr>ADVERTISEMENT sign requirements (cont’d)</vt:lpstr>
      <vt:lpstr>ADVERTISEMENT sign requirements (cont’d)</vt:lpstr>
      <vt:lpstr>ADVERTISEMENT sign requirements (cont’d)</vt:lpstr>
      <vt:lpstr>Dpw traffic and encroachment review process</vt:lpstr>
      <vt:lpstr>Dpw traffic and encroachment review process</vt:lpstr>
      <vt:lpstr>PowerPoint Presentation</vt:lpstr>
      <vt:lpstr>2020 ADVERTISMENT AND SIGN ORDINANCE SEMINAR </vt:lpstr>
      <vt:lpstr>CONTACT INFORMATION</vt:lpstr>
      <vt:lpstr>CONTACT INFORMATION</vt:lpstr>
      <vt:lpstr>CONTACT INFORMATION</vt:lpstr>
      <vt:lpstr>PowerPoint Presentation</vt:lpstr>
      <vt:lpstr>2020 ADVERTISMENT AND SIGN ORDINANCE SEMINAR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Advertisement And Signs Ordinance Webinar</dc:title>
  <dc:creator>eric johnson</dc:creator>
  <cp:lastModifiedBy>eric johnson</cp:lastModifiedBy>
  <cp:revision>90</cp:revision>
  <dcterms:modified xsi:type="dcterms:W3CDTF">2020-11-22T14:32:31Z</dcterms:modified>
</cp:coreProperties>
</file>