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4" r:id="rId1"/>
  </p:sldMasterIdLst>
  <p:notesMasterIdLst>
    <p:notesMasterId r:id="rId21"/>
  </p:notesMasterIdLst>
  <p:sldIdLst>
    <p:sldId id="256" r:id="rId2"/>
    <p:sldId id="282" r:id="rId3"/>
    <p:sldId id="283" r:id="rId4"/>
    <p:sldId id="284" r:id="rId5"/>
    <p:sldId id="286" r:id="rId6"/>
    <p:sldId id="257" r:id="rId7"/>
    <p:sldId id="281" r:id="rId8"/>
    <p:sldId id="285" r:id="rId9"/>
    <p:sldId id="287" r:id="rId10"/>
    <p:sldId id="288" r:id="rId11"/>
    <p:sldId id="290" r:id="rId12"/>
    <p:sldId id="291" r:id="rId13"/>
    <p:sldId id="293" r:id="rId14"/>
    <p:sldId id="294" r:id="rId15"/>
    <p:sldId id="295" r:id="rId16"/>
    <p:sldId id="296" r:id="rId17"/>
    <p:sldId id="261" r:id="rId18"/>
    <p:sldId id="262" r:id="rId19"/>
    <p:sldId id="292" r:id="rId20"/>
  </p:sldIdLst>
  <p:sldSz cx="9144000" cy="5143500" type="screen16x9"/>
  <p:notesSz cx="6858000" cy="9144000"/>
  <p:embeddedFontLst>
    <p:embeddedFont>
      <p:font typeface="Algerian" panose="04020705040A02060702" pitchFamily="82" charset="0"/>
      <p:regular r:id="rId22"/>
    </p:embeddedFont>
    <p:embeddedFont>
      <p:font typeface="Bahnschrift SemiBold SemiConden" panose="020B0502040204020203" pitchFamily="34" charset="0"/>
      <p:bold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Montserrat" panose="020B0604020202020204" charset="0"/>
      <p:regular r:id="rId32"/>
      <p:bold r:id="rId33"/>
      <p:italic r:id="rId34"/>
      <p:boldItalic r:id="rId35"/>
    </p:embeddedFont>
    <p:embeddedFont>
      <p:font typeface="Montserrat Black" panose="020B0604020202020204" charset="0"/>
      <p:bold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79" d="100"/>
          <a:sy n="79" d="100"/>
        </p:scale>
        <p:origin x="83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B35F-19BA-4B16-B663-18F8619F18B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EAFE4E-BA74-4F10-A394-D32EC09C2D5C}">
      <dgm:prSet/>
      <dgm:spPr/>
      <dgm:t>
        <a:bodyPr/>
        <a:lstStyle/>
        <a:p>
          <a:r>
            <a:rPr lang="en-US" b="1"/>
            <a:t>Q&amp;A</a:t>
          </a:r>
          <a:endParaRPr lang="en-US"/>
        </a:p>
      </dgm:t>
    </dgm:pt>
    <dgm:pt modelId="{F05B652A-A24E-4681-B313-AA17B73C3A21}" type="parTrans" cxnId="{D3934C45-4154-4373-A021-F0E153F79784}">
      <dgm:prSet/>
      <dgm:spPr/>
      <dgm:t>
        <a:bodyPr/>
        <a:lstStyle/>
        <a:p>
          <a:endParaRPr lang="en-US"/>
        </a:p>
      </dgm:t>
    </dgm:pt>
    <dgm:pt modelId="{5E4267D1-3C65-4237-B638-4B3AB3ECEF56}" type="sibTrans" cxnId="{D3934C45-4154-4373-A021-F0E153F79784}">
      <dgm:prSet/>
      <dgm:spPr/>
      <dgm:t>
        <a:bodyPr/>
        <a:lstStyle/>
        <a:p>
          <a:endParaRPr lang="en-US"/>
        </a:p>
      </dgm:t>
    </dgm:pt>
    <dgm:pt modelId="{7B12DCA4-CF9F-4FE7-A1D6-2F3BD6C75736}">
      <dgm:prSet/>
      <dgm:spPr/>
      <dgm:t>
        <a:bodyPr/>
        <a:lstStyle/>
        <a:p>
          <a:r>
            <a:rPr lang="en-US" b="1"/>
            <a:t>SESSION ADJOURNMENT</a:t>
          </a:r>
          <a:endParaRPr lang="en-US"/>
        </a:p>
      </dgm:t>
    </dgm:pt>
    <dgm:pt modelId="{F9251B42-4C59-4B8F-A3D8-E0C4C93DD642}" type="parTrans" cxnId="{CCD00796-6454-4C1B-B7BC-E41094467537}">
      <dgm:prSet/>
      <dgm:spPr/>
      <dgm:t>
        <a:bodyPr/>
        <a:lstStyle/>
        <a:p>
          <a:endParaRPr lang="en-US"/>
        </a:p>
      </dgm:t>
    </dgm:pt>
    <dgm:pt modelId="{FB95842E-6CF1-497A-AE85-6B70E3F2B44C}" type="sibTrans" cxnId="{CCD00796-6454-4C1B-B7BC-E41094467537}">
      <dgm:prSet/>
      <dgm:spPr/>
      <dgm:t>
        <a:bodyPr/>
        <a:lstStyle/>
        <a:p>
          <a:endParaRPr lang="en-US"/>
        </a:p>
      </dgm:t>
    </dgm:pt>
    <dgm:pt modelId="{CD843C0A-F147-443A-BC62-B7356E05F419}" type="pres">
      <dgm:prSet presAssocID="{A65AB35F-19BA-4B16-B663-18F8619F18BE}" presName="root" presStyleCnt="0">
        <dgm:presLayoutVars>
          <dgm:dir/>
          <dgm:resizeHandles val="exact"/>
        </dgm:presLayoutVars>
      </dgm:prSet>
      <dgm:spPr/>
    </dgm:pt>
    <dgm:pt modelId="{DE78FC22-A5F3-472B-A34F-A11A605EA39F}" type="pres">
      <dgm:prSet presAssocID="{ABEAFE4E-BA74-4F10-A394-D32EC09C2D5C}" presName="compNode" presStyleCnt="0"/>
      <dgm:spPr/>
    </dgm:pt>
    <dgm:pt modelId="{884CEA42-47F0-409F-873B-B47DB0FFD27B}" type="pres">
      <dgm:prSet presAssocID="{ABEAFE4E-BA74-4F10-A394-D32EC09C2D5C}" presName="bgRect" presStyleLbl="bgShp" presStyleIdx="0" presStyleCnt="2"/>
      <dgm:spPr/>
    </dgm:pt>
    <dgm:pt modelId="{C7776197-E4DF-4239-B1D9-19D22D125184}" type="pres">
      <dgm:prSet presAssocID="{ABEAFE4E-BA74-4F10-A394-D32EC09C2D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E0F7A57-B1E0-423E-BE59-32CECF2FDC97}" type="pres">
      <dgm:prSet presAssocID="{ABEAFE4E-BA74-4F10-A394-D32EC09C2D5C}" presName="spaceRect" presStyleCnt="0"/>
      <dgm:spPr/>
    </dgm:pt>
    <dgm:pt modelId="{4004CA79-7DB4-49AE-918B-75E1DD6DC38C}" type="pres">
      <dgm:prSet presAssocID="{ABEAFE4E-BA74-4F10-A394-D32EC09C2D5C}" presName="parTx" presStyleLbl="revTx" presStyleIdx="0" presStyleCnt="2">
        <dgm:presLayoutVars>
          <dgm:chMax val="0"/>
          <dgm:chPref val="0"/>
        </dgm:presLayoutVars>
      </dgm:prSet>
      <dgm:spPr/>
    </dgm:pt>
    <dgm:pt modelId="{66849A1B-1692-436E-82DC-69D307FEC8BF}" type="pres">
      <dgm:prSet presAssocID="{5E4267D1-3C65-4237-B638-4B3AB3ECEF56}" presName="sibTrans" presStyleCnt="0"/>
      <dgm:spPr/>
    </dgm:pt>
    <dgm:pt modelId="{2D4F18EE-DEF3-484D-95DB-3C1A88B51C72}" type="pres">
      <dgm:prSet presAssocID="{7B12DCA4-CF9F-4FE7-A1D6-2F3BD6C75736}" presName="compNode" presStyleCnt="0"/>
      <dgm:spPr/>
    </dgm:pt>
    <dgm:pt modelId="{CFFD2D9B-56C0-4377-85A9-3D21AF01D70D}" type="pres">
      <dgm:prSet presAssocID="{7B12DCA4-CF9F-4FE7-A1D6-2F3BD6C75736}" presName="bgRect" presStyleLbl="bgShp" presStyleIdx="1" presStyleCnt="2"/>
      <dgm:spPr/>
    </dgm:pt>
    <dgm:pt modelId="{8C30942A-62B6-447C-8173-361FD14492C6}" type="pres">
      <dgm:prSet presAssocID="{7B12DCA4-CF9F-4FE7-A1D6-2F3BD6C757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7E0A589-AC0B-4442-A3EF-3AB35EB9C166}" type="pres">
      <dgm:prSet presAssocID="{7B12DCA4-CF9F-4FE7-A1D6-2F3BD6C75736}" presName="spaceRect" presStyleCnt="0"/>
      <dgm:spPr/>
    </dgm:pt>
    <dgm:pt modelId="{DAA4AD48-8D92-4A5A-9FEA-A5C14D479228}" type="pres">
      <dgm:prSet presAssocID="{7B12DCA4-CF9F-4FE7-A1D6-2F3BD6C75736}" presName="parTx" presStyleLbl="revTx" presStyleIdx="1" presStyleCnt="2">
        <dgm:presLayoutVars>
          <dgm:chMax val="0"/>
          <dgm:chPref val="0"/>
        </dgm:presLayoutVars>
      </dgm:prSet>
      <dgm:spPr/>
    </dgm:pt>
  </dgm:ptLst>
  <dgm:cxnLst>
    <dgm:cxn modelId="{BAD28C06-1E8A-45FB-97E1-03C7BF025C3C}" type="presOf" srcId="{ABEAFE4E-BA74-4F10-A394-D32EC09C2D5C}" destId="{4004CA79-7DB4-49AE-918B-75E1DD6DC38C}" srcOrd="0" destOrd="0" presId="urn:microsoft.com/office/officeart/2018/2/layout/IconVerticalSolidList"/>
    <dgm:cxn modelId="{D3934C45-4154-4373-A021-F0E153F79784}" srcId="{A65AB35F-19BA-4B16-B663-18F8619F18BE}" destId="{ABEAFE4E-BA74-4F10-A394-D32EC09C2D5C}" srcOrd="0" destOrd="0" parTransId="{F05B652A-A24E-4681-B313-AA17B73C3A21}" sibTransId="{5E4267D1-3C65-4237-B638-4B3AB3ECEF56}"/>
    <dgm:cxn modelId="{3EBDE976-E6A0-4726-8EFF-F317167151AE}" type="presOf" srcId="{7B12DCA4-CF9F-4FE7-A1D6-2F3BD6C75736}" destId="{DAA4AD48-8D92-4A5A-9FEA-A5C14D479228}" srcOrd="0" destOrd="0" presId="urn:microsoft.com/office/officeart/2018/2/layout/IconVerticalSolidList"/>
    <dgm:cxn modelId="{960F2282-5A1C-4496-8C8D-74A640E2F18C}" type="presOf" srcId="{A65AB35F-19BA-4B16-B663-18F8619F18BE}" destId="{CD843C0A-F147-443A-BC62-B7356E05F419}" srcOrd="0" destOrd="0" presId="urn:microsoft.com/office/officeart/2018/2/layout/IconVerticalSolidList"/>
    <dgm:cxn modelId="{CCD00796-6454-4C1B-B7BC-E41094467537}" srcId="{A65AB35F-19BA-4B16-B663-18F8619F18BE}" destId="{7B12DCA4-CF9F-4FE7-A1D6-2F3BD6C75736}" srcOrd="1" destOrd="0" parTransId="{F9251B42-4C59-4B8F-A3D8-E0C4C93DD642}" sibTransId="{FB95842E-6CF1-497A-AE85-6B70E3F2B44C}"/>
    <dgm:cxn modelId="{DCDADB2E-D0B6-4D08-918C-92D6F0875EA0}" type="presParOf" srcId="{CD843C0A-F147-443A-BC62-B7356E05F419}" destId="{DE78FC22-A5F3-472B-A34F-A11A605EA39F}" srcOrd="0" destOrd="0" presId="urn:microsoft.com/office/officeart/2018/2/layout/IconVerticalSolidList"/>
    <dgm:cxn modelId="{D3BA2099-5416-452C-8FA8-CB2E8D630CFB}" type="presParOf" srcId="{DE78FC22-A5F3-472B-A34F-A11A605EA39F}" destId="{884CEA42-47F0-409F-873B-B47DB0FFD27B}" srcOrd="0" destOrd="0" presId="urn:microsoft.com/office/officeart/2018/2/layout/IconVerticalSolidList"/>
    <dgm:cxn modelId="{F06BD2BF-CE53-4B5F-849F-ABC8B7CC684A}" type="presParOf" srcId="{DE78FC22-A5F3-472B-A34F-A11A605EA39F}" destId="{C7776197-E4DF-4239-B1D9-19D22D125184}" srcOrd="1" destOrd="0" presId="urn:microsoft.com/office/officeart/2018/2/layout/IconVerticalSolidList"/>
    <dgm:cxn modelId="{E65A8967-0EAC-404B-B197-BC09AE4C4D42}" type="presParOf" srcId="{DE78FC22-A5F3-472B-A34F-A11A605EA39F}" destId="{CE0F7A57-B1E0-423E-BE59-32CECF2FDC97}" srcOrd="2" destOrd="0" presId="urn:microsoft.com/office/officeart/2018/2/layout/IconVerticalSolidList"/>
    <dgm:cxn modelId="{A03B5FFC-4067-4DCB-9CD9-2E09489E9920}" type="presParOf" srcId="{DE78FC22-A5F3-472B-A34F-A11A605EA39F}" destId="{4004CA79-7DB4-49AE-918B-75E1DD6DC38C}" srcOrd="3" destOrd="0" presId="urn:microsoft.com/office/officeart/2018/2/layout/IconVerticalSolidList"/>
    <dgm:cxn modelId="{95A453EA-A517-49A8-B8CB-FDA673839915}" type="presParOf" srcId="{CD843C0A-F147-443A-BC62-B7356E05F419}" destId="{66849A1B-1692-436E-82DC-69D307FEC8BF}" srcOrd="1" destOrd="0" presId="urn:microsoft.com/office/officeart/2018/2/layout/IconVerticalSolidList"/>
    <dgm:cxn modelId="{1B68D139-3853-41CA-9198-5AD4F7A40C6E}" type="presParOf" srcId="{CD843C0A-F147-443A-BC62-B7356E05F419}" destId="{2D4F18EE-DEF3-484D-95DB-3C1A88B51C72}" srcOrd="2" destOrd="0" presId="urn:microsoft.com/office/officeart/2018/2/layout/IconVerticalSolidList"/>
    <dgm:cxn modelId="{C30F3717-7E45-4AB7-9E42-EBDDCF65806B}" type="presParOf" srcId="{2D4F18EE-DEF3-484D-95DB-3C1A88B51C72}" destId="{CFFD2D9B-56C0-4377-85A9-3D21AF01D70D}" srcOrd="0" destOrd="0" presId="urn:microsoft.com/office/officeart/2018/2/layout/IconVerticalSolidList"/>
    <dgm:cxn modelId="{312F974E-9026-4BD5-B097-EC1F45BACD59}" type="presParOf" srcId="{2D4F18EE-DEF3-484D-95DB-3C1A88B51C72}" destId="{8C30942A-62B6-447C-8173-361FD14492C6}" srcOrd="1" destOrd="0" presId="urn:microsoft.com/office/officeart/2018/2/layout/IconVerticalSolidList"/>
    <dgm:cxn modelId="{9742ACFD-CD7D-46F2-8BB6-DC98BC2E6E24}" type="presParOf" srcId="{2D4F18EE-DEF3-484D-95DB-3C1A88B51C72}" destId="{B7E0A589-AC0B-4442-A3EF-3AB35EB9C166}" srcOrd="2" destOrd="0" presId="urn:microsoft.com/office/officeart/2018/2/layout/IconVerticalSolidList"/>
    <dgm:cxn modelId="{D73BB6C0-F7A8-4AA7-83E4-ADA9B8A94842}" type="presParOf" srcId="{2D4F18EE-DEF3-484D-95DB-3C1A88B51C72}" destId="{DAA4AD48-8D92-4A5A-9FEA-A5C14D4792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EA42-47F0-409F-873B-B47DB0FFD27B}">
      <dsp:nvSpPr>
        <dsp:cNvPr id="0" name=""/>
        <dsp:cNvSpPr/>
      </dsp:nvSpPr>
      <dsp:spPr>
        <a:xfrm>
          <a:off x="0" y="622220"/>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76197-E4DF-4239-B1D9-19D22D125184}">
      <dsp:nvSpPr>
        <dsp:cNvPr id="0" name=""/>
        <dsp:cNvSpPr/>
      </dsp:nvSpPr>
      <dsp:spPr>
        <a:xfrm>
          <a:off x="347486" y="880681"/>
          <a:ext cx="631793" cy="6317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CA79-7DB4-49AE-918B-75E1DD6DC38C}">
      <dsp:nvSpPr>
        <dsp:cNvPr id="0" name=""/>
        <dsp:cNvSpPr/>
      </dsp:nvSpPr>
      <dsp:spPr>
        <a:xfrm>
          <a:off x="1326765" y="622220"/>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Q&amp;A</a:t>
          </a:r>
          <a:endParaRPr lang="en-US" sz="2500" kern="1200"/>
        </a:p>
      </dsp:txBody>
      <dsp:txXfrm>
        <a:off x="1326765" y="622220"/>
        <a:ext cx="3542890" cy="1148715"/>
      </dsp:txXfrm>
    </dsp:sp>
    <dsp:sp modelId="{CFFD2D9B-56C0-4377-85A9-3D21AF01D70D}">
      <dsp:nvSpPr>
        <dsp:cNvPr id="0" name=""/>
        <dsp:cNvSpPr/>
      </dsp:nvSpPr>
      <dsp:spPr>
        <a:xfrm>
          <a:off x="0" y="2058114"/>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942A-62B6-447C-8173-361FD14492C6}">
      <dsp:nvSpPr>
        <dsp:cNvPr id="0" name=""/>
        <dsp:cNvSpPr/>
      </dsp:nvSpPr>
      <dsp:spPr>
        <a:xfrm>
          <a:off x="347486" y="2316575"/>
          <a:ext cx="631793" cy="6317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4AD48-8D92-4A5A-9FEA-A5C14D479228}">
      <dsp:nvSpPr>
        <dsp:cNvPr id="0" name=""/>
        <dsp:cNvSpPr/>
      </dsp:nvSpPr>
      <dsp:spPr>
        <a:xfrm>
          <a:off x="1326765" y="2058114"/>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SESSION ADJOURNMENT</a:t>
          </a:r>
          <a:endParaRPr lang="en-US" sz="2500" kern="1200"/>
        </a:p>
      </dsp:txBody>
      <dsp:txXfrm>
        <a:off x="1326765" y="2058114"/>
        <a:ext cx="3542890" cy="1148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5373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338586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477a9cd01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477a9cd01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125241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73bea679e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73bea679e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95898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98e511d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98e511d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1818356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7671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5258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200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250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0022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531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1926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4462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088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769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11700" y="299100"/>
            <a:ext cx="3726600" cy="7557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8"/>
          <p:cNvSpPr txBox="1">
            <a:spLocks noGrp="1"/>
          </p:cNvSpPr>
          <p:nvPr>
            <p:ph type="body" idx="1"/>
          </p:nvPr>
        </p:nvSpPr>
        <p:spPr>
          <a:xfrm>
            <a:off x="311700" y="1152475"/>
            <a:ext cx="37782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sz="1200"/>
            </a:lvl2pPr>
            <a:lvl3pPr marL="1371600" lvl="2" indent="-304800" rtl="0">
              <a:lnSpc>
                <a:spcPct val="150000"/>
              </a:lnSpc>
              <a:spcBef>
                <a:spcPts val="1600"/>
              </a:spcBef>
              <a:spcAft>
                <a:spcPts val="0"/>
              </a:spcAft>
              <a:buSzPts val="1200"/>
              <a:buChar char="■"/>
              <a:defRPr sz="1200"/>
            </a:lvl3pPr>
            <a:lvl4pPr marL="1828800" lvl="3" indent="-304800" rtl="0">
              <a:lnSpc>
                <a:spcPct val="150000"/>
              </a:lnSpc>
              <a:spcBef>
                <a:spcPts val="1600"/>
              </a:spcBef>
              <a:spcAft>
                <a:spcPts val="0"/>
              </a:spcAft>
              <a:buSzPts val="1200"/>
              <a:buChar char="●"/>
              <a:defRPr sz="1200"/>
            </a:lvl4pPr>
            <a:lvl5pPr marL="2286000" lvl="4" indent="-304800" rtl="0">
              <a:lnSpc>
                <a:spcPct val="150000"/>
              </a:lnSpc>
              <a:spcBef>
                <a:spcPts val="1600"/>
              </a:spcBef>
              <a:spcAft>
                <a:spcPts val="0"/>
              </a:spcAft>
              <a:buSzPts val="1200"/>
              <a:buChar char="○"/>
              <a:defRPr sz="1200"/>
            </a:lvl5pPr>
            <a:lvl6pPr marL="2743200" lvl="5" indent="-304800" rtl="0">
              <a:lnSpc>
                <a:spcPct val="150000"/>
              </a:lnSpc>
              <a:spcBef>
                <a:spcPts val="1600"/>
              </a:spcBef>
              <a:spcAft>
                <a:spcPts val="0"/>
              </a:spcAft>
              <a:buSzPts val="1200"/>
              <a:buChar char="■"/>
              <a:defRPr sz="1200"/>
            </a:lvl6pPr>
            <a:lvl7pPr marL="3200400" lvl="6" indent="-304800" rtl="0">
              <a:lnSpc>
                <a:spcPct val="150000"/>
              </a:lnSpc>
              <a:spcBef>
                <a:spcPts val="1600"/>
              </a:spcBef>
              <a:spcAft>
                <a:spcPts val="0"/>
              </a:spcAft>
              <a:buSzPts val="1200"/>
              <a:buChar char="●"/>
              <a:defRPr sz="1200"/>
            </a:lvl7pPr>
            <a:lvl8pPr marL="3657600" lvl="7" indent="-304800" rtl="0">
              <a:lnSpc>
                <a:spcPct val="150000"/>
              </a:lnSpc>
              <a:spcBef>
                <a:spcPts val="1600"/>
              </a:spcBef>
              <a:spcAft>
                <a:spcPts val="0"/>
              </a:spcAft>
              <a:buSzPts val="1200"/>
              <a:buChar char="○"/>
              <a:defRPr sz="1200"/>
            </a:lvl8pPr>
            <a:lvl9pPr marL="4114800" lvl="8" indent="-304800" rtl="0">
              <a:lnSpc>
                <a:spcPct val="150000"/>
              </a:lnSpc>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41656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2619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1688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6310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899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8365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5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5056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8950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11/18/2020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362820"/>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149069"/>
            <a:ext cx="8520600" cy="14403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Advertisement And Signs Ordinance Seminar</a:t>
            </a:r>
          </a:p>
        </p:txBody>
      </p:sp>
      <p:sp>
        <p:nvSpPr>
          <p:cNvPr id="3" name="Subtitle 2">
            <a:extLst>
              <a:ext uri="{FF2B5EF4-FFF2-40B4-BE49-F238E27FC236}">
                <a16:creationId xmlns:a16="http://schemas.microsoft.com/office/drawing/2014/main" id="{7AC0598C-96DE-4DF8-87C8-FE839FC9A553}"/>
              </a:ext>
            </a:extLst>
          </p:cNvPr>
          <p:cNvSpPr>
            <a:spLocks noGrp="1"/>
          </p:cNvSpPr>
          <p:nvPr>
            <p:ph type="subTitle" idx="1"/>
          </p:nvPr>
        </p:nvSpPr>
        <p:spPr>
          <a:xfrm>
            <a:off x="1028700" y="3242039"/>
            <a:ext cx="7086600" cy="514350"/>
          </a:xfrm>
        </p:spPr>
        <p:txBody>
          <a:bodyPr/>
          <a:lstStyle/>
          <a:p>
            <a:r>
              <a:rPr lang="en-US" dirty="0"/>
              <a:t>Amendment To Chapter 4 of the Detroit City Code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776797"/>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557075"/>
            <a:ext cx="8520600" cy="3416400"/>
          </a:xfrm>
        </p:spPr>
        <p:txBody>
          <a:bodyPr>
            <a:normAutofit lnSpcReduction="10000"/>
          </a:bodyPr>
          <a:lstStyle/>
          <a:p>
            <a:pPr marL="0" marR="0" indent="0">
              <a:lnSpc>
                <a:spcPct val="107000"/>
              </a:lnSpc>
              <a:spcBef>
                <a:spcPts val="0"/>
              </a:spcBef>
              <a:spcAft>
                <a:spcPts val="0"/>
              </a:spcAft>
              <a:buNone/>
              <a:tabLst>
                <a:tab pos="499745" algn="l"/>
              </a:tabLst>
            </a:pPr>
            <a:r>
              <a:rPr lang="en-US" sz="2000" b="1" i="1" u="sng" dirty="0">
                <a:effectLst/>
                <a:latin typeface="+mn-lt"/>
              </a:rPr>
              <a:t>SESSION #3</a:t>
            </a:r>
          </a:p>
          <a:p>
            <a:pPr marL="0" marR="0" indent="0">
              <a:lnSpc>
                <a:spcPct val="107000"/>
              </a:lnSpc>
              <a:spcBef>
                <a:spcPts val="0"/>
              </a:spcBef>
              <a:spcAft>
                <a:spcPts val="0"/>
              </a:spcAft>
              <a:buNone/>
              <a:tabLst>
                <a:tab pos="499745" algn="l"/>
              </a:tabLst>
            </a:pPr>
            <a:endParaRPr lang="en-US" sz="2000" dirty="0">
              <a:effectLst/>
              <a:latin typeface="+mn-lt"/>
            </a:endParaRPr>
          </a:p>
          <a:p>
            <a:pPr marL="744538" indent="-744538">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TITLE:  </a:t>
            </a:r>
            <a:r>
              <a:rPr lang="en-US" sz="2000" dirty="0">
                <a:effectLst/>
                <a:latin typeface="Calibri" panose="020F0502020204030204" pitchFamily="34" charset="0"/>
                <a:ea typeface="Calibri" panose="020F0502020204030204" pitchFamily="34" charset="0"/>
                <a:cs typeface="Times New Roman" panose="02020603050405020304" pitchFamily="18" charset="0"/>
              </a:rPr>
              <a:t>PERMIT APPLICATION REVIEW, WAIVER &amp; APPEALS PROCESSES, MDOT REQUIREMENTS</a:t>
            </a:r>
          </a:p>
          <a:p>
            <a:pPr marL="0" indent="0">
              <a:lnSpc>
                <a:spcPct val="100000"/>
              </a:lnSpc>
              <a:buNone/>
            </a:pPr>
            <a:endParaRPr lang="en-US" sz="2000" b="1" dirty="0">
              <a:latin typeface="Calibri" panose="020F0502020204030204" pitchFamily="34" charset="0"/>
              <a:cs typeface="Times New Roman" panose="02020603050405020304" pitchFamily="18" charset="0"/>
            </a:endParaRPr>
          </a:p>
          <a:p>
            <a:pPr marL="0" indent="0">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Session Time:  </a:t>
            </a: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j-lt"/>
                <a:ea typeface="Calibri" panose="020F0502020204030204" pitchFamily="34" charset="0"/>
                <a:cs typeface="Times New Roman" panose="02020603050405020304" pitchFamily="18" charset="0"/>
              </a:rPr>
              <a:t>Overview:</a:t>
            </a:r>
            <a:r>
              <a:rPr lang="en-US" sz="2000" b="1" dirty="0">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Review Sign Application requirements and process and identify core changes. Overview of sign related Overview of PDD waiver process.  Overview of DAH appeals and hearings requirements and process. Overview of MDOT requirements for regulated roads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87001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776797"/>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492339"/>
            <a:ext cx="8520600" cy="3416400"/>
          </a:xfrm>
        </p:spPr>
        <p:txBody>
          <a:bodyPr>
            <a:normAutofit lnSpcReduction="10000"/>
          </a:bodyPr>
          <a:lstStyle/>
          <a:p>
            <a:pPr marL="0" marR="0" indent="0">
              <a:lnSpc>
                <a:spcPct val="107000"/>
              </a:lnSpc>
              <a:spcBef>
                <a:spcPts val="0"/>
              </a:spcBef>
              <a:spcAft>
                <a:spcPts val="0"/>
              </a:spcAft>
              <a:buNone/>
              <a:tabLst>
                <a:tab pos="499745" algn="l"/>
              </a:tabLst>
            </a:pPr>
            <a:r>
              <a:rPr lang="en-US" sz="2000" b="1" i="1" u="sng" dirty="0">
                <a:effectLst/>
                <a:latin typeface="+mn-lt"/>
              </a:rPr>
              <a:t>SESSION #4</a:t>
            </a:r>
          </a:p>
          <a:p>
            <a:pPr marL="0" marR="0" indent="0">
              <a:lnSpc>
                <a:spcPct val="107000"/>
              </a:lnSpc>
              <a:spcBef>
                <a:spcPts val="0"/>
              </a:spcBef>
              <a:spcAft>
                <a:spcPts val="0"/>
              </a:spcAft>
              <a:buNone/>
              <a:tabLst>
                <a:tab pos="499745" algn="l"/>
              </a:tabLst>
            </a:pPr>
            <a:endParaRPr lang="en-US" sz="2000" dirty="0">
              <a:effectLst/>
              <a:latin typeface="+mn-lt"/>
            </a:endParaRPr>
          </a:p>
          <a:p>
            <a:pPr marL="914400" indent="-914400">
              <a:lnSpc>
                <a:spcPct val="100000"/>
              </a:lnSpc>
              <a:buNone/>
            </a:pPr>
            <a:r>
              <a:rPr lang="en-US" sz="2000" b="1" dirty="0">
                <a:effectLst/>
                <a:latin typeface="+mj-lt"/>
                <a:ea typeface="Calibri" panose="020F0502020204030204" pitchFamily="34" charset="0"/>
                <a:cs typeface="Times New Roman" panose="02020603050405020304" pitchFamily="18" charset="0"/>
              </a:rPr>
              <a:t>TITLE:  </a:t>
            </a:r>
            <a:r>
              <a:rPr lang="en-US" sz="2000" dirty="0">
                <a:effectLst/>
                <a:latin typeface="+mj-lt"/>
                <a:ea typeface="Calibri" panose="020F0502020204030204" pitchFamily="34" charset="0"/>
                <a:cs typeface="Times New Roman" panose="02020603050405020304" pitchFamily="18" charset="0"/>
              </a:rPr>
              <a:t>BUSINESS SIGNS, CONSTRUCTION INSPECTIONS, LICENSE &amp; MAINTENANCE</a:t>
            </a:r>
          </a:p>
          <a:p>
            <a:pPr marL="0" indent="0">
              <a:lnSpc>
                <a:spcPct val="100000"/>
              </a:lnSpc>
              <a:buNone/>
            </a:pPr>
            <a:endParaRPr lang="en-US" sz="2000" b="1" dirty="0">
              <a:latin typeface="+mj-lt"/>
              <a:cs typeface="Times New Roman" panose="02020603050405020304" pitchFamily="18" charset="0"/>
            </a:endParaRPr>
          </a:p>
          <a:p>
            <a:pPr marL="0" indent="0">
              <a:lnSpc>
                <a:spcPct val="100000"/>
              </a:lnSpc>
              <a:buNone/>
            </a:pPr>
            <a:r>
              <a:rPr lang="en-US" sz="2000" b="1" dirty="0">
                <a:effectLst/>
                <a:latin typeface="+mj-lt"/>
                <a:ea typeface="Calibri" panose="020F0502020204030204" pitchFamily="34" charset="0"/>
                <a:cs typeface="Times New Roman" panose="02020603050405020304" pitchFamily="18" charset="0"/>
              </a:rPr>
              <a:t>Session Time:  </a:t>
            </a:r>
            <a:r>
              <a:rPr lang="en-US" sz="2000" dirty="0">
                <a:effectLst/>
                <a:latin typeface="+mj-lt"/>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j-lt"/>
                <a:ea typeface="Calibri" panose="020F0502020204030204" pitchFamily="34" charset="0"/>
                <a:cs typeface="Times New Roman" panose="02020603050405020304" pitchFamily="18" charset="0"/>
              </a:rPr>
              <a:t>Overview:</a:t>
            </a:r>
            <a:r>
              <a:rPr lang="en-US" sz="2000" b="1" dirty="0">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Review </a:t>
            </a:r>
            <a:r>
              <a:rPr lang="en-US" sz="1800" dirty="0">
                <a:effectLst/>
                <a:latin typeface="+mn-lt"/>
                <a:ea typeface="Calibri" panose="020F0502020204030204" pitchFamily="34" charset="0"/>
                <a:cs typeface="Times New Roman" panose="02020603050405020304" pitchFamily="18" charset="0"/>
              </a:rPr>
              <a:t>of general requirements and review major changes impacting business sign. Overview of permit inspections, Certificate of Acceptance. Outline sign license, maintenance requirements and enforcement. </a:t>
            </a: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909438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890085"/>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548983"/>
            <a:ext cx="8520600" cy="3416400"/>
          </a:xfrm>
        </p:spPr>
        <p:txBody>
          <a:bodyPr>
            <a:normAutofit lnSpcReduction="10000"/>
          </a:bodyPr>
          <a:lstStyle/>
          <a:p>
            <a:pPr marL="0" marR="0" indent="0">
              <a:lnSpc>
                <a:spcPct val="107000"/>
              </a:lnSpc>
              <a:spcBef>
                <a:spcPts val="0"/>
              </a:spcBef>
              <a:spcAft>
                <a:spcPts val="0"/>
              </a:spcAft>
              <a:buNone/>
              <a:tabLst>
                <a:tab pos="499745" algn="l"/>
              </a:tabLst>
            </a:pPr>
            <a:r>
              <a:rPr lang="en-US" sz="2000" b="1" i="1" u="sng" dirty="0">
                <a:effectLst/>
                <a:latin typeface="+mn-lt"/>
              </a:rPr>
              <a:t>SESSION #5</a:t>
            </a:r>
          </a:p>
          <a:p>
            <a:pPr marL="0" marR="0" indent="0">
              <a:lnSpc>
                <a:spcPct val="107000"/>
              </a:lnSpc>
              <a:spcBef>
                <a:spcPts val="0"/>
              </a:spcBef>
              <a:spcAft>
                <a:spcPts val="0"/>
              </a:spcAft>
              <a:buNone/>
              <a:tabLst>
                <a:tab pos="499745" algn="l"/>
              </a:tabLst>
            </a:pPr>
            <a:endParaRPr lang="en-US" sz="2000" dirty="0">
              <a:effectLst/>
              <a:latin typeface="+mn-lt"/>
            </a:endParaRPr>
          </a:p>
          <a:p>
            <a:pPr marL="914400" indent="-914400">
              <a:lnSpc>
                <a:spcPct val="100000"/>
              </a:lnSpc>
              <a:buNone/>
            </a:pPr>
            <a:r>
              <a:rPr lang="en-US" sz="2000" b="1" dirty="0">
                <a:effectLst/>
                <a:latin typeface="+mj-lt"/>
                <a:ea typeface="Calibri" panose="020F0502020204030204" pitchFamily="34" charset="0"/>
                <a:cs typeface="Times New Roman" panose="02020603050405020304" pitchFamily="18" charset="0"/>
              </a:rPr>
              <a:t>TITLE:  </a:t>
            </a:r>
            <a:r>
              <a:rPr lang="en-US" sz="2000" dirty="0">
                <a:effectLst/>
                <a:latin typeface="+mj-lt"/>
                <a:ea typeface="Calibri" panose="020F0502020204030204" pitchFamily="34" charset="0"/>
                <a:cs typeface="Times New Roman" panose="02020603050405020304" pitchFamily="18" charset="0"/>
              </a:rPr>
              <a:t>ADVERTISING SIGNS, CONSTRUCTION INSPECTIONS, LICENSE &amp; MAINTENANCE, DPW REVIEW PROCESS</a:t>
            </a:r>
          </a:p>
          <a:p>
            <a:pPr marL="1601788" indent="-1601788" algn="just">
              <a:lnSpc>
                <a:spcPct val="100000"/>
              </a:lnSpc>
              <a:buNone/>
            </a:pPr>
            <a:endParaRPr lang="en-US" sz="2000" u="sng" dirty="0">
              <a:latin typeface="+mj-lt"/>
              <a:cs typeface="Times New Roman" panose="02020603050405020304" pitchFamily="18" charset="0"/>
            </a:endParaRPr>
          </a:p>
          <a:p>
            <a:pPr marL="1601788" indent="-1601788" algn="just">
              <a:lnSpc>
                <a:spcPct val="100000"/>
              </a:lnSpc>
              <a:buNone/>
            </a:pPr>
            <a:r>
              <a:rPr lang="en-US" sz="2000" b="1" dirty="0">
                <a:effectLst/>
                <a:latin typeface="+mn-lt"/>
                <a:ea typeface="Calibri" panose="020F0502020204030204" pitchFamily="34" charset="0"/>
                <a:cs typeface="Times New Roman" panose="02020603050405020304" pitchFamily="18" charset="0"/>
              </a:rPr>
              <a:t>Session Time:  </a:t>
            </a:r>
            <a:r>
              <a:rPr lang="en-US" sz="2000" dirty="0">
                <a:effectLst/>
                <a:latin typeface="+mn-lt"/>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n-lt"/>
                <a:ea typeface="Calibri" panose="020F0502020204030204" pitchFamily="34" charset="0"/>
                <a:cs typeface="Times New Roman" panose="02020603050405020304" pitchFamily="18" charset="0"/>
              </a:rPr>
              <a:t>Overview:</a:t>
            </a:r>
            <a:r>
              <a:rPr lang="en-US" sz="2000" b="1" dirty="0">
                <a:latin typeface="+mn-lt"/>
                <a:ea typeface="Calibri" panose="020F0502020204030204" pitchFamily="34" charset="0"/>
                <a:cs typeface="Times New Roman" panose="02020603050405020304" pitchFamily="18" charset="0"/>
              </a:rPr>
              <a:t> </a:t>
            </a:r>
            <a:r>
              <a:rPr lang="en-US" sz="1800" dirty="0">
                <a:effectLst/>
                <a:latin typeface="+mn-lt"/>
                <a:ea typeface="Calibri" panose="020F0502020204030204" pitchFamily="34" charset="0"/>
                <a:cs typeface="Times New Roman" panose="02020603050405020304" pitchFamily="18" charset="0"/>
              </a:rPr>
              <a:t>Review of general requirements and review major changes impacting advertisement signs. Overview of permit inspections, Certificate of Acceptance and initial Sign License. DPW Traffic and Encroachment review. </a:t>
            </a:r>
            <a:endParaRPr lang="en-US" sz="18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75000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800" b="1" dirty="0">
                <a:effectLst/>
                <a:latin typeface="Montserrat Black" panose="020B0604020202020204" charset="0"/>
                <a:ea typeface="Calibri" panose="020F0502020204030204" pitchFamily="34" charset="0"/>
                <a:cs typeface="Times New Roman" panose="02020603050405020304" pitchFamily="18" charset="0"/>
              </a:rPr>
              <a:t>PURPOSE OF THE ORDINANCE CHANGE</a:t>
            </a:r>
            <a:endParaRPr lang="en-US"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dirty="0">
                <a:effectLst/>
                <a:latin typeface="Bahnschrift SemiBold SemiConden" panose="020B0502040204020203" pitchFamily="34" charset="0"/>
                <a:ea typeface="Calibri" panose="020F0502020204030204" pitchFamily="34" charset="0"/>
              </a:rPr>
              <a:t>M. Rory Bolger, PhD, FAICP</a:t>
            </a: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City Planner/Zoning Specialist</a:t>
            </a: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City Planning Commission/Legislative Policy Division</a:t>
            </a:r>
          </a:p>
        </p:txBody>
      </p:sp>
    </p:spTree>
    <p:extLst>
      <p:ext uri="{BB962C8B-B14F-4D97-AF65-F5344CB8AC3E}">
        <p14:creationId xmlns:p14="http://schemas.microsoft.com/office/powerpoint/2010/main" val="338998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43833"/>
            <a:ext cx="8520600" cy="572700"/>
          </a:xfrm>
        </p:spPr>
        <p:txBody>
          <a:bodyPr>
            <a:normAutofit fontScale="90000"/>
          </a:bodyPr>
          <a:lstStyle/>
          <a:p>
            <a:pPr algn="ctr"/>
            <a:r>
              <a:rPr lang="en-US" b="1" dirty="0">
                <a:effectLst/>
                <a:latin typeface="Montserrat Black" panose="020B0604020202020204" charset="0"/>
                <a:ea typeface="Calibri" panose="020F0502020204030204" pitchFamily="34" charset="0"/>
                <a:cs typeface="Times New Roman" panose="02020603050405020304" pitchFamily="18" charset="0"/>
              </a:rPr>
              <a:t>OVERVIEW OF </a:t>
            </a:r>
            <a:r>
              <a:rPr lang="en-US" b="1" dirty="0">
                <a:latin typeface="Montserrat Black" panose="020B0604020202020204" charset="0"/>
                <a:ea typeface="Calibri" panose="020F0502020204030204" pitchFamily="34" charset="0"/>
                <a:cs typeface="Times New Roman" panose="02020603050405020304" pitchFamily="18" charset="0"/>
              </a:rPr>
              <a:t>SIGN ORDINANCE CHANGES</a:t>
            </a:r>
            <a:endParaRPr lang="en-US"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047285"/>
            <a:ext cx="8520600" cy="2521589"/>
          </a:xfrm>
        </p:spPr>
        <p:txBody>
          <a:bodyPr/>
          <a:lstStyle/>
          <a:p>
            <a:pPr marL="1376363" indent="-1376363" algn="l" fontAlgn="base">
              <a:lnSpc>
                <a:spcPct val="100000"/>
              </a:lnSpc>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0" i="0" dirty="0">
                <a:effectLst/>
                <a:latin typeface="Bahnschrift SemiBold SemiConden" panose="020B0502040204020203" pitchFamily="34" charset="0"/>
              </a:rPr>
              <a:t>Daniel Arking, Assistant Corporation Counsel</a:t>
            </a:r>
          </a:p>
          <a:p>
            <a:pPr marL="1376363" indent="-1376363" algn="l" fontAlgn="base">
              <a:lnSpc>
                <a:spcPct val="100000"/>
              </a:lnSpc>
              <a:buNone/>
            </a:pPr>
            <a:r>
              <a:rPr lang="en-US" sz="2400" b="0" i="0" dirty="0">
                <a:effectLst/>
                <a:latin typeface="Bahnschrift SemiBold SemiConden" panose="020B0502040204020203" pitchFamily="34" charset="0"/>
              </a:rPr>
              <a:t>	Detroit Law Department</a:t>
            </a:r>
          </a:p>
        </p:txBody>
      </p:sp>
    </p:spTree>
    <p:extLst>
      <p:ext uri="{BB962C8B-B14F-4D97-AF65-F5344CB8AC3E}">
        <p14:creationId xmlns:p14="http://schemas.microsoft.com/office/powerpoint/2010/main" val="269126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60017"/>
            <a:ext cx="8520600" cy="572700"/>
          </a:xfrm>
        </p:spPr>
        <p:txBody>
          <a:bodyPr>
            <a:normAutofit fontScale="90000"/>
          </a:bodyPr>
          <a:lstStyle/>
          <a:p>
            <a:pPr algn="ctr"/>
            <a:r>
              <a:rPr lang="en-US" b="1" dirty="0">
                <a:effectLst/>
                <a:latin typeface="Montserrat Black" panose="020B0604020202020204" charset="0"/>
                <a:ea typeface="Calibri" panose="020F0502020204030204" pitchFamily="34" charset="0"/>
                <a:cs typeface="Times New Roman" panose="02020603050405020304" pitchFamily="18" charset="0"/>
              </a:rPr>
              <a:t>PROPERTY MAINTENANCE AND YOUR SIGN</a:t>
            </a:r>
            <a:endParaRPr lang="en-US"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095837"/>
            <a:ext cx="8520600" cy="2473037"/>
          </a:xfrm>
        </p:spPr>
        <p:txBody>
          <a:bodyPr/>
          <a:lstStyle/>
          <a:p>
            <a:pPr marL="1376363" indent="-1376363" algn="l" fontAlgn="base">
              <a:lnSpc>
                <a:spcPct val="100000"/>
              </a:lnSpc>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dirty="0">
                <a:latin typeface="Bahnschrift SemiBold SemiConden" panose="020B0502040204020203" pitchFamily="34" charset="0"/>
                <a:ea typeface="Calibri" panose="020F0502020204030204" pitchFamily="34" charset="0"/>
                <a:cs typeface="Times New Roman" panose="02020603050405020304" pitchFamily="18" charset="0"/>
              </a:rPr>
              <a:t>Jessica Parker</a:t>
            </a:r>
            <a:r>
              <a:rPr lang="en-US" sz="2400" b="0" i="0" dirty="0">
                <a:effectLst/>
                <a:latin typeface="Bahnschrift SemiBold SemiConden" panose="020B0502040204020203" pitchFamily="34" charset="0"/>
              </a:rPr>
              <a:t>, Chief Enforcement Officer</a:t>
            </a:r>
          </a:p>
          <a:p>
            <a:pPr marL="1376363" indent="-1376363" algn="l" fontAlgn="base">
              <a:lnSpc>
                <a:spcPct val="100000"/>
              </a:lnSpc>
              <a:buNone/>
            </a:pPr>
            <a:r>
              <a:rPr lang="en-US" sz="2400" b="0" i="0" dirty="0">
                <a:effectLst/>
                <a:latin typeface="Bahnschrift SemiBold SemiConden" panose="020B0502040204020203" pitchFamily="34" charset="0"/>
              </a:rPr>
              <a:t>	</a:t>
            </a:r>
            <a:r>
              <a:rPr lang="en-US" sz="2400" dirty="0">
                <a:latin typeface="Bahnschrift SemiBold SemiConden" panose="020B0502040204020203" pitchFamily="34" charset="0"/>
              </a:rPr>
              <a:t>Property Maintenance Division</a:t>
            </a:r>
          </a:p>
          <a:p>
            <a:pPr marL="1376363" indent="-1376363" algn="l" fontAlgn="base">
              <a:lnSpc>
                <a:spcPct val="100000"/>
              </a:lnSpc>
              <a:buNone/>
            </a:pPr>
            <a:r>
              <a:rPr lang="en-US" sz="2400" b="0" i="0" dirty="0">
                <a:effectLst/>
                <a:latin typeface="Bahnschrift SemiBold SemiConden" panose="020B0502040204020203" pitchFamily="34" charset="0"/>
              </a:rPr>
              <a:t>	B</a:t>
            </a:r>
            <a:r>
              <a:rPr lang="en-US" sz="2400" dirty="0">
                <a:latin typeface="Bahnschrift SemiBold SemiConden" panose="020B0502040204020203" pitchFamily="34" charset="0"/>
              </a:rPr>
              <a:t>uildings Safety Engineering And </a:t>
            </a:r>
          </a:p>
          <a:p>
            <a:pPr marL="1376363" indent="-1376363" algn="l" fontAlgn="base">
              <a:lnSpc>
                <a:spcPct val="100000"/>
              </a:lnSpc>
              <a:buNone/>
            </a:pPr>
            <a:r>
              <a:rPr lang="en-US" sz="2400" dirty="0">
                <a:latin typeface="Bahnschrift SemiBold SemiConden" panose="020B0502040204020203" pitchFamily="34" charset="0"/>
              </a:rPr>
              <a:t>	    Environmental Department</a:t>
            </a:r>
            <a:endParaRPr lang="en-US" sz="2400" b="0" i="0" dirty="0">
              <a:effectLst/>
              <a:latin typeface="Bahnschrift SemiBold SemiConden" panose="020B0502040204020203" pitchFamily="34" charset="0"/>
            </a:endParaRPr>
          </a:p>
        </p:txBody>
      </p:sp>
    </p:spTree>
    <p:extLst>
      <p:ext uri="{BB962C8B-B14F-4D97-AF65-F5344CB8AC3E}">
        <p14:creationId xmlns:p14="http://schemas.microsoft.com/office/powerpoint/2010/main" val="11679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FC5-106A-4469-807A-17802F70B0BE}"/>
              </a:ext>
            </a:extLst>
          </p:cNvPr>
          <p:cNvSpPr>
            <a:spLocks noGrp="1"/>
          </p:cNvSpPr>
          <p:nvPr>
            <p:ph type="title"/>
          </p:nvPr>
        </p:nvSpPr>
        <p:spPr>
          <a:xfrm>
            <a:off x="311700" y="979133"/>
            <a:ext cx="8520600" cy="774964"/>
          </a:xfrm>
        </p:spPr>
        <p:txBody>
          <a:bodyPr>
            <a:normAutofit fontScale="90000"/>
          </a:bodyPr>
          <a:lstStyle/>
          <a:p>
            <a:pPr algn="ctr"/>
            <a:r>
              <a:rPr lang="en-US" dirty="0"/>
              <a:t>Introduction to sign guidebook</a:t>
            </a:r>
            <a:br>
              <a:rPr lang="en-US" dirty="0"/>
            </a:br>
            <a:endParaRPr lang="en-US" dirty="0"/>
          </a:p>
        </p:txBody>
      </p:sp>
      <p:sp>
        <p:nvSpPr>
          <p:cNvPr id="3" name="Text Placeholder 2">
            <a:extLst>
              <a:ext uri="{FF2B5EF4-FFF2-40B4-BE49-F238E27FC236}">
                <a16:creationId xmlns:a16="http://schemas.microsoft.com/office/drawing/2014/main" id="{0D714CDB-75E7-4B42-ABB5-2F6EE89DEE0E}"/>
              </a:ext>
            </a:extLst>
          </p:cNvPr>
          <p:cNvSpPr>
            <a:spLocks noGrp="1"/>
          </p:cNvSpPr>
          <p:nvPr>
            <p:ph type="body" idx="1"/>
          </p:nvPr>
        </p:nvSpPr>
        <p:spPr>
          <a:xfrm>
            <a:off x="1274495" y="1974457"/>
            <a:ext cx="6595009" cy="2489220"/>
          </a:xfrm>
        </p:spPr>
        <p:txBody>
          <a:bodyPr/>
          <a:lstStyle/>
          <a:p>
            <a:pPr marL="0" marR="0" indent="0" algn="ctr" fontAlgn="base">
              <a:lnSpc>
                <a:spcPct val="100000"/>
              </a:lnSpc>
              <a:spcBef>
                <a:spcPts val="0"/>
              </a:spcBef>
              <a:spcAft>
                <a:spcPts val="600"/>
              </a:spcAft>
              <a:buNone/>
            </a:pPr>
            <a:r>
              <a:rPr lang="en-US" sz="2400" b="1" dirty="0">
                <a:effectLst/>
                <a:latin typeface="Algerian" panose="04020705040A02060702" pitchFamily="82" charset="0"/>
                <a:ea typeface="Calibri" panose="020F0502020204030204" pitchFamily="34" charset="0"/>
              </a:rPr>
              <a:t>Eric b. </a:t>
            </a:r>
            <a:r>
              <a:rPr lang="en-US" sz="2400" b="1">
                <a:effectLst/>
                <a:latin typeface="Algerian" panose="04020705040A02060702" pitchFamily="82" charset="0"/>
                <a:ea typeface="Calibri" panose="020F0502020204030204" pitchFamily="34" charset="0"/>
              </a:rPr>
              <a:t>johnson</a:t>
            </a:r>
            <a:endParaRPr lang="en-US" sz="2400" b="1" dirty="0">
              <a:effectLst/>
              <a:latin typeface="Algerian" panose="04020705040A02060702" pitchFamily="82" charset="0"/>
              <a:ea typeface="Calibri" panose="020F0502020204030204" pitchFamily="34" charset="0"/>
            </a:endParaRPr>
          </a:p>
          <a:p>
            <a:pPr marL="0" marR="0" indent="0" algn="ctr" fontAlgn="base">
              <a:lnSpc>
                <a:spcPct val="100000"/>
              </a:lnSpc>
              <a:spcBef>
                <a:spcPts val="0"/>
              </a:spcBef>
              <a:spcAft>
                <a:spcPts val="600"/>
              </a:spcAft>
              <a:buNone/>
            </a:pPr>
            <a:r>
              <a:rPr lang="en-US" sz="2400" b="1" dirty="0">
                <a:effectLst/>
                <a:latin typeface="Algerian" panose="04020705040A02060702" pitchFamily="82" charset="0"/>
                <a:ea typeface="Calibri" panose="020F0502020204030204" pitchFamily="34" charset="0"/>
              </a:rPr>
              <a:t>supervising building inspector</a:t>
            </a:r>
            <a:endParaRPr lang="en-US" sz="2400" b="1" dirty="0">
              <a:latin typeface="Algerian" panose="04020705040A02060702" pitchFamily="82" charset="0"/>
              <a:ea typeface="Calibri" panose="020F0502020204030204" pitchFamily="34" charset="0"/>
            </a:endParaRPr>
          </a:p>
          <a:p>
            <a:pPr marL="0" marR="0" indent="0" algn="ctr" fontAlgn="base">
              <a:lnSpc>
                <a:spcPct val="100000"/>
              </a:lnSpc>
              <a:spcBef>
                <a:spcPts val="0"/>
              </a:spcBef>
              <a:spcAft>
                <a:spcPts val="0"/>
              </a:spcAft>
              <a:buNone/>
            </a:pPr>
            <a:r>
              <a:rPr lang="en-US" sz="2000" b="1" dirty="0">
                <a:latin typeface="Algerian" panose="04020705040A02060702" pitchFamily="82" charset="0"/>
                <a:ea typeface="Calibri" panose="020F0502020204030204" pitchFamily="34" charset="0"/>
              </a:rPr>
              <a:t>DEVELOPER RESOURCE CENTER (DRC)</a:t>
            </a:r>
            <a:endParaRPr lang="en-US" sz="2000" b="1" dirty="0">
              <a:effectLst/>
              <a:latin typeface="Algerian" panose="04020705040A02060702" pitchFamily="82" charset="0"/>
              <a:ea typeface="Calibri" panose="020F0502020204030204" pitchFamily="34" charset="0"/>
            </a:endParaRPr>
          </a:p>
          <a:p>
            <a:pPr marL="0" marR="0" indent="0" algn="ctr" fontAlgn="base">
              <a:lnSpc>
                <a:spcPct val="100000"/>
              </a:lnSpc>
              <a:spcBef>
                <a:spcPts val="0"/>
              </a:spcBef>
              <a:spcAft>
                <a:spcPts val="0"/>
              </a:spcAft>
              <a:buNone/>
            </a:pPr>
            <a:r>
              <a:rPr lang="en-US" sz="2000" b="1" dirty="0">
                <a:effectLst/>
                <a:latin typeface="Algerian" panose="04020705040A02060702" pitchFamily="82" charset="0"/>
                <a:ea typeface="Calibri" panose="020F0502020204030204" pitchFamily="34" charset="0"/>
              </a:rPr>
              <a:t>BUILDINGS SAFETY ENGINEERING AND ENVIRONMENTAL DEPARMENT</a:t>
            </a:r>
          </a:p>
        </p:txBody>
      </p:sp>
    </p:spTree>
    <p:extLst>
      <p:ext uri="{BB962C8B-B14F-4D97-AF65-F5344CB8AC3E}">
        <p14:creationId xmlns:p14="http://schemas.microsoft.com/office/powerpoint/2010/main" val="222924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11700" y="1140668"/>
            <a:ext cx="3883398" cy="76095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2020 Advertisement &amp; Sign Guidebook</a:t>
            </a:r>
            <a:endParaRPr sz="2400" dirty="0"/>
          </a:p>
        </p:txBody>
      </p:sp>
      <p:sp>
        <p:nvSpPr>
          <p:cNvPr id="112" name="Google Shape;112;p19"/>
          <p:cNvSpPr txBox="1">
            <a:spLocks noGrp="1"/>
          </p:cNvSpPr>
          <p:nvPr>
            <p:ph type="body" idx="1"/>
          </p:nvPr>
        </p:nvSpPr>
        <p:spPr>
          <a:xfrm>
            <a:off x="416897" y="2233401"/>
            <a:ext cx="3778200" cy="2411427"/>
          </a:xfrm>
          <a:prstGeom prst="rect">
            <a:avLst/>
          </a:prstGeom>
        </p:spPr>
        <p:txBody>
          <a:bodyPr spcFirstLastPara="1" wrap="square" lIns="91425" tIns="91425" rIns="91425" bIns="91425" anchor="t" anchorCtr="0">
            <a:noAutofit/>
          </a:bodyPr>
          <a:lstStyle/>
          <a:p>
            <a:pPr marL="227013" indent="-171450">
              <a:lnSpc>
                <a:spcPct val="100000"/>
              </a:lnSpc>
              <a:spcAft>
                <a:spcPts val="1200"/>
              </a:spcAft>
            </a:pPr>
            <a:r>
              <a:rPr lang="en-US" sz="1400" b="1" dirty="0">
                <a:latin typeface="+mj-lt"/>
              </a:rPr>
              <a:t>Introduction to the Detroit Advertisement &amp; Sign  Guidebook </a:t>
            </a:r>
          </a:p>
          <a:p>
            <a:pPr marL="227013" indent="-171450">
              <a:lnSpc>
                <a:spcPct val="100000"/>
              </a:lnSpc>
              <a:spcAft>
                <a:spcPts val="1200"/>
              </a:spcAft>
            </a:pPr>
            <a:r>
              <a:rPr lang="en-US" sz="1400" b="1" dirty="0">
                <a:latin typeface="+mj-lt"/>
              </a:rPr>
              <a:t>Based on the amended Chapter 4 of the Detroit City Code</a:t>
            </a:r>
          </a:p>
          <a:p>
            <a:pPr marL="227013" indent="-171450">
              <a:lnSpc>
                <a:spcPct val="100000"/>
              </a:lnSpc>
              <a:spcAft>
                <a:spcPts val="1200"/>
              </a:spcAft>
            </a:pPr>
            <a:r>
              <a:rPr lang="en-US" sz="1400" b="1" dirty="0">
                <a:latin typeface="+mj-lt"/>
              </a:rPr>
              <a:t>A Step-by-Step guide to Advertisement and Business Signs Permitting, Licensing and Maintenance</a:t>
            </a:r>
            <a:endParaRPr sz="1400" dirty="0">
              <a:latin typeface="+mj-lt"/>
              <a:ea typeface="Montserrat"/>
              <a:cs typeface="Montserrat"/>
              <a:sym typeface="Montserrat"/>
            </a:endParaRPr>
          </a:p>
        </p:txBody>
      </p:sp>
      <p:pic>
        <p:nvPicPr>
          <p:cNvPr id="6" name="Picture 5">
            <a:extLst>
              <a:ext uri="{FF2B5EF4-FFF2-40B4-BE49-F238E27FC236}">
                <a16:creationId xmlns:a16="http://schemas.microsoft.com/office/drawing/2014/main" id="{68C5D491-B6CA-4978-859E-2CBDACA0F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315" y="522949"/>
            <a:ext cx="2792465" cy="43046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90626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t>2020 Advertisement &amp; Sign Guidebook</a:t>
            </a:r>
            <a:endParaRPr lang="en-US" dirty="0"/>
          </a:p>
        </p:txBody>
      </p:sp>
      <p:sp>
        <p:nvSpPr>
          <p:cNvPr id="119" name="Google Shape;119;p20"/>
          <p:cNvSpPr txBox="1">
            <a:spLocks noGrp="1"/>
          </p:cNvSpPr>
          <p:nvPr>
            <p:ph type="body" idx="1"/>
          </p:nvPr>
        </p:nvSpPr>
        <p:spPr>
          <a:xfrm>
            <a:off x="311700" y="1532799"/>
            <a:ext cx="8520600" cy="3416400"/>
          </a:xfrm>
          <a:prstGeom prst="rect">
            <a:avLst/>
          </a:prstGeom>
        </p:spPr>
        <p:txBody>
          <a:bodyPr spcFirstLastPara="1" wrap="square" lIns="91425" tIns="91425" rIns="91425" bIns="91425" anchor="t" anchorCtr="0">
            <a:noAutofit/>
          </a:bodyPr>
          <a:lstStyle/>
          <a:p>
            <a:pPr marL="0" lvl="0" indent="0" algn="just" rtl="0">
              <a:lnSpc>
                <a:spcPct val="100000"/>
              </a:lnSpc>
              <a:spcAft>
                <a:spcPts val="1200"/>
              </a:spcAft>
              <a:buNone/>
            </a:pPr>
            <a:r>
              <a:rPr lang="en-US" sz="1400" b="1" u="sng" dirty="0"/>
              <a:t>Guide Book Overview</a:t>
            </a:r>
            <a:endParaRPr lang="en-US" sz="1400" b="1" u="sng" dirty="0">
              <a:latin typeface="Montserrat"/>
              <a:ea typeface="Montserrat"/>
              <a:cs typeface="Montserrat"/>
              <a:sym typeface="Montserrat"/>
            </a:endParaRPr>
          </a:p>
          <a:p>
            <a:pPr marL="0" lvl="0" indent="-304800" algn="just" rtl="0">
              <a:lnSpc>
                <a:spcPct val="100000"/>
              </a:lnSpc>
              <a:spcAft>
                <a:spcPts val="600"/>
              </a:spcAft>
              <a:buClr>
                <a:srgbClr val="18252A"/>
              </a:buClr>
              <a:buSzPts val="1200"/>
              <a:buFont typeface="Montserrat"/>
              <a:buChar char="●"/>
            </a:pPr>
            <a:r>
              <a:rPr lang="en-US" sz="1400" dirty="0"/>
              <a:t>PURPOSE – In accordance with Sec. 4-4-24 of the Detroit Code, the purpose of this  guidebook containing pictures. graphics, workflows, sample applications and forms, and other information is to provide information convenient for the understanding, implementation, and enforcement of the sign related ordinance.</a:t>
            </a:r>
            <a:endParaRPr lang="en-US" sz="1400" dirty="0">
              <a:latin typeface="Montserrat"/>
              <a:ea typeface="Montserrat"/>
              <a:cs typeface="Montserrat"/>
              <a:sym typeface="Montserrat"/>
            </a:endParaRPr>
          </a:p>
          <a:p>
            <a:pPr marL="0" lvl="0" indent="-304800" algn="just" rtl="0">
              <a:lnSpc>
                <a:spcPct val="100000"/>
              </a:lnSpc>
              <a:spcAft>
                <a:spcPts val="1200"/>
              </a:spcAft>
              <a:buClr>
                <a:srgbClr val="18252A"/>
              </a:buClr>
              <a:buSzPts val="1200"/>
              <a:buFont typeface="Montserrat"/>
              <a:buChar char="●"/>
            </a:pPr>
            <a:r>
              <a:rPr lang="en-US" sz="1400" dirty="0"/>
              <a:t>CREATION – With the oversight and approval of the Detroit Building Safety Engineering And Environmental Department, the Detroit Planning And Development Department crafted this Guidebook for the sole purpose of providing usable information for the public and professionals in the construction and operation of advertisement and business signs within the City boundaries.</a:t>
            </a:r>
            <a:endParaRPr lang="en-US" sz="1400" dirty="0">
              <a:latin typeface="Montserrat"/>
              <a:ea typeface="Montserrat"/>
              <a:cs typeface="Montserrat"/>
              <a:sym typeface="Montserrat"/>
            </a:endParaRPr>
          </a:p>
          <a:p>
            <a:pPr marL="0" lvl="0" indent="-304800" algn="just" rtl="0">
              <a:lnSpc>
                <a:spcPct val="100000"/>
              </a:lnSpc>
              <a:spcAft>
                <a:spcPts val="1200"/>
              </a:spcAft>
              <a:buClr>
                <a:srgbClr val="18252A"/>
              </a:buClr>
              <a:buSzPts val="1200"/>
              <a:buFont typeface="Montserrat"/>
              <a:buChar char="●"/>
            </a:pPr>
            <a:r>
              <a:rPr lang="en-US" sz="1400" dirty="0"/>
              <a:t>AVAILABILITY – The Advertisement And Sign Guidebook will be available to the general public on or before December 9, 2020 on the official website of the City of Detroit Building Safety Engineering And Environmental Department at Detroimi.gov/</a:t>
            </a:r>
            <a:r>
              <a:rPr lang="en-US" sz="1400" dirty="0" err="1"/>
              <a:t>bseed</a:t>
            </a:r>
            <a:r>
              <a:rPr lang="en-US" sz="1400" dirty="0">
                <a:latin typeface="Montserrat"/>
                <a:ea typeface="Montserrat"/>
                <a:cs typeface="Montserrat"/>
                <a:sym typeface="Montserrat"/>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D4-0F1F-4A12-818B-97487F8A95CA}"/>
              </a:ext>
            </a:extLst>
          </p:cNvPr>
          <p:cNvSpPr>
            <a:spLocks noGrp="1"/>
          </p:cNvSpPr>
          <p:nvPr>
            <p:ph type="title"/>
          </p:nvPr>
        </p:nvSpPr>
        <p:spPr>
          <a:xfrm>
            <a:off x="401265" y="514350"/>
            <a:ext cx="1979972" cy="3829050"/>
          </a:xfrm>
        </p:spPr>
        <p:txBody>
          <a:bodyPr vert="horz" lIns="91440" tIns="45720" rIns="91440" bIns="45720" rtlCol="0" anchor="ctr">
            <a:normAutofit/>
          </a:bodyPr>
          <a:lstStyle/>
          <a:p>
            <a:pPr defTabSz="457200">
              <a:spcBef>
                <a:spcPct val="0"/>
              </a:spcBef>
            </a:pPr>
            <a:r>
              <a:rPr lang="en-US" sz="3400" b="1" dirty="0">
                <a:solidFill>
                  <a:srgbClr val="FFFFFF"/>
                </a:solidFill>
              </a:rPr>
              <a:t>Q&amp;A SESSION</a:t>
            </a:r>
          </a:p>
        </p:txBody>
      </p:sp>
      <p:graphicFrame>
        <p:nvGraphicFramePr>
          <p:cNvPr id="5" name="Text Placeholder 2">
            <a:extLst>
              <a:ext uri="{FF2B5EF4-FFF2-40B4-BE49-F238E27FC236}">
                <a16:creationId xmlns:a16="http://schemas.microsoft.com/office/drawing/2014/main" id="{CEC88AC7-1073-4340-8CB5-A09BD276FBAD}"/>
              </a:ext>
            </a:extLst>
          </p:cNvPr>
          <p:cNvGraphicFramePr/>
          <p:nvPr>
            <p:extLst>
              <p:ext uri="{D42A27DB-BD31-4B8C-83A1-F6EECF244321}">
                <p14:modId xmlns:p14="http://schemas.microsoft.com/office/powerpoint/2010/main" val="4141612696"/>
              </p:ext>
            </p:extLst>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907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FC5-106A-4469-807A-17802F70B0BE}"/>
              </a:ext>
            </a:extLst>
          </p:cNvPr>
          <p:cNvSpPr>
            <a:spLocks noGrp="1"/>
          </p:cNvSpPr>
          <p:nvPr>
            <p:ph type="title"/>
          </p:nvPr>
        </p:nvSpPr>
        <p:spPr>
          <a:xfrm>
            <a:off x="311700" y="1108608"/>
            <a:ext cx="8520600" cy="710225"/>
          </a:xfrm>
        </p:spPr>
        <p:txBody>
          <a:bodyPr>
            <a:normAutofit/>
          </a:bodyPr>
          <a:lstStyle/>
          <a:p>
            <a:pPr algn="ctr"/>
            <a:r>
              <a:rPr lang="en-US" dirty="0"/>
              <a:t>WELCOME &amp; OPENING COMMENTS</a:t>
            </a:r>
          </a:p>
        </p:txBody>
      </p:sp>
      <p:sp>
        <p:nvSpPr>
          <p:cNvPr id="3" name="Text Placeholder 2">
            <a:extLst>
              <a:ext uri="{FF2B5EF4-FFF2-40B4-BE49-F238E27FC236}">
                <a16:creationId xmlns:a16="http://schemas.microsoft.com/office/drawing/2014/main" id="{0D714CDB-75E7-4B42-ABB5-2F6EE89DEE0E}"/>
              </a:ext>
            </a:extLst>
          </p:cNvPr>
          <p:cNvSpPr>
            <a:spLocks noGrp="1"/>
          </p:cNvSpPr>
          <p:nvPr>
            <p:ph type="body" idx="1"/>
          </p:nvPr>
        </p:nvSpPr>
        <p:spPr>
          <a:xfrm>
            <a:off x="1460612" y="1933996"/>
            <a:ext cx="6222776" cy="2610602"/>
          </a:xfrm>
        </p:spPr>
        <p:txBody>
          <a:bodyPr/>
          <a:lstStyle/>
          <a:p>
            <a:pPr marL="152400" indent="0" algn="ctr">
              <a:buNone/>
            </a:pPr>
            <a:r>
              <a:rPr lang="en-US" sz="2800" b="1" dirty="0">
                <a:latin typeface="Algerian" panose="04020705040A02060702" pitchFamily="82" charset="0"/>
                <a:cs typeface="Angsana New" panose="020B0502040204020203" pitchFamily="18" charset="-34"/>
              </a:rPr>
              <a:t>David Bell, Director</a:t>
            </a:r>
          </a:p>
          <a:p>
            <a:pPr marL="152400" indent="0" algn="ctr">
              <a:lnSpc>
                <a:spcPct val="100000"/>
              </a:lnSpc>
              <a:buNone/>
            </a:pPr>
            <a:r>
              <a:rPr lang="en-US" sz="2000" b="1" dirty="0">
                <a:latin typeface="Algerian" panose="04020705040A02060702" pitchFamily="82" charset="0"/>
                <a:cs typeface="Angsana New" panose="020B0502040204020203" pitchFamily="18" charset="-34"/>
              </a:rPr>
              <a:t>Building Safety Engineering And Environment Department</a:t>
            </a:r>
          </a:p>
        </p:txBody>
      </p:sp>
    </p:spTree>
    <p:extLst>
      <p:ext uri="{BB962C8B-B14F-4D97-AF65-F5344CB8AC3E}">
        <p14:creationId xmlns:p14="http://schemas.microsoft.com/office/powerpoint/2010/main" val="209099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FC5-106A-4469-807A-17802F70B0BE}"/>
              </a:ext>
            </a:extLst>
          </p:cNvPr>
          <p:cNvSpPr>
            <a:spLocks noGrp="1"/>
          </p:cNvSpPr>
          <p:nvPr>
            <p:ph type="title"/>
          </p:nvPr>
        </p:nvSpPr>
        <p:spPr>
          <a:xfrm>
            <a:off x="311700" y="1165253"/>
            <a:ext cx="8520600" cy="621212"/>
          </a:xfrm>
        </p:spPr>
        <p:txBody>
          <a:bodyPr>
            <a:normAutofit/>
          </a:bodyPr>
          <a:lstStyle/>
          <a:p>
            <a:pPr algn="ctr"/>
            <a:r>
              <a:rPr lang="en-US" dirty="0"/>
              <a:t>OPENING COMMENTS</a:t>
            </a:r>
          </a:p>
        </p:txBody>
      </p:sp>
      <p:sp>
        <p:nvSpPr>
          <p:cNvPr id="3" name="Text Placeholder 2">
            <a:extLst>
              <a:ext uri="{FF2B5EF4-FFF2-40B4-BE49-F238E27FC236}">
                <a16:creationId xmlns:a16="http://schemas.microsoft.com/office/drawing/2014/main" id="{0D714CDB-75E7-4B42-ABB5-2F6EE89DEE0E}"/>
              </a:ext>
            </a:extLst>
          </p:cNvPr>
          <p:cNvSpPr>
            <a:spLocks noGrp="1"/>
          </p:cNvSpPr>
          <p:nvPr>
            <p:ph type="body" idx="1"/>
          </p:nvPr>
        </p:nvSpPr>
        <p:spPr>
          <a:xfrm>
            <a:off x="311700" y="2014917"/>
            <a:ext cx="8520600" cy="1885444"/>
          </a:xfrm>
        </p:spPr>
        <p:txBody>
          <a:bodyPr/>
          <a:lstStyle/>
          <a:p>
            <a:pPr marL="152400" indent="0" algn="ctr">
              <a:buNone/>
            </a:pPr>
            <a:r>
              <a:rPr lang="en-US" sz="2800" b="1" dirty="0">
                <a:latin typeface="Algerian" panose="04020705040A02060702" pitchFamily="82" charset="0"/>
                <a:cs typeface="Angsana New" panose="020B0502040204020203" pitchFamily="18" charset="-34"/>
              </a:rPr>
              <a:t>HONORABLE SCOTT BENSON, COUNCILMAN</a:t>
            </a:r>
          </a:p>
          <a:p>
            <a:pPr marL="152400" indent="0" algn="ctr">
              <a:buNone/>
            </a:pPr>
            <a:r>
              <a:rPr lang="en-US" sz="2800" b="1" dirty="0">
                <a:latin typeface="Algerian" panose="04020705040A02060702" pitchFamily="82" charset="0"/>
                <a:cs typeface="Angsana New" panose="020B0502040204020203" pitchFamily="18" charset="-34"/>
              </a:rPr>
              <a:t>DETROIT CITY COUNCIL</a:t>
            </a:r>
          </a:p>
        </p:txBody>
      </p:sp>
    </p:spTree>
    <p:extLst>
      <p:ext uri="{BB962C8B-B14F-4D97-AF65-F5344CB8AC3E}">
        <p14:creationId xmlns:p14="http://schemas.microsoft.com/office/powerpoint/2010/main" val="313489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FC5-106A-4469-807A-17802F70B0BE}"/>
              </a:ext>
            </a:extLst>
          </p:cNvPr>
          <p:cNvSpPr>
            <a:spLocks noGrp="1"/>
          </p:cNvSpPr>
          <p:nvPr>
            <p:ph type="title"/>
          </p:nvPr>
        </p:nvSpPr>
        <p:spPr>
          <a:xfrm>
            <a:off x="311700" y="1170310"/>
            <a:ext cx="8520600" cy="616155"/>
          </a:xfrm>
        </p:spPr>
        <p:txBody>
          <a:bodyPr>
            <a:normAutofit/>
          </a:bodyPr>
          <a:lstStyle/>
          <a:p>
            <a:pPr algn="ctr"/>
            <a:r>
              <a:rPr lang="en-US" dirty="0"/>
              <a:t>OPENING COMMENTS</a:t>
            </a:r>
          </a:p>
        </p:txBody>
      </p:sp>
      <p:sp>
        <p:nvSpPr>
          <p:cNvPr id="3" name="Text Placeholder 2">
            <a:extLst>
              <a:ext uri="{FF2B5EF4-FFF2-40B4-BE49-F238E27FC236}">
                <a16:creationId xmlns:a16="http://schemas.microsoft.com/office/drawing/2014/main" id="{0D714CDB-75E7-4B42-ABB5-2F6EE89DEE0E}"/>
              </a:ext>
            </a:extLst>
          </p:cNvPr>
          <p:cNvSpPr>
            <a:spLocks noGrp="1"/>
          </p:cNvSpPr>
          <p:nvPr>
            <p:ph type="body" idx="1"/>
          </p:nvPr>
        </p:nvSpPr>
        <p:spPr>
          <a:xfrm>
            <a:off x="311700" y="2184850"/>
            <a:ext cx="8520600" cy="1925904"/>
          </a:xfrm>
        </p:spPr>
        <p:txBody>
          <a:bodyPr/>
          <a:lstStyle/>
          <a:p>
            <a:pPr marL="0" marR="0" indent="0" algn="ctr" fontAlgn="base">
              <a:lnSpc>
                <a:spcPct val="100000"/>
              </a:lnSpc>
              <a:spcBef>
                <a:spcPts val="0"/>
              </a:spcBef>
              <a:spcAft>
                <a:spcPts val="600"/>
              </a:spcAft>
              <a:buNone/>
            </a:pPr>
            <a:r>
              <a:rPr lang="en-US" sz="2400" b="1" dirty="0">
                <a:effectLst/>
                <a:latin typeface="Algerian" panose="04020705040A02060702" pitchFamily="82" charset="0"/>
                <a:ea typeface="Calibri" panose="020F0502020204030204" pitchFamily="34" charset="0"/>
              </a:rPr>
              <a:t>Amanda Elias, Senior Advisor</a:t>
            </a:r>
          </a:p>
          <a:p>
            <a:pPr marL="0" marR="0" indent="0" algn="ctr" fontAlgn="base">
              <a:lnSpc>
                <a:spcPct val="100000"/>
              </a:lnSpc>
              <a:spcBef>
                <a:spcPts val="0"/>
              </a:spcBef>
              <a:spcAft>
                <a:spcPts val="0"/>
              </a:spcAft>
              <a:buNone/>
            </a:pPr>
            <a:r>
              <a:rPr lang="en-US" sz="2000" b="1" dirty="0">
                <a:effectLst/>
                <a:latin typeface="Algerian" panose="04020705040A02060702" pitchFamily="82" charset="0"/>
                <a:ea typeface="Calibri" panose="020F0502020204030204" pitchFamily="34" charset="0"/>
              </a:rPr>
              <a:t>Jobs &amp; Economy Team</a:t>
            </a:r>
          </a:p>
          <a:p>
            <a:pPr marL="0" marR="0" indent="0" algn="ctr" fontAlgn="base">
              <a:lnSpc>
                <a:spcPct val="100000"/>
              </a:lnSpc>
              <a:spcBef>
                <a:spcPts val="0"/>
              </a:spcBef>
              <a:spcAft>
                <a:spcPts val="0"/>
              </a:spcAft>
              <a:buNone/>
            </a:pPr>
            <a:r>
              <a:rPr lang="en-US" sz="2000" b="1" dirty="0">
                <a:effectLst/>
                <a:latin typeface="Algerian" panose="04020705040A02060702" pitchFamily="82" charset="0"/>
                <a:ea typeface="Calibri" panose="020F0502020204030204" pitchFamily="34" charset="0"/>
              </a:rPr>
              <a:t>City of Detroit, Mayor's Office</a:t>
            </a:r>
          </a:p>
        </p:txBody>
      </p:sp>
    </p:spTree>
    <p:extLst>
      <p:ext uri="{BB962C8B-B14F-4D97-AF65-F5344CB8AC3E}">
        <p14:creationId xmlns:p14="http://schemas.microsoft.com/office/powerpoint/2010/main" val="140374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FC5-106A-4469-807A-17802F70B0BE}"/>
              </a:ext>
            </a:extLst>
          </p:cNvPr>
          <p:cNvSpPr>
            <a:spLocks noGrp="1"/>
          </p:cNvSpPr>
          <p:nvPr>
            <p:ph type="title"/>
          </p:nvPr>
        </p:nvSpPr>
        <p:spPr>
          <a:xfrm>
            <a:off x="311700" y="979133"/>
            <a:ext cx="8520600" cy="774964"/>
          </a:xfrm>
        </p:spPr>
        <p:txBody>
          <a:bodyPr/>
          <a:lstStyle/>
          <a:p>
            <a:pPr algn="ctr"/>
            <a:r>
              <a:rPr lang="en-US" dirty="0"/>
              <a:t>PURPOSE OF THE SEMINAR</a:t>
            </a:r>
          </a:p>
        </p:txBody>
      </p:sp>
      <p:sp>
        <p:nvSpPr>
          <p:cNvPr id="3" name="Text Placeholder 2">
            <a:extLst>
              <a:ext uri="{FF2B5EF4-FFF2-40B4-BE49-F238E27FC236}">
                <a16:creationId xmlns:a16="http://schemas.microsoft.com/office/drawing/2014/main" id="{0D714CDB-75E7-4B42-ABB5-2F6EE89DEE0E}"/>
              </a:ext>
            </a:extLst>
          </p:cNvPr>
          <p:cNvSpPr>
            <a:spLocks noGrp="1"/>
          </p:cNvSpPr>
          <p:nvPr>
            <p:ph type="body" idx="1"/>
          </p:nvPr>
        </p:nvSpPr>
        <p:spPr>
          <a:xfrm>
            <a:off x="1274495" y="1974457"/>
            <a:ext cx="6595009" cy="2489220"/>
          </a:xfrm>
        </p:spPr>
        <p:txBody>
          <a:bodyPr/>
          <a:lstStyle/>
          <a:p>
            <a:pPr marL="0" marR="0" indent="0" algn="ctr" fontAlgn="base">
              <a:lnSpc>
                <a:spcPct val="100000"/>
              </a:lnSpc>
              <a:spcBef>
                <a:spcPts val="0"/>
              </a:spcBef>
              <a:spcAft>
                <a:spcPts val="600"/>
              </a:spcAft>
              <a:buNone/>
            </a:pPr>
            <a:r>
              <a:rPr lang="en-US" sz="2400" b="1" dirty="0">
                <a:effectLst/>
                <a:latin typeface="Algerian" panose="04020705040A02060702" pitchFamily="82" charset="0"/>
                <a:ea typeface="Calibri" panose="020F0502020204030204" pitchFamily="34" charset="0"/>
              </a:rPr>
              <a:t>JAMES FOSTER, MANAGER</a:t>
            </a:r>
            <a:endParaRPr lang="en-US" sz="2400" b="1" dirty="0">
              <a:latin typeface="Algerian" panose="04020705040A02060702" pitchFamily="82" charset="0"/>
              <a:ea typeface="Calibri" panose="020F0502020204030204" pitchFamily="34" charset="0"/>
            </a:endParaRPr>
          </a:p>
          <a:p>
            <a:pPr marL="0" marR="0" indent="0" algn="ctr" fontAlgn="base">
              <a:lnSpc>
                <a:spcPct val="100000"/>
              </a:lnSpc>
              <a:spcBef>
                <a:spcPts val="0"/>
              </a:spcBef>
              <a:spcAft>
                <a:spcPts val="0"/>
              </a:spcAft>
              <a:buNone/>
            </a:pPr>
            <a:r>
              <a:rPr lang="en-US" sz="2000" b="1" dirty="0">
                <a:latin typeface="Algerian" panose="04020705040A02060702" pitchFamily="82" charset="0"/>
                <a:ea typeface="Calibri" panose="020F0502020204030204" pitchFamily="34" charset="0"/>
              </a:rPr>
              <a:t>DEVELOPER RESOURCE CENTER (DRC)</a:t>
            </a:r>
            <a:endParaRPr lang="en-US" sz="2000" b="1" dirty="0">
              <a:effectLst/>
              <a:latin typeface="Algerian" panose="04020705040A02060702" pitchFamily="82" charset="0"/>
              <a:ea typeface="Calibri" panose="020F0502020204030204" pitchFamily="34" charset="0"/>
            </a:endParaRPr>
          </a:p>
          <a:p>
            <a:pPr marL="0" marR="0" indent="0" algn="ctr" fontAlgn="base">
              <a:lnSpc>
                <a:spcPct val="100000"/>
              </a:lnSpc>
              <a:spcBef>
                <a:spcPts val="0"/>
              </a:spcBef>
              <a:spcAft>
                <a:spcPts val="0"/>
              </a:spcAft>
              <a:buNone/>
            </a:pPr>
            <a:r>
              <a:rPr lang="en-US" sz="2000" b="1" dirty="0">
                <a:effectLst/>
                <a:latin typeface="Algerian" panose="04020705040A02060702" pitchFamily="82" charset="0"/>
                <a:ea typeface="Calibri" panose="020F0502020204030204" pitchFamily="34" charset="0"/>
              </a:rPr>
              <a:t>BUILDINGS SAFETY ENGINEERING AND ENVIRONMENTAL DEPARMENT</a:t>
            </a:r>
          </a:p>
        </p:txBody>
      </p:sp>
    </p:spTree>
    <p:extLst>
      <p:ext uri="{BB962C8B-B14F-4D97-AF65-F5344CB8AC3E}">
        <p14:creationId xmlns:p14="http://schemas.microsoft.com/office/powerpoint/2010/main" val="1652394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311700" y="63923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PURPOSE OF THIS SEMINAR</a:t>
            </a:r>
          </a:p>
        </p:txBody>
      </p:sp>
      <p:sp>
        <p:nvSpPr>
          <p:cNvPr id="84" name="Google Shape;84;p15"/>
          <p:cNvSpPr txBox="1">
            <a:spLocks noGrp="1"/>
          </p:cNvSpPr>
          <p:nvPr>
            <p:ph type="body" idx="1"/>
          </p:nvPr>
        </p:nvSpPr>
        <p:spPr>
          <a:xfrm>
            <a:off x="311700" y="1391829"/>
            <a:ext cx="8520600" cy="3177045"/>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en-US" sz="1800" dirty="0">
                <a:effectLst/>
                <a:latin typeface="Calibri" panose="020F0502020204030204" pitchFamily="34" charset="0"/>
                <a:ea typeface="Calibri" panose="020F0502020204030204" pitchFamily="34" charset="0"/>
              </a:rPr>
              <a:t>The City of Detroit has amended Chapter 4 of the 2019 Detroit City Code Advertising and Signs Ordinance for advertisement and business signs.  The effective date of this amendment is December 9, 2020. </a:t>
            </a:r>
          </a:p>
          <a:p>
            <a:pPr marL="0" lvl="0" indent="0" algn="just">
              <a:lnSpc>
                <a:spcPct val="100000"/>
              </a:lnSpc>
              <a:spcBef>
                <a:spcPts val="1200"/>
              </a:spcBef>
              <a:buNone/>
            </a:pPr>
            <a:r>
              <a:rPr lang="en-US" sz="1800" dirty="0">
                <a:effectLst/>
                <a:latin typeface="Calibri" panose="020F0502020204030204" pitchFamily="34" charset="0"/>
                <a:ea typeface="Calibri" panose="020F0502020204030204" pitchFamily="34" charset="0"/>
              </a:rPr>
              <a:t>The purpose of this seminar is to provide information on the changes to this ordinance and assist interested parties in navigating the City’s Sign Permit process.  Through </a:t>
            </a:r>
            <a:r>
              <a:rPr lang="en-US" sz="1800" dirty="0">
                <a:latin typeface="Calibri" panose="020F0502020204030204" pitchFamily="34" charset="0"/>
                <a:ea typeface="Calibri" panose="020F0502020204030204" pitchFamily="34" charset="0"/>
              </a:rPr>
              <a:t>a series of sessions, City agencies will discuss the general changes and their individual agency process related to permit, licensing and maintenance of advertisement and business signs in the City of Detroit.  The target audience for </a:t>
            </a:r>
            <a:r>
              <a:rPr lang="en-US" sz="1800" dirty="0">
                <a:effectLst/>
                <a:latin typeface="Calibri" panose="020F0502020204030204" pitchFamily="34" charset="0"/>
                <a:ea typeface="Calibri" panose="020F0502020204030204" pitchFamily="34" charset="0"/>
              </a:rPr>
              <a:t>this three-day seminar are sign professionals, business owners and interesting parties.  </a:t>
            </a:r>
            <a:endParaRPr lang="en-US" sz="1200" dirty="0">
              <a:latin typeface="Montserrat"/>
              <a:ea typeface="Montserrat"/>
              <a:cs typeface="Montserrat"/>
              <a:sym typeface="Montserrat"/>
            </a:endParaRPr>
          </a:p>
          <a:p>
            <a:pPr marL="0" lvl="0" indent="0" algn="l" rtl="0">
              <a:spcBef>
                <a:spcPts val="1600"/>
              </a:spcBef>
              <a:spcAft>
                <a:spcPts val="1600"/>
              </a:spcAft>
              <a:buNone/>
            </a:pPr>
            <a:endParaRPr lang="en-US" sz="1200" dirty="0">
              <a:solidFill>
                <a:srgbClr val="18252A"/>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15F3-19E3-40AC-A7BC-07A51BA716AA}"/>
              </a:ext>
            </a:extLst>
          </p:cNvPr>
          <p:cNvSpPr>
            <a:spLocks noGrp="1"/>
          </p:cNvSpPr>
          <p:nvPr>
            <p:ph type="title"/>
          </p:nvPr>
        </p:nvSpPr>
        <p:spPr>
          <a:xfrm>
            <a:off x="368344" y="881993"/>
            <a:ext cx="8520600" cy="572700"/>
          </a:xfrm>
        </p:spPr>
        <p:txBody>
          <a:bodyPr>
            <a:normAutofit fontScale="90000"/>
          </a:bodyPr>
          <a:lstStyle/>
          <a:p>
            <a:pPr algn="ctr"/>
            <a:r>
              <a:rPr lang="en-US" dirty="0"/>
              <a:t>SESSION #1 REMAINING AGENDA ITEMS</a:t>
            </a:r>
          </a:p>
        </p:txBody>
      </p:sp>
      <p:sp>
        <p:nvSpPr>
          <p:cNvPr id="3" name="Text Placeholder 2">
            <a:extLst>
              <a:ext uri="{FF2B5EF4-FFF2-40B4-BE49-F238E27FC236}">
                <a16:creationId xmlns:a16="http://schemas.microsoft.com/office/drawing/2014/main" id="{38321630-A925-45B5-8BA9-428886798862}"/>
              </a:ext>
            </a:extLst>
          </p:cNvPr>
          <p:cNvSpPr>
            <a:spLocks noGrp="1"/>
          </p:cNvSpPr>
          <p:nvPr>
            <p:ph type="body" idx="1"/>
          </p:nvPr>
        </p:nvSpPr>
        <p:spPr>
          <a:xfrm>
            <a:off x="311700" y="1812615"/>
            <a:ext cx="8520600" cy="2756259"/>
          </a:xfrm>
        </p:spPr>
        <p:txBody>
          <a:bodyPr/>
          <a:lstStyle/>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1:20 P.M.	Rory Bolger, City Planning Commission – </a:t>
            </a:r>
            <a:r>
              <a:rPr lang="en-US" sz="1200" i="1" dirty="0">
                <a:effectLst/>
                <a:latin typeface="Arial" panose="020B0604020202020204" pitchFamily="34" charset="0"/>
                <a:ea typeface="Calibri" panose="020F0502020204030204" pitchFamily="34" charset="0"/>
                <a:cs typeface="Times New Roman" panose="02020603050405020304" pitchFamily="18" charset="0"/>
              </a:rPr>
              <a:t>PURPOSE OF THE ORDINANCE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1:40 P.M.	Daniel Arking, Law Department – </a:t>
            </a:r>
            <a:r>
              <a:rPr lang="en-US" sz="1200" i="1" dirty="0">
                <a:effectLst/>
                <a:latin typeface="Arial" panose="020B0604020202020204" pitchFamily="34" charset="0"/>
                <a:ea typeface="Calibri" panose="020F0502020204030204" pitchFamily="34" charset="0"/>
                <a:cs typeface="Times New Roman" panose="02020603050405020304" pitchFamily="18" charset="0"/>
              </a:rPr>
              <a:t>OVERVIEW OF CHANGES TO ORDINANCE RELATED TO SIGNS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1:50 P.M.	Jessica Parker, BSEED PMB – </a:t>
            </a:r>
            <a:r>
              <a:rPr lang="en-US" sz="1200" i="1" dirty="0">
                <a:effectLst/>
                <a:latin typeface="Arial" panose="020B0604020202020204" pitchFamily="34" charset="0"/>
                <a:ea typeface="Calibri" panose="020F0502020204030204" pitchFamily="34" charset="0"/>
                <a:cs typeface="Times New Roman" panose="02020603050405020304" pitchFamily="18" charset="0"/>
              </a:rPr>
              <a:t>PROPERTY MAINTENANCE &amp; YOUR SIGNS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2:00 P.M.	Eric B. Johnson BSEED DRC– </a:t>
            </a:r>
            <a:r>
              <a:rPr lang="en-US" sz="1200" i="1" dirty="0">
                <a:effectLst/>
                <a:latin typeface="Arial" panose="020B0604020202020204" pitchFamily="34" charset="0"/>
                <a:ea typeface="Calibri" panose="020F0502020204030204" pitchFamily="34" charset="0"/>
                <a:cs typeface="Times New Roman" panose="02020603050405020304" pitchFamily="18" charset="0"/>
              </a:rPr>
              <a:t>INTRODUCTION OF SIGN GUIDEBOOK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2:20 P.M.	Eric B. Johnson, Moderator - </a:t>
            </a:r>
            <a:r>
              <a:rPr lang="en-US" sz="1200" b="1" i="1" dirty="0">
                <a:effectLst/>
                <a:latin typeface="Arial" panose="020B0604020202020204" pitchFamily="34" charset="0"/>
                <a:ea typeface="Calibri" panose="020F0502020204030204" pitchFamily="34" charset="0"/>
                <a:cs typeface="Times New Roman" panose="02020603050405020304" pitchFamily="18" charset="0"/>
              </a:rPr>
              <a:t>Q&amp;A SESSION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tabLst>
                <a:tab pos="914400" algn="l"/>
                <a:tab pos="41148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3:00 P.M.	</a:t>
            </a:r>
            <a:r>
              <a:rPr lang="en-US" sz="1200" b="1" i="1" dirty="0">
                <a:effectLst/>
                <a:latin typeface="Arial" panose="020B0604020202020204" pitchFamily="34" charset="0"/>
                <a:ea typeface="Calibri" panose="020F0502020204030204" pitchFamily="34" charset="0"/>
                <a:cs typeface="Times New Roman" panose="02020603050405020304" pitchFamily="18" charset="0"/>
              </a:rPr>
              <a:t>ADJOURNMENT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693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881993"/>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731695"/>
            <a:ext cx="8520600" cy="3034514"/>
          </a:xfrm>
        </p:spPr>
        <p:txBody>
          <a:bodyPr>
            <a:normAutofit/>
          </a:bodyPr>
          <a:lstStyle/>
          <a:p>
            <a:pPr marL="0" marR="0" indent="0">
              <a:lnSpc>
                <a:spcPct val="100000"/>
              </a:lnSpc>
              <a:spcBef>
                <a:spcPts val="0"/>
              </a:spcBef>
              <a:spcAft>
                <a:spcPts val="1000"/>
              </a:spcAft>
              <a:buNone/>
              <a:tabLst>
                <a:tab pos="499745" algn="l"/>
              </a:tabLst>
            </a:pPr>
            <a:r>
              <a:rPr lang="en-US" sz="2000" b="1" i="1" u="sng" dirty="0">
                <a:effectLst/>
                <a:latin typeface="+mn-lt"/>
              </a:rPr>
              <a:t>SESSION #1</a:t>
            </a:r>
            <a:endParaRPr lang="en-US" sz="2000" dirty="0">
              <a:effectLst/>
              <a:latin typeface="+mn-lt"/>
            </a:endParaRPr>
          </a:p>
          <a:p>
            <a:pPr marL="914400" marR="0" indent="-914400">
              <a:lnSpc>
                <a:spcPct val="100000"/>
              </a:lnSpc>
              <a:spcBef>
                <a:spcPts val="0"/>
              </a:spcBef>
              <a:spcAft>
                <a:spcPts val="800"/>
              </a:spcAft>
              <a:buNone/>
              <a:tabLst>
                <a:tab pos="499745" algn="l"/>
              </a:tabLst>
            </a:pPr>
            <a:r>
              <a:rPr lang="en-US" sz="2000" b="1" dirty="0">
                <a:effectLst/>
                <a:latin typeface="+mn-lt"/>
              </a:rPr>
              <a:t>TITLE:  </a:t>
            </a:r>
            <a:r>
              <a:rPr lang="en-US" sz="2000" dirty="0">
                <a:effectLst/>
                <a:latin typeface="+mn-lt"/>
              </a:rPr>
              <a:t>GENERAL OVERVIEW AND IMPLEMENTATION STRATEGY</a:t>
            </a:r>
          </a:p>
          <a:p>
            <a:pPr marL="0" marR="0" lvl="0" indent="-499745" algn="l" defTabSz="914400" rtl="0" eaLnBrk="1" fontAlgn="auto" latinLnBrk="0" hangingPunct="1">
              <a:lnSpc>
                <a:spcPct val="100000"/>
              </a:lnSpc>
              <a:spcBef>
                <a:spcPts val="0"/>
              </a:spcBef>
              <a:spcAft>
                <a:spcPts val="0"/>
              </a:spcAft>
              <a:buClr>
                <a:srgbClr val="000000"/>
              </a:buClr>
              <a:buSzTx/>
              <a:buFont typeface="Arial"/>
              <a:buNone/>
              <a:tabLst>
                <a:tab pos="499745" algn="l"/>
              </a:tabLst>
              <a:defRPr/>
            </a:pPr>
            <a:r>
              <a:rPr lang="en-US" sz="2000" b="1" i="0" u="none" strike="noStrike" cap="none" dirty="0">
                <a:solidFill>
                  <a:schemeClr val="tx1"/>
                </a:solidFill>
                <a:effectLst/>
                <a:latin typeface="+mn-lt"/>
                <a:ea typeface="+mn-ea"/>
                <a:cs typeface="+mn-cs"/>
                <a:sym typeface="Arial"/>
              </a:rPr>
              <a:t>Session Time:  </a:t>
            </a:r>
            <a:r>
              <a:rPr lang="en-US" sz="2000" i="0" u="none" strike="noStrike" cap="none" dirty="0">
                <a:solidFill>
                  <a:schemeClr val="tx1"/>
                </a:solidFill>
                <a:effectLst/>
                <a:latin typeface="+mn-lt"/>
                <a:ea typeface="+mn-ea"/>
                <a:cs typeface="+mn-cs"/>
                <a:sym typeface="Arial"/>
              </a:rPr>
              <a:t>Approximately 3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nSpc>
                <a:spcPct val="107000"/>
              </a:lnSpc>
              <a:buClr>
                <a:srgbClr val="000000"/>
              </a:buClr>
              <a:buSzTx/>
              <a:buNone/>
              <a:defRPr/>
            </a:pPr>
            <a:r>
              <a:rPr lang="en-US" sz="2000" b="1" dirty="0">
                <a:effectLst/>
                <a:latin typeface="+mn-lt"/>
              </a:rPr>
              <a:t>OVERVIEW:  </a:t>
            </a:r>
            <a:r>
              <a:rPr lang="en-US" sz="1800" dirty="0">
                <a:effectLst/>
                <a:latin typeface="Calibri" panose="020F0502020204030204" pitchFamily="34" charset="0"/>
                <a:ea typeface="Calibri" panose="020F0502020204030204" pitchFamily="34" charset="0"/>
              </a:rPr>
              <a:t>Introductions and comments from City officials.  General review of changes to the Sign Ordinance and implementation strategies.  A discussion on impacts of the sign ordinance to Business Owners, Sign Erectors and Sign Specialists. Introduction of the Sign Guidebook</a:t>
            </a: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345795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809165"/>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472749"/>
            <a:ext cx="8520600" cy="3355070"/>
          </a:xfrm>
        </p:spPr>
        <p:txBody>
          <a:bodyPr/>
          <a:lstStyle/>
          <a:p>
            <a:pPr marL="0" marR="0" indent="0">
              <a:lnSpc>
                <a:spcPct val="100000"/>
              </a:lnSpc>
              <a:spcBef>
                <a:spcPts val="0"/>
              </a:spcBef>
              <a:spcAft>
                <a:spcPts val="1000"/>
              </a:spcAft>
              <a:buNone/>
              <a:tabLst>
                <a:tab pos="499745" algn="l"/>
              </a:tabLst>
            </a:pPr>
            <a:r>
              <a:rPr lang="en-US" sz="2000" b="1" i="1" u="sng" dirty="0">
                <a:effectLst/>
                <a:latin typeface="+mn-lt"/>
              </a:rPr>
              <a:t>SESSION #2</a:t>
            </a:r>
            <a:endParaRPr lang="en-US" sz="2000" dirty="0">
              <a:effectLst/>
              <a:latin typeface="+mn-lt"/>
            </a:endParaRPr>
          </a:p>
          <a:p>
            <a:pPr marL="914400" marR="0" indent="-914400">
              <a:lnSpc>
                <a:spcPct val="107000"/>
              </a:lnSpc>
              <a:spcBef>
                <a:spcPts val="0"/>
              </a:spcBef>
              <a:spcAft>
                <a:spcPts val="0"/>
              </a:spcAft>
              <a:buNone/>
              <a:tabLst>
                <a:tab pos="473075" algn="l"/>
              </a:tabLst>
            </a:pPr>
            <a:r>
              <a:rPr lang="en-US" sz="2000" b="1" dirty="0">
                <a:effectLst/>
                <a:latin typeface="+mn-lt"/>
              </a:rPr>
              <a:t>TITLE:  </a:t>
            </a:r>
            <a:r>
              <a:rPr lang="en-US" sz="2000" dirty="0">
                <a:effectLst/>
                <a:latin typeface="+mn-lt"/>
              </a:rPr>
              <a:t>GENERAL REQUIREMENTS, SPECIAL DISTRICTS &amp; OVERLAY, HISTORIC DISTRICT REVIEW</a:t>
            </a:r>
            <a:endParaRPr lang="en-US" sz="20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tabLst>
                <a:tab pos="499745" algn="l"/>
              </a:tabLst>
            </a:pPr>
            <a:endParaRPr lang="en-US" sz="2000" dirty="0">
              <a:effectLst/>
              <a:latin typeface="+mn-lt"/>
            </a:endParaRP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r>
              <a:rPr lang="en-US" sz="2000" b="1" i="0" u="none" strike="noStrike" cap="none" dirty="0">
                <a:solidFill>
                  <a:schemeClr val="tx1"/>
                </a:solidFill>
                <a:effectLst/>
                <a:latin typeface="+mn-lt"/>
                <a:ea typeface="+mn-ea"/>
                <a:cs typeface="+mn-cs"/>
                <a:sym typeface="Arial"/>
              </a:rPr>
              <a:t>Session Time:  </a:t>
            </a:r>
            <a:r>
              <a:rPr lang="en-US" sz="2000" i="0" u="none" strike="noStrike" cap="none" dirty="0">
                <a:solidFill>
                  <a:schemeClr val="tx1"/>
                </a:solidFill>
                <a:effectLst/>
                <a:latin typeface="+mn-lt"/>
                <a:ea typeface="+mn-ea"/>
                <a:cs typeface="+mn-cs"/>
                <a:sym typeface="Arial"/>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marR="0" indent="0" algn="just">
              <a:lnSpc>
                <a:spcPct val="107000"/>
              </a:lnSpc>
              <a:spcBef>
                <a:spcPts val="0"/>
              </a:spcBef>
              <a:spcAft>
                <a:spcPts val="0"/>
              </a:spcAft>
              <a:buNone/>
            </a:pPr>
            <a:r>
              <a:rPr lang="en-US" sz="2000" b="1" dirty="0">
                <a:effectLst/>
                <a:latin typeface="+mn-lt"/>
              </a:rPr>
              <a:t>OVERVIEW:  </a:t>
            </a:r>
            <a:r>
              <a:rPr lang="en-US" sz="2000" dirty="0">
                <a:effectLst/>
                <a:latin typeface="+mn-lt"/>
              </a:rPr>
              <a:t>Review major changes and new requirements for special and overlay districts and their impacts to signs.  Overview of Historic Districts and Historic review process and requirements.</a:t>
            </a:r>
            <a:endParaRPr lang="en-US" sz="2000" dirty="0">
              <a:effectLst/>
              <a:latin typeface="+mn-lt"/>
              <a:ea typeface="Calibri" panose="020F0502020204030204" pitchFamily="34" charset="0"/>
              <a:cs typeface="Times New Roman" panose="02020603050405020304" pitchFamily="18" charset="0"/>
            </a:endParaRP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363686704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1422</TotalTime>
  <Words>1056</Words>
  <Application>Microsoft Office PowerPoint</Application>
  <PresentationFormat>On-screen Show (16:9)</PresentationFormat>
  <Paragraphs>104</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Algerian</vt:lpstr>
      <vt:lpstr>Century Gothic</vt:lpstr>
      <vt:lpstr>Bahnschrift SemiBold SemiConden</vt:lpstr>
      <vt:lpstr>Montserrat</vt:lpstr>
      <vt:lpstr>Montserrat Black</vt:lpstr>
      <vt:lpstr>Vapor Trail</vt:lpstr>
      <vt:lpstr>Advertisement And Signs Ordinance Seminar</vt:lpstr>
      <vt:lpstr>WELCOME &amp; OPENING COMMENTS</vt:lpstr>
      <vt:lpstr>OPENING COMMENTS</vt:lpstr>
      <vt:lpstr>OPENING COMMENTS</vt:lpstr>
      <vt:lpstr>PURPOSE OF THE SEMINAR</vt:lpstr>
      <vt:lpstr>PURPOSE OF THIS SEMINAR</vt:lpstr>
      <vt:lpstr>SESSION #1 REMAINING AGENDA ITEMS</vt:lpstr>
      <vt:lpstr>SESSION OVERVIEW AND HIGHLIGHTS</vt:lpstr>
      <vt:lpstr>SESSION OVERVIEW AND HIGHLIGHTS</vt:lpstr>
      <vt:lpstr>SESSION OVERVIEW AND HIGHLIGHTS</vt:lpstr>
      <vt:lpstr>SESSION OVERVIEW AND HIGHLIGHTS</vt:lpstr>
      <vt:lpstr>SESSION OVERVIEW AND HIGHLIGHTS</vt:lpstr>
      <vt:lpstr>PURPOSE OF THE ORDINANCE CHANGE</vt:lpstr>
      <vt:lpstr>OVERVIEW OF SIGN ORDINANCE CHANGES</vt:lpstr>
      <vt:lpstr>PROPERTY MAINTENANCE AND YOUR SIGN</vt:lpstr>
      <vt:lpstr>Introduction to sign guidebook </vt:lpstr>
      <vt:lpstr>2020 Advertisement &amp; Sign Guidebook</vt:lpstr>
      <vt:lpstr>2020 Advertisement &amp; Sign Guidebook</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Advertisement And Signs Ordinance Webinar</dc:title>
  <dc:creator>eric johnson</dc:creator>
  <cp:lastModifiedBy>eric johnson</cp:lastModifiedBy>
  <cp:revision>51</cp:revision>
  <dcterms:modified xsi:type="dcterms:W3CDTF">2020-11-18T16:21:19Z</dcterms:modified>
</cp:coreProperties>
</file>