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62" r:id="rId4"/>
    <p:sldId id="261" r:id="rId5"/>
    <p:sldId id="258" r:id="rId6"/>
    <p:sldId id="279" r:id="rId7"/>
    <p:sldId id="278" r:id="rId8"/>
    <p:sldId id="265" r:id="rId9"/>
    <p:sldId id="268" r:id="rId10"/>
    <p:sldId id="269" r:id="rId11"/>
    <p:sldId id="270" r:id="rId12"/>
    <p:sldId id="275" r:id="rId13"/>
    <p:sldId id="276" r:id="rId14"/>
  </p:sldIdLst>
  <p:sldSz cx="7772400" cy="10058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42" autoAdjust="0"/>
    <p:restoredTop sz="94660"/>
  </p:normalViewPr>
  <p:slideViewPr>
    <p:cSldViewPr snapToGrid="0">
      <p:cViewPr varScale="1">
        <p:scale>
          <a:sx n="51" d="100"/>
          <a:sy n="51" d="100"/>
        </p:scale>
        <p:origin x="1818" y="9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EA74E3-40F4-4F9B-8FBB-1A7687025124}"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80485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EA74E3-40F4-4F9B-8FBB-1A7687025124}"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202387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EA74E3-40F4-4F9B-8FBB-1A7687025124}"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384229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EA74E3-40F4-4F9B-8FBB-1A7687025124}"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413041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A74E3-40F4-4F9B-8FBB-1A7687025124}"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425381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EA74E3-40F4-4F9B-8FBB-1A7687025124}"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177368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EA74E3-40F4-4F9B-8FBB-1A7687025124}" type="datetimeFigureOut">
              <a:rPr lang="en-US" smtClean="0"/>
              <a:pPr/>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20327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EA74E3-40F4-4F9B-8FBB-1A7687025124}" type="datetimeFigureOut">
              <a:rPr lang="en-US" smtClean="0"/>
              <a:pPr/>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116458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A74E3-40F4-4F9B-8FBB-1A7687025124}" type="datetimeFigureOut">
              <a:rPr lang="en-US" smtClean="0"/>
              <a:pPr/>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32619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A74E3-40F4-4F9B-8FBB-1A7687025124}"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137552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A74E3-40F4-4F9B-8FBB-1A7687025124}"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E948D-E8A8-4094-B4CE-17034F6493E0}" type="slidenum">
              <a:rPr lang="en-US" smtClean="0"/>
              <a:pPr/>
              <a:t>‹#›</a:t>
            </a:fld>
            <a:endParaRPr lang="en-US"/>
          </a:p>
        </p:txBody>
      </p:sp>
    </p:spTree>
    <p:extLst>
      <p:ext uri="{BB962C8B-B14F-4D97-AF65-F5344CB8AC3E}">
        <p14:creationId xmlns:p14="http://schemas.microsoft.com/office/powerpoint/2010/main" val="391823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CEA74E3-40F4-4F9B-8FBB-1A7687025124}" type="datetimeFigureOut">
              <a:rPr lang="en-US" smtClean="0"/>
              <a:pPr/>
              <a:t>3/24/2020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F3E948D-E8A8-4094-B4CE-17034F6493E0}" type="slidenum">
              <a:rPr lang="en-US" smtClean="0"/>
              <a:pPr/>
              <a:t>‹#›</a:t>
            </a:fld>
            <a:endParaRPr lang="en-US"/>
          </a:p>
        </p:txBody>
      </p:sp>
    </p:spTree>
    <p:extLst>
      <p:ext uri="{BB962C8B-B14F-4D97-AF65-F5344CB8AC3E}">
        <p14:creationId xmlns:p14="http://schemas.microsoft.com/office/powerpoint/2010/main" val="3742599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aldetroit.org/blogs/post/Keeping-each-other-safe-and-healthy-a-message-regarding=COVID-19" TargetMode="External"/><Relationship Id="rId7" Type="http://schemas.openxmlformats.org/officeDocument/2006/relationships/image" Target="../media/image1.png"/><Relationship Id="rId2" Type="http://schemas.openxmlformats.org/officeDocument/2006/relationships/hyperlink" Target="https://detroimi.gov/departments/Detroit-health-department/programs-and-services/communicable-disease/coronavirus-covid-19" TargetMode="External"/><Relationship Id="rId1" Type="http://schemas.openxmlformats.org/officeDocument/2006/relationships/slideLayout" Target="../slideLayouts/slideLayout1.xml"/><Relationship Id="rId6" Type="http://schemas.openxmlformats.org/officeDocument/2006/relationships/hyperlink" Target="mailto:davisse@detroitmi.gov" TargetMode="External"/><Relationship Id="rId5" Type="http://schemas.openxmlformats.org/officeDocument/2006/relationships/hyperlink" Target="mailto:tandyk@detroitmi.gov" TargetMode="External"/><Relationship Id="rId4" Type="http://schemas.openxmlformats.org/officeDocument/2006/relationships/hyperlink" Target="https://www.michiganusiness.org/covid19/"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pp.detroitmi.gov:8443/DAHOnline/" TargetMode="External"/><Relationship Id="rId2" Type="http://schemas.openxmlformats.org/officeDocument/2006/relationships/hyperlink" Target="http://www.detroitmi.gov/pays" TargetMode="External"/><Relationship Id="rId1" Type="http://schemas.openxmlformats.org/officeDocument/2006/relationships/slideLayout" Target="../slideLayouts/slideLayout2.xml"/><Relationship Id="rId4" Type="http://schemas.openxmlformats.org/officeDocument/2006/relationships/hyperlink" Target="https://www.divdat.com/loc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urldefense.proofpoint.com/v2/url?u=https-3A__lnks.gd_l_eyJhbGciOiJIUzI1NiJ9.eyJidWxsZXRpbl9saW5rX2lkIjoxMDYsInVyaSI6ImJwMjpjbGljayIsImJ1bGxldGluX2lkIjoiMjAyMDAzMjAuMTkwNTg5NjEiLCJ1cmwiOiJodHRwOi8vd3d3LmRldHJvaXRtaS5nb3YvIn0.toJWp2EJMmEJOkhrYIWNNpn46zfgoZGll7w7dBC2zcY_br_76400511552-2Dl&amp;d=DwMFAw&amp;c=0CE5Q2m55ppZ9yr4GFXRSDDa5PUrBXSADpFvi9wiGhY&amp;r=D-pQko5dn0bB-IMh6jTfAXEjvrUbLr5Oi2DCmUnYmV4&amp;m=p9YIa5p1ZClm-vbP9sf5QP-pQM86Bg9m17Mge_c9yIE&amp;s=Hh2X2vvImEEdbweyDtlJHLchxiBFtJVpwBM65hGfaIY&amp;e=" TargetMode="External"/><Relationship Id="rId3" Type="http://schemas.openxmlformats.org/officeDocument/2006/relationships/hyperlink" Target="https://urldefense.proofpoint.com/v2/url?u=https-3A__lnks.gd_l_eyJhbGciOiJIUzI1NiJ9.eyJidWxsZXRpbl9saW5rX2lkIjoxMDEsInVyaSI6ImJwMjpjbGljayIsImJ1bGxldGluX2lkIjoiMjAyMDAzMjAuMTkwNTg5NjEiLCJ1cmwiOiJodHRwczovL3R3aXR0ZXIuY29tL2NpdHlvZmRldHJvaXQifQ.CRlAF5mvJog-5Ff6jVRaCRYvjxNa9RHAmBIxUQRcBRsYI_br_76400511552-2Dl&amp;d=DwMFAw&amp;c=0CE5Q2m55ppZ9yr4GFXRSDDa5PUrBXSADpFvi9wiGhY&amp;r=D-pQko5dn0bB-IMh6jTfAXEjvrUbLr5Oi2DCmUnYmV4&amp;m=p9YIa5p1ZClm-vbP9sf5QP-pQM86Bg9m17Mge_c9yIE&amp;s=jThTZCUPqiOLD-8xPl1za1FNn1ZpAl21yR-BvKzmzNw&amp;e=" TargetMode="External"/><Relationship Id="rId7" Type="http://schemas.openxmlformats.org/officeDocument/2006/relationships/hyperlink" Target="https://urldefense.proofpoint.com/v2/url?u=https-3A__lnks.gd_l_eyJhbGciOiJIUzI1NiJ9.eyJidWxsZXRpbl9saW5rX2lkIjoxMDUsInVyaSI6ImJwMjpjbGljayIsImJ1bGxldGluX2lkIjoiMjAyMDAzMjAuMTkwNTg5NjEiLCJ1cmwiOiJodHRwczovL3N1YnNjcmliZXJoZWxwLmdvdmRlbGl2ZXJ5LmNvbS8ifQ.JIZhrbjjlNuRjVE5uciyMTUbTNIHeboylH7w75KAMAI_br_76400511552-2Dl&amp;d=DwMFAw&amp;c=0CE5Q2m55ppZ9yr4GFXRSDDa5PUrBXSADpFvi9wiGhY&amp;r=D-pQko5dn0bB-IMh6jTfAXEjvrUbLr5Oi2DCmUnYmV4&amp;m=p9YIa5p1ZClm-vbP9sf5QP-pQM86Bg9m17Mge_c9yIE&amp;s=U8jLq8c_e3z0P6UWxH7YQ4r3hz9WUnUJAxyyBM5yGEs&amp;e=" TargetMode="External"/><Relationship Id="rId2" Type="http://schemas.openxmlformats.org/officeDocument/2006/relationships/hyperlink" Target="https://urldefense.proofpoint.com/v2/url?u=https-3A__lnks.gd_l_eyJhbGciOiJIUzI1NiJ9.eyJidWxsZXRpbl9saW5rX2lkIjoxMDAsInVyaSI6ImJwMjpjbGljayIsImJ1bGxldGluX2lkIjoiMjAyMDAzMjAuMTkwNTg5NjEiLCJ1cmwiOiJodHRwczovL3d3dy5mYWNlYm9vay5jb20vQ2l0eW9mRGV0cm9pdC8ifQ.7dhWAMhSU7tArM8jdNjkSMBubK8S2gmOte1BJ9DWu1o_br_76400511552-2Dl&amp;d=DwMFAw&amp;c=0CE5Q2m55ppZ9yr4GFXRSDDa5PUrBXSADpFvi9wiGhY&amp;r=D-pQko5dn0bB-IMh6jTfAXEjvrUbLr5Oi2DCmUnYmV4&amp;m=p9YIa5p1ZClm-vbP9sf5QP-pQM86Bg9m17Mge_c9yIE&amp;s=zcolIgk-aaQfEvqDrH5SQXqBayBBHohpM_4DxdnmtP8&amp;e=" TargetMode="External"/><Relationship Id="rId1" Type="http://schemas.openxmlformats.org/officeDocument/2006/relationships/slideLayout" Target="../slideLayouts/slideLayout2.xml"/><Relationship Id="rId6" Type="http://schemas.openxmlformats.org/officeDocument/2006/relationships/hyperlink" Target="https://urldefense.proofpoint.com/v2/url?u=https-3A__lnks.gd_l_eyJhbGciOiJIUzI1NiJ9.eyJidWxsZXRpbl9saW5rX2lkIjoxMDQsInVyaSI6ImJwMjpjbGljayIsImJ1bGxldGluX2lkIjoiMjAyMDAzMjAuMTkwNTg5NjEiLCJ1cmwiOiJodHRwczovL3B1YmxpYy5nb3ZkZWxpdmVyeS5jb20vYWNjb3VudHMvTUlERVRST0lUL3N1YnNjcmliZXIvZWRpdD9wcmVmZXJlbmNlcz10cnVlI3RhYjEifQ.DyP4FEzQbMkhkXsEhWcXEviwJo2eYJzYAmWneZVaD0o_br_76400511552-2Dl&amp;d=DwMFAw&amp;c=0CE5Q2m55ppZ9yr4GFXRSDDa5PUrBXSADpFvi9wiGhY&amp;r=D-pQko5dn0bB-IMh6jTfAXEjvrUbLr5Oi2DCmUnYmV4&amp;m=p9YIa5p1ZClm-vbP9sf5QP-pQM86Bg9m17Mge_c9yIE&amp;s=5M3Nc_mIwjDJovZ7q1jTzMJnZ_0Pj7y9zOORm42wNv8&amp;e=" TargetMode="External"/><Relationship Id="rId5" Type="http://schemas.openxmlformats.org/officeDocument/2006/relationships/hyperlink" Target="https://urldefense.proofpoint.com/v2/url?u=https-3A__lnks.gd_l_eyJhbGciOiJIUzI1NiJ9.eyJidWxsZXRpbl9saW5rX2lkIjoxMDMsInF1ZXJ5X3BhcmFtcyI6WyJ2ZXJpZmljYXRpb24iLCJkZXN0aW5hdGlvbiJdLCJ1cmkiOiJicDI6Y2xpY2siLCJidWxsZXRpbl9pZCI6IjIwMjAwMzIwLjE5MDU4OTYxIiwidXJsIjoiaHR0cHM6Ly9wdWJsaWMuZ292ZGVsaXZlcnkuY29tL2FjY291bnRzL01JREVUUk9JVC9zdWJzY3JpYmVyL29uZV9jbGlja191bnN1YnNjcmliZSJ9.02wUkqXT1E2yGNJFdYC6m7x4evQ3GZrwKk6HJYOfCWw_br_76400511552-2Dl-3Fverification-3D5.9bc272fe522c25725b921de40058a933-26destination-3Dtandyk-2540detroitmi.gov&amp;d=DwMFAw&amp;c=0CE5Q2m55ppZ9yr4GFXRSDDa5PUrBXSADpFvi9wiGhY&amp;r=D-pQko5dn0bB-IMh6jTfAXEjvrUbLr5Oi2DCmUnYmV4&amp;m=p9YIa5p1ZClm-vbP9sf5QP-pQM86Bg9m17Mge_c9yIE&amp;s=YEmAIK1RCe2P9uhHnJCjvEM0wrm6MvUuvF5teOV0aiE&amp;e=" TargetMode="External"/><Relationship Id="rId10" Type="http://schemas.openxmlformats.org/officeDocument/2006/relationships/image" Target="../media/image5.jpeg"/><Relationship Id="rId4" Type="http://schemas.openxmlformats.org/officeDocument/2006/relationships/hyperlink" Target="https://urldefense.proofpoint.com/v2/url?u=https-3A__lnks.gd_l_eyJhbGciOiJIUzI1NiJ9.eyJidWxsZXRpbl9saW5rX2lkIjoxMDIsInVyaSI6ImJwMjpjbGljayIsImJ1bGxldGluX2lkIjoiMjAyMDAzMjAuMTkwNTg5NjEiLCJ1cmwiOiJodHRwczovL25leHRkb29yLmNvbS9wYWdlcy9jaXR5LW9mLWRldHJvaXQ-5FaW5pdF9zb3VyY2U9Y29weV9saW5rX3NoYXJlIn0.3zgKFOnAw2XTfsum-2DUOaq3qDbyqDaZ4Dykl3B9I46Lk_br_76400511552-2Dl&amp;d=DwMFAw&amp;c=0CE5Q2m55ppZ9yr4GFXRSDDa5PUrBXSADpFvi9wiGhY&amp;r=D-pQko5dn0bB-IMh6jTfAXEjvrUbLr5Oi2DCmUnYmV4&amp;m=p9YIa5p1ZClm-vbP9sf5QP-pQM86Bg9m17Mge_c9yIE&amp;s=Jcj4A4zhoUBSEN3XmyCuebxQaRhnsubL9FLZvJ1oXpQ&amp;e=" TargetMode="External"/><Relationship Id="rId9" Type="http://schemas.openxmlformats.org/officeDocument/2006/relationships/hyperlink" Target="mailto:tandyk@detroitmi.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detroitmi.gov/coronavir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etroitmi.gov/ddo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rencherd@detroitmi.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detroitmi.gov/bse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206" y="1724547"/>
            <a:ext cx="6544491" cy="9153795"/>
          </a:xfrm>
        </p:spPr>
        <p:txBody>
          <a:bodyPr>
            <a:normAutofit/>
          </a:bodyPr>
          <a:lstStyle/>
          <a:p>
            <a:pPr algn="l"/>
            <a:r>
              <a:rPr lang="en-US" sz="1600" dirty="0" smtClean="0"/>
              <a:t>Good evening District 2,</a:t>
            </a:r>
          </a:p>
          <a:p>
            <a:pPr algn="l"/>
            <a:r>
              <a:rPr lang="en-US" sz="1600" dirty="0" smtClean="0"/>
              <a:t>Please join us for another District wide call on Wednesday, March 25</a:t>
            </a:r>
            <a:r>
              <a:rPr lang="en-US" sz="1600" baseline="30000" dirty="0" smtClean="0"/>
              <a:t>th</a:t>
            </a:r>
            <a:r>
              <a:rPr lang="en-US" sz="1600" dirty="0" smtClean="0"/>
              <a:t> at 6pm.  We have also attached materials to help you to receive the latest information and updates, as well as a few helpful links.</a:t>
            </a:r>
          </a:p>
          <a:p>
            <a:pPr algn="l"/>
            <a:r>
              <a:rPr lang="en-US" sz="1600" dirty="0" smtClean="0"/>
              <a:t>Most of the information shared can be found at </a:t>
            </a:r>
            <a:r>
              <a:rPr lang="en-US" sz="1600" dirty="0" smtClean="0">
                <a:hlinkClick r:id="rId2"/>
              </a:rPr>
              <a:t>https://detroimi.gov/departments/Detroit-health-department/programs-and-services/communicable-disease/coronavirus-covid-19</a:t>
            </a:r>
            <a:endParaRPr lang="en-US" sz="1600" dirty="0" smtClean="0"/>
          </a:p>
          <a:p>
            <a:pPr algn="l"/>
            <a:r>
              <a:rPr lang="en-US" sz="1600" dirty="0" smtClean="0"/>
              <a:t>Parents and those providing care for our youth can find additional informational at </a:t>
            </a:r>
            <a:r>
              <a:rPr lang="en-US" sz="1600" dirty="0" smtClean="0">
                <a:hlinkClick r:id="rId3"/>
              </a:rPr>
              <a:t>https://www.goaldetroit.org/blogs/post/Keeping-each-other-safe-and-healthy-a-message-regarding=COVID-19</a:t>
            </a:r>
            <a:endParaRPr lang="en-US" sz="1600" dirty="0" smtClean="0"/>
          </a:p>
          <a:p>
            <a:pPr algn="l"/>
            <a:endParaRPr lang="en-US" sz="1600" dirty="0" smtClean="0"/>
          </a:p>
          <a:p>
            <a:pPr algn="l"/>
            <a:r>
              <a:rPr lang="en-US" sz="1600" dirty="0" smtClean="0"/>
              <a:t>Lastly, for the small business owners who may receive this correspondence, additional resources can be found at </a:t>
            </a:r>
            <a:r>
              <a:rPr lang="en-US" sz="1600" dirty="0" smtClean="0">
                <a:hlinkClick r:id="rId4"/>
              </a:rPr>
              <a:t>https://www.michiganusiness.org/covid19/</a:t>
            </a:r>
            <a:endParaRPr lang="en-US" sz="1600" dirty="0" smtClean="0"/>
          </a:p>
          <a:p>
            <a:pPr algn="l"/>
            <a:endParaRPr lang="en-US" sz="1600" dirty="0"/>
          </a:p>
          <a:p>
            <a:pPr algn="l"/>
            <a:r>
              <a:rPr lang="en-US" sz="1600" dirty="0" smtClean="0"/>
              <a:t>Stay safe, stay well and of course reach out should you require additional or unrelated information.</a:t>
            </a:r>
          </a:p>
          <a:p>
            <a:pPr algn="l"/>
            <a:endParaRPr lang="en-US" sz="1600" dirty="0"/>
          </a:p>
          <a:p>
            <a:pPr algn="l">
              <a:lnSpc>
                <a:spcPct val="110000"/>
              </a:lnSpc>
              <a:spcBef>
                <a:spcPts val="0"/>
              </a:spcBef>
            </a:pPr>
            <a:r>
              <a:rPr lang="en-US" sz="1600" b="1" dirty="0" smtClean="0">
                <a:solidFill>
                  <a:schemeClr val="accent1">
                    <a:lumMod val="50000"/>
                  </a:schemeClr>
                </a:solidFill>
              </a:rPr>
              <a:t>Kim Tandy			Sean Davis</a:t>
            </a:r>
          </a:p>
          <a:p>
            <a:pPr algn="l">
              <a:lnSpc>
                <a:spcPct val="110000"/>
              </a:lnSpc>
              <a:spcBef>
                <a:spcPts val="0"/>
              </a:spcBef>
            </a:pPr>
            <a:r>
              <a:rPr lang="en-US" sz="1400" dirty="0" smtClean="0">
                <a:solidFill>
                  <a:schemeClr val="accent1">
                    <a:lumMod val="50000"/>
                  </a:schemeClr>
                </a:solidFill>
              </a:rPr>
              <a:t>District 2 Manager			Deputy Manager</a:t>
            </a:r>
          </a:p>
          <a:p>
            <a:pPr algn="l">
              <a:lnSpc>
                <a:spcPct val="110000"/>
              </a:lnSpc>
              <a:spcBef>
                <a:spcPts val="0"/>
              </a:spcBef>
            </a:pPr>
            <a:r>
              <a:rPr lang="en-US" sz="1400" dirty="0" smtClean="0">
                <a:solidFill>
                  <a:schemeClr val="accent1">
                    <a:lumMod val="50000"/>
                  </a:schemeClr>
                </a:solidFill>
              </a:rPr>
              <a:t>City of Detroit – Mayor’s Office		City of Detroit – Mayor’s Office</a:t>
            </a:r>
          </a:p>
          <a:p>
            <a:pPr algn="l">
              <a:lnSpc>
                <a:spcPct val="110000"/>
              </a:lnSpc>
              <a:spcBef>
                <a:spcPts val="0"/>
              </a:spcBef>
            </a:pPr>
            <a:r>
              <a:rPr lang="en-US" sz="1400" dirty="0" smtClean="0">
                <a:solidFill>
                  <a:schemeClr val="accent1">
                    <a:lumMod val="50000"/>
                  </a:schemeClr>
                </a:solidFill>
              </a:rPr>
              <a:t>Department of Neighborhoods		Department of Neighborhoods</a:t>
            </a:r>
          </a:p>
          <a:p>
            <a:pPr algn="l">
              <a:lnSpc>
                <a:spcPct val="110000"/>
              </a:lnSpc>
              <a:spcBef>
                <a:spcPts val="0"/>
              </a:spcBef>
            </a:pPr>
            <a:r>
              <a:rPr lang="en-US" sz="1400" dirty="0" smtClean="0">
                <a:solidFill>
                  <a:schemeClr val="accent1">
                    <a:lumMod val="50000"/>
                  </a:schemeClr>
                </a:solidFill>
              </a:rPr>
              <a:t>Coleman A. Young Municipal Center	Coleman A. Young Municipal Center</a:t>
            </a:r>
          </a:p>
          <a:p>
            <a:pPr algn="l">
              <a:lnSpc>
                <a:spcPct val="110000"/>
              </a:lnSpc>
              <a:spcBef>
                <a:spcPts val="0"/>
              </a:spcBef>
            </a:pPr>
            <a:r>
              <a:rPr lang="en-US" sz="1400" dirty="0" smtClean="0">
                <a:solidFill>
                  <a:schemeClr val="accent1">
                    <a:lumMod val="50000"/>
                  </a:schemeClr>
                </a:solidFill>
              </a:rPr>
              <a:t>2 Woodward Avenue, Suite 1126	2 Woodward Avenue, Suite 1126</a:t>
            </a:r>
          </a:p>
          <a:p>
            <a:pPr algn="l">
              <a:lnSpc>
                <a:spcPct val="110000"/>
              </a:lnSpc>
              <a:spcBef>
                <a:spcPts val="0"/>
              </a:spcBef>
            </a:pPr>
            <a:r>
              <a:rPr lang="en-US" sz="1400" dirty="0" smtClean="0">
                <a:solidFill>
                  <a:schemeClr val="accent1">
                    <a:lumMod val="50000"/>
                  </a:schemeClr>
                </a:solidFill>
              </a:rPr>
              <a:t>Detroit, MI 48226			Detroit, MI 48226	</a:t>
            </a:r>
          </a:p>
          <a:p>
            <a:pPr algn="l">
              <a:lnSpc>
                <a:spcPct val="110000"/>
              </a:lnSpc>
              <a:spcBef>
                <a:spcPts val="0"/>
              </a:spcBef>
            </a:pPr>
            <a:r>
              <a:rPr lang="en-US" sz="1400" dirty="0" smtClean="0">
                <a:solidFill>
                  <a:schemeClr val="accent1">
                    <a:lumMod val="50000"/>
                  </a:schemeClr>
                </a:solidFill>
              </a:rPr>
              <a:t>Office: 313-224-4415			Office: 313-224-4415</a:t>
            </a:r>
          </a:p>
          <a:p>
            <a:pPr algn="l">
              <a:lnSpc>
                <a:spcPct val="110000"/>
              </a:lnSpc>
              <a:spcBef>
                <a:spcPts val="0"/>
              </a:spcBef>
            </a:pPr>
            <a:r>
              <a:rPr lang="en-US" sz="1400" dirty="0" smtClean="0">
                <a:solidFill>
                  <a:schemeClr val="accent1">
                    <a:lumMod val="50000"/>
                  </a:schemeClr>
                </a:solidFill>
              </a:rPr>
              <a:t>Cell: 313-236-3494			Cell: 313-236-3489</a:t>
            </a:r>
          </a:p>
          <a:p>
            <a:pPr algn="l">
              <a:lnSpc>
                <a:spcPct val="110000"/>
              </a:lnSpc>
              <a:spcBef>
                <a:spcPts val="0"/>
              </a:spcBef>
            </a:pPr>
            <a:r>
              <a:rPr lang="en-US" sz="1400" dirty="0" smtClean="0">
                <a:solidFill>
                  <a:schemeClr val="accent1">
                    <a:lumMod val="50000"/>
                  </a:schemeClr>
                </a:solidFill>
                <a:hlinkClick r:id="rId5"/>
              </a:rPr>
              <a:t>tandyk@detroitmi.gov</a:t>
            </a:r>
            <a:r>
              <a:rPr lang="en-US" sz="1400" dirty="0" smtClean="0">
                <a:solidFill>
                  <a:schemeClr val="accent1">
                    <a:lumMod val="50000"/>
                  </a:schemeClr>
                </a:solidFill>
              </a:rPr>
              <a:t> 		</a:t>
            </a:r>
            <a:r>
              <a:rPr lang="en-US" sz="1400" dirty="0" smtClean="0">
                <a:solidFill>
                  <a:schemeClr val="accent1">
                    <a:lumMod val="50000"/>
                  </a:schemeClr>
                </a:solidFill>
                <a:hlinkClick r:id="rId6"/>
              </a:rPr>
              <a:t>davisse@detroitmi.gov</a:t>
            </a:r>
            <a:endParaRPr lang="en-US" sz="1400" dirty="0" smtClean="0">
              <a:solidFill>
                <a:schemeClr val="accent1">
                  <a:lumMod val="50000"/>
                </a:schemeClr>
              </a:solidFill>
            </a:endParaRPr>
          </a:p>
          <a:p>
            <a:pPr algn="l">
              <a:lnSpc>
                <a:spcPct val="110000"/>
              </a:lnSpc>
              <a:spcBef>
                <a:spcPts val="0"/>
              </a:spcBef>
            </a:pPr>
            <a:endParaRPr lang="en-US" sz="1400" dirty="0">
              <a:solidFill>
                <a:schemeClr val="accent1">
                  <a:lumMod val="50000"/>
                </a:schemeClr>
              </a:solidFill>
            </a:endParaRPr>
          </a:p>
          <a:p>
            <a:pPr algn="l">
              <a:lnSpc>
                <a:spcPct val="110000"/>
              </a:lnSpc>
              <a:spcBef>
                <a:spcPts val="0"/>
              </a:spcBef>
            </a:pPr>
            <a:r>
              <a:rPr lang="en-US" sz="1400" dirty="0" smtClean="0">
                <a:solidFill>
                  <a:schemeClr val="accent1">
                    <a:lumMod val="50000"/>
                  </a:schemeClr>
                </a:solidFill>
              </a:rPr>
              <a:t>Michael E. Duggan, Mayor</a:t>
            </a:r>
          </a:p>
          <a:p>
            <a:pPr algn="l">
              <a:lnSpc>
                <a:spcPct val="110000"/>
              </a:lnSpc>
              <a:spcBef>
                <a:spcPts val="0"/>
              </a:spcBef>
            </a:pPr>
            <a:endParaRPr lang="en-US" sz="1400" dirty="0" smtClean="0"/>
          </a:p>
          <a:p>
            <a:pPr algn="l">
              <a:lnSpc>
                <a:spcPct val="110000"/>
              </a:lnSpc>
              <a:spcBef>
                <a:spcPts val="0"/>
              </a:spcBef>
            </a:pPr>
            <a:endParaRPr lang="en-US" sz="1400" dirty="0" smtClean="0"/>
          </a:p>
          <a:p>
            <a:pPr algn="l">
              <a:lnSpc>
                <a:spcPct val="110000"/>
              </a:lnSpc>
              <a:spcBef>
                <a:spcPts val="0"/>
              </a:spcBef>
            </a:pPr>
            <a:endParaRPr lang="en-US" sz="1400" dirty="0"/>
          </a:p>
        </p:txBody>
      </p:sp>
      <p:pic>
        <p:nvPicPr>
          <p:cNvPr id="4" name="Picture 3"/>
          <p:cNvPicPr>
            <a:picLocks noChangeAspect="1"/>
          </p:cNvPicPr>
          <p:nvPr/>
        </p:nvPicPr>
        <p:blipFill>
          <a:blip r:embed="rId7"/>
          <a:stretch>
            <a:fillRect/>
          </a:stretch>
        </p:blipFill>
        <p:spPr>
          <a:xfrm>
            <a:off x="3223767" y="0"/>
            <a:ext cx="1390748" cy="1593670"/>
          </a:xfrm>
          <a:prstGeom prst="rect">
            <a:avLst/>
          </a:prstGeom>
        </p:spPr>
      </p:pic>
    </p:spTree>
    <p:extLst>
      <p:ext uri="{BB962C8B-B14F-4D97-AF65-F5344CB8AC3E}">
        <p14:creationId xmlns:p14="http://schemas.microsoft.com/office/powerpoint/2010/main" val="864014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6613" y="461220"/>
            <a:ext cx="6225435" cy="9079409"/>
          </a:xfrm>
          <a:prstGeom prst="rect">
            <a:avLst/>
          </a:prstGeom>
        </p:spPr>
        <p:txBody>
          <a:bodyPr wrap="square">
            <a:spAutoFit/>
          </a:bodyPr>
          <a:lstStyle/>
          <a:p>
            <a:r>
              <a:rPr lang="en-US" sz="1400" b="1" dirty="0" smtClean="0"/>
              <a:t>Homeowners </a:t>
            </a:r>
            <a:r>
              <a:rPr lang="en-US" sz="1400" b="1" dirty="0"/>
              <a:t>Property Tax Assistance Program (HPTAP) Extension</a:t>
            </a:r>
            <a:endParaRPr lang="en-US" sz="1400" dirty="0"/>
          </a:p>
          <a:p>
            <a:r>
              <a:rPr lang="en-US" sz="1200" dirty="0"/>
              <a:t>The City has eliminated deadlines for applications and will now approve them on an on-going basis. If residents submit their HPTAP by May 1st, beyond the March Board of Review Meeting, it will be reflected on their summer tax bill. No further action is needed after residents are approved for the HPTAP until they hear from the Wayne County Treasurer’s Office.   </a:t>
            </a:r>
          </a:p>
          <a:p>
            <a:r>
              <a:rPr lang="en-US" sz="1200" dirty="0"/>
              <a:t> </a:t>
            </a:r>
          </a:p>
          <a:p>
            <a:r>
              <a:rPr lang="en-US" sz="1200" dirty="0"/>
              <a:t>The PAYS program eliminates penalties, interest and fees associated with delinquent taxes, and allows residents to enter into affordable monthly payment plans over three years to manage delinquent debt. Both PAYS and HPTAP work to eliminate financial burdens for residents and provide a comprehensive plan to homeowner stability. </a:t>
            </a:r>
          </a:p>
          <a:p>
            <a:r>
              <a:rPr lang="en-US" sz="1200" dirty="0"/>
              <a:t>  </a:t>
            </a:r>
          </a:p>
          <a:p>
            <a:r>
              <a:rPr lang="en-US" sz="1200" dirty="0"/>
              <a:t>Applications are available online at detroitmi.gov/pays. The City will also have staff available at the Board of Review and the Assessor’s Office M-F 8:30 am - 4:30 pm to assist with applications. Residents can also call (313) 224-3030 for more assistance</a:t>
            </a:r>
            <a:r>
              <a:rPr lang="en-US" sz="1200" dirty="0" smtClean="0"/>
              <a:t>.</a:t>
            </a:r>
          </a:p>
          <a:p>
            <a:r>
              <a:rPr lang="en-US" sz="1200" dirty="0"/>
              <a:t>For more information, visit </a:t>
            </a:r>
            <a:r>
              <a:rPr lang="en-US" sz="1200" u="sng" dirty="0">
                <a:hlinkClick r:id="rId2"/>
              </a:rPr>
              <a:t>www.detroitmi.gov/pays</a:t>
            </a:r>
            <a:r>
              <a:rPr lang="en-US" sz="1200" dirty="0"/>
              <a:t>. </a:t>
            </a:r>
          </a:p>
          <a:p>
            <a:r>
              <a:rPr lang="en-US" sz="1200" dirty="0"/>
              <a:t> </a:t>
            </a:r>
          </a:p>
          <a:p>
            <a:r>
              <a:rPr lang="en-US" sz="1400" b="1" dirty="0"/>
              <a:t>Wayne County Treasurer halts tax foreclosures</a:t>
            </a:r>
            <a:endParaRPr lang="en-US" sz="1400" dirty="0"/>
          </a:p>
          <a:p>
            <a:r>
              <a:rPr lang="en-US" sz="1200" dirty="0"/>
              <a:t>The Treasurer has announced there will be no foreclosures for the remainder of the year. Residents are urged to continue paying their bills as interest will continue to accrue. Due to ongoing efforts, foreclosures of owner-occupied homes were expected to be limited to just a few hundred. </a:t>
            </a:r>
          </a:p>
          <a:p>
            <a:r>
              <a:rPr lang="en-US" sz="1200" dirty="0"/>
              <a:t> </a:t>
            </a:r>
            <a:endParaRPr lang="en-US" sz="1400" dirty="0"/>
          </a:p>
          <a:p>
            <a:r>
              <a:rPr lang="en-US" sz="1400" b="1" dirty="0"/>
              <a:t>36</a:t>
            </a:r>
            <a:r>
              <a:rPr lang="en-US" sz="1400" b="1" baseline="30000" dirty="0"/>
              <a:t>th</a:t>
            </a:r>
            <a:r>
              <a:rPr lang="en-US" sz="1400" b="1" dirty="0"/>
              <a:t> District Court eviction process also halted</a:t>
            </a:r>
            <a:endParaRPr lang="en-US" sz="1400" dirty="0"/>
          </a:p>
          <a:p>
            <a:r>
              <a:rPr lang="en-US" sz="1200" dirty="0"/>
              <a:t>36th Dist. Court Chief Judge Bill </a:t>
            </a:r>
            <a:r>
              <a:rPr lang="en-US" sz="1200" dirty="0" err="1"/>
              <a:t>McConico</a:t>
            </a:r>
            <a:r>
              <a:rPr lang="en-US" sz="1200" dirty="0"/>
              <a:t> announced he is halting all current eviction proceedings.   </a:t>
            </a:r>
          </a:p>
          <a:p>
            <a:r>
              <a:rPr lang="en-US" sz="1200" b="1" dirty="0"/>
              <a:t> </a:t>
            </a:r>
            <a:endParaRPr lang="en-US" sz="1200" dirty="0"/>
          </a:p>
          <a:p>
            <a:r>
              <a:rPr lang="en-US" sz="1400" b="1" dirty="0"/>
              <a:t>Efforts to assist Detroit’s Homeless Population</a:t>
            </a:r>
            <a:endParaRPr lang="en-US" sz="1400" dirty="0"/>
          </a:p>
          <a:p>
            <a:r>
              <a:rPr lang="en-US" sz="1200" dirty="0"/>
              <a:t>The City is working closely with the 31 shelter providers in Detroit to ensure they have necessary personal protective equipment. It has also set up a 125-bed facility in partnership with the Detroit Rescue Mission Ministries to expand the system’s capacity and provide additional space where homeless individuals at shelters who are exhibiting symptoms such as fever can be isolated.  </a:t>
            </a:r>
          </a:p>
          <a:p>
            <a:r>
              <a:rPr lang="en-US" sz="1200" dirty="0"/>
              <a:t> </a:t>
            </a:r>
          </a:p>
          <a:p>
            <a:r>
              <a:rPr lang="en-US" sz="1400" b="1" dirty="0"/>
              <a:t>Blight Ticket Hearings postponed</a:t>
            </a:r>
            <a:endParaRPr lang="en-US" sz="1400" dirty="0"/>
          </a:p>
          <a:p>
            <a:r>
              <a:rPr lang="en-US" sz="1200" dirty="0"/>
              <a:t>The Department of Appeals and Hearings is postponing all hearings until a future date, effective Tuesday 3/17/20.</a:t>
            </a:r>
          </a:p>
          <a:p>
            <a:r>
              <a:rPr lang="en-US" sz="1200" dirty="0"/>
              <a:t> </a:t>
            </a:r>
          </a:p>
          <a:p>
            <a:r>
              <a:rPr lang="en-US" sz="1200" dirty="0"/>
              <a:t>A notice to appear with the new hearing date will be mailed with directions for a rescheduled hearing.</a:t>
            </a:r>
          </a:p>
          <a:p>
            <a:r>
              <a:rPr lang="en-US" sz="1200" b="1" dirty="0"/>
              <a:t>IMPORTANT: How to respond to a postponed “Notice to Appear”</a:t>
            </a:r>
            <a:endParaRPr lang="en-US" sz="1200" dirty="0"/>
          </a:p>
          <a:p>
            <a:pPr lvl="0"/>
            <a:r>
              <a:rPr lang="en-US" sz="1200" dirty="0"/>
              <a:t>You will receive a Notice to Appear in the mail with the adjourned hearing date.</a:t>
            </a:r>
          </a:p>
          <a:p>
            <a:pPr lvl="0"/>
            <a:r>
              <a:rPr lang="en-US" sz="1200" dirty="0"/>
              <a:t>You can pay your ticket prior to the hearing date and receive a 10% fine discount.</a:t>
            </a:r>
          </a:p>
          <a:p>
            <a:pPr lvl="0"/>
            <a:r>
              <a:rPr lang="en-US" sz="1200" dirty="0"/>
              <a:t>You can pay with a credit card via:</a:t>
            </a:r>
          </a:p>
          <a:p>
            <a:pPr lvl="1"/>
            <a:r>
              <a:rPr lang="en-US" sz="1200" dirty="0"/>
              <a:t>Phone at (313) 224-0098</a:t>
            </a:r>
          </a:p>
          <a:p>
            <a:pPr lvl="1"/>
            <a:r>
              <a:rPr lang="en-US" sz="1200" dirty="0"/>
              <a:t>Online at </a:t>
            </a:r>
            <a:r>
              <a:rPr lang="en-US" sz="1200" u="sng" dirty="0">
                <a:hlinkClick r:id="rId3"/>
              </a:rPr>
              <a:t>App.DetroitMI.gov:8443/</a:t>
            </a:r>
            <a:r>
              <a:rPr lang="en-US" sz="1200" u="sng" dirty="0" err="1">
                <a:hlinkClick r:id="rId3"/>
              </a:rPr>
              <a:t>DAHOnline</a:t>
            </a:r>
            <a:r>
              <a:rPr lang="en-US" sz="1200" u="sng" dirty="0">
                <a:hlinkClick r:id="rId3"/>
              </a:rPr>
              <a:t>/</a:t>
            </a:r>
            <a:endParaRPr lang="en-US" sz="1200" dirty="0"/>
          </a:p>
          <a:p>
            <a:pPr lvl="1"/>
            <a:r>
              <a:rPr lang="en-US" sz="1200" dirty="0"/>
              <a:t>Pay via credit card, check or cash at </a:t>
            </a:r>
            <a:r>
              <a:rPr lang="en-US" sz="1200" dirty="0" err="1"/>
              <a:t>DivDat</a:t>
            </a:r>
            <a:r>
              <a:rPr lang="en-US" sz="1200" dirty="0"/>
              <a:t> payment kiosks. Find one of over 75 locations at </a:t>
            </a:r>
            <a:r>
              <a:rPr lang="en-US" sz="1200" u="sng" dirty="0">
                <a:hlinkClick r:id="rId4"/>
              </a:rPr>
              <a:t>Divdat.com/location/</a:t>
            </a:r>
            <a:endParaRPr lang="en-US" sz="1200" dirty="0"/>
          </a:p>
          <a:p>
            <a:pPr lvl="0"/>
            <a:r>
              <a:rPr lang="en-US" sz="1200" dirty="0"/>
              <a:t>Get Blight Ticket information online at </a:t>
            </a:r>
            <a:r>
              <a:rPr lang="en-US" sz="1200" u="sng" dirty="0">
                <a:hlinkClick r:id="rId3"/>
              </a:rPr>
              <a:t>App.DetroitMI.gov:8443/</a:t>
            </a:r>
            <a:r>
              <a:rPr lang="en-US" sz="1200" u="sng" dirty="0" err="1">
                <a:hlinkClick r:id="rId3"/>
              </a:rPr>
              <a:t>DAHOnline</a:t>
            </a:r>
            <a:r>
              <a:rPr lang="en-US" sz="1200" u="sng" dirty="0">
                <a:hlinkClick r:id="rId3"/>
              </a:rPr>
              <a:t>/</a:t>
            </a:r>
            <a:r>
              <a:rPr lang="en-US" sz="1200" dirty="0"/>
              <a:t> </a:t>
            </a:r>
          </a:p>
          <a:p>
            <a:r>
              <a:rPr lang="en-US" sz="1200" dirty="0"/>
              <a:t> </a:t>
            </a:r>
          </a:p>
        </p:txBody>
      </p:sp>
    </p:spTree>
    <p:extLst>
      <p:ext uri="{BB962C8B-B14F-4D97-AF65-F5344CB8AC3E}">
        <p14:creationId xmlns:p14="http://schemas.microsoft.com/office/powerpoint/2010/main" val="95395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6613" y="461220"/>
            <a:ext cx="6225435" cy="1846659"/>
          </a:xfrm>
          <a:prstGeom prst="rect">
            <a:avLst/>
          </a:prstGeom>
        </p:spPr>
        <p:txBody>
          <a:bodyPr wrap="square">
            <a:spAutoFit/>
          </a:bodyPr>
          <a:lstStyle/>
          <a:p>
            <a:r>
              <a:rPr lang="en-US" sz="1400" b="1" dirty="0" smtClean="0"/>
              <a:t>City </a:t>
            </a:r>
            <a:r>
              <a:rPr lang="en-US" sz="1400" b="1" dirty="0"/>
              <a:t>initiatives to support residents and businesses:</a:t>
            </a:r>
            <a:r>
              <a:rPr lang="en-US" sz="1400" dirty="0"/>
              <a:t> </a:t>
            </a:r>
          </a:p>
          <a:p>
            <a:r>
              <a:rPr lang="en-US" sz="1400" dirty="0"/>
              <a:t> </a:t>
            </a:r>
          </a:p>
          <a:p>
            <a:r>
              <a:rPr lang="en-US" sz="1400" b="1" dirty="0"/>
              <a:t>Restaurant Carryout Zone Program</a:t>
            </a:r>
            <a:r>
              <a:rPr lang="en-US" sz="1400" dirty="0"/>
              <a:t> </a:t>
            </a:r>
          </a:p>
          <a:p>
            <a:r>
              <a:rPr lang="en-US" sz="1200" dirty="0"/>
              <a:t>Tuesday March 17, 2020, Mayor Mike Duggan announced the Restaurant Carryout Zone program, which allows any restaurant that has parking meters in front of their establishment to petition </a:t>
            </a:r>
          </a:p>
          <a:p>
            <a:r>
              <a:rPr lang="en-US" sz="1200" dirty="0"/>
              <a:t> </a:t>
            </a:r>
          </a:p>
          <a:p>
            <a:pPr lvl="0"/>
            <a:endParaRPr lang="en-US" sz="1200" dirty="0"/>
          </a:p>
          <a:p>
            <a:endParaRPr lang="en-US" sz="1200" dirty="0"/>
          </a:p>
          <a:p>
            <a:pPr fontAlgn="base"/>
            <a:endParaRPr lang="en-US" sz="1200" dirty="0">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212295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14337" y="4797381"/>
          <a:ext cx="6702425" cy="2268474"/>
        </p:xfrm>
        <a:graphic>
          <a:graphicData uri="http://schemas.openxmlformats.org/drawingml/2006/table">
            <a:tbl>
              <a:tblPr firstRow="1" firstCol="1" bandRow="1">
                <a:tableStyleId>{5C22544A-7EE6-4342-B048-85BDC9FD1C3A}</a:tableStyleId>
              </a:tblPr>
              <a:tblGrid>
                <a:gridCol w="6054264"/>
                <a:gridCol w="648161"/>
              </a:tblGrid>
              <a:tr h="0">
                <a:tc>
                  <a:txBody>
                    <a:bodyPr/>
                    <a:lstStyle/>
                    <a:p>
                      <a:endParaRPr lang="en-US"/>
                    </a:p>
                  </a:txBody>
                  <a:tcPr marL="0" marR="0" marT="0" marB="0" anchor="ctr"/>
                </a:tc>
                <a:tc>
                  <a:txBody>
                    <a:bodyPr/>
                    <a:lstStyle/>
                    <a:p>
                      <a:endParaRPr lang="en-US"/>
                    </a:p>
                  </a:txBody>
                  <a:tcPr/>
                </a:tc>
              </a:tr>
              <a:tr h="0">
                <a:tc>
                  <a:txBody>
                    <a:bodyPr/>
                    <a:lstStyle/>
                    <a:p>
                      <a:endParaRPr lang="en-US" sz="1000">
                        <a:effectLst/>
                        <a:latin typeface="Times New Roman" panose="02020603050405020304" pitchFamily="18" charset="0"/>
                      </a:endParaRPr>
                    </a:p>
                  </a:txBody>
                  <a:tcPr marL="9525" marR="9525" marT="9525" marB="9525" anchor="ctr"/>
                </a:tc>
                <a:tc>
                  <a:txBody>
                    <a:bodyPr/>
                    <a:lstStyle/>
                    <a:p>
                      <a:endParaRPr lang="en-US"/>
                    </a:p>
                  </a:txBody>
                  <a:tcPr/>
                </a:tc>
              </a:tr>
              <a:tr h="0">
                <a:tc>
                  <a:txBody>
                    <a:bodyPr/>
                    <a:lstStyle/>
                    <a:p>
                      <a:pPr marL="0" marR="0" algn="ctr"/>
                      <a:r>
                        <a:rPr lang="en-US" sz="1000">
                          <a:effectLst/>
                        </a:rPr>
                        <a:t> </a:t>
                      </a:r>
                    </a:p>
                    <a:p>
                      <a:pPr marL="0" marR="0"/>
                      <a:r>
                        <a:rPr lang="en-US" sz="1000">
                          <a:effectLst/>
                        </a:rPr>
                        <a:t>Follow the City of Detroit on </a:t>
                      </a:r>
                      <a:r>
                        <a:rPr lang="en-US" sz="1000" u="sng">
                          <a:effectLst/>
                          <a:hlinkClick r:id="rId2"/>
                        </a:rPr>
                        <a:t>Facebook</a:t>
                      </a:r>
                      <a:r>
                        <a:rPr lang="en-US" sz="1000">
                          <a:effectLst/>
                        </a:rPr>
                        <a:t>, </a:t>
                      </a:r>
                      <a:r>
                        <a:rPr lang="en-US" sz="1000" u="sng">
                          <a:effectLst/>
                          <a:hlinkClick r:id="rId3"/>
                        </a:rPr>
                        <a:t>Twitter</a:t>
                      </a:r>
                      <a:r>
                        <a:rPr lang="en-US" sz="1000">
                          <a:effectLst/>
                        </a:rPr>
                        <a:t>, </a:t>
                      </a:r>
                      <a:r>
                        <a:rPr lang="en-US" sz="1000" u="sng">
                          <a:effectLst/>
                          <a:hlinkClick r:id="rId4"/>
                        </a:rPr>
                        <a:t>or NextDoor</a:t>
                      </a:r>
                      <a:r>
                        <a:rPr lang="en-US" sz="1000">
                          <a:effectLst/>
                        </a:rPr>
                        <a:t> to get the latest news on what's happening across the city and in your neighborhood.</a:t>
                      </a:r>
                    </a:p>
                    <a:p>
                      <a:pPr marL="0" marR="0"/>
                      <a:r>
                        <a:rPr lang="en-US" sz="1000" u="sng">
                          <a:effectLst/>
                          <a:hlinkClick r:id="rId5"/>
                        </a:rPr>
                        <a:t>Unsubscribe</a:t>
                      </a:r>
                      <a:r>
                        <a:rPr lang="en-US" sz="1000">
                          <a:effectLst/>
                        </a:rPr>
                        <a:t> Now</a:t>
                      </a:r>
                    </a:p>
                    <a:p>
                      <a:pPr marL="0" marR="0">
                        <a:spcAft>
                          <a:spcPts val="1200"/>
                        </a:spcAft>
                      </a:pPr>
                      <a:r>
                        <a:rPr lang="en-US" sz="1000">
                          <a:effectLst/>
                        </a:rPr>
                        <a:t>Update your subscriptions, modify your password or email address, or stop subscriptions at any time on your </a:t>
                      </a:r>
                      <a:r>
                        <a:rPr lang="en-US" sz="1000" u="sng">
                          <a:effectLst/>
                          <a:hlinkClick r:id="rId6"/>
                        </a:rPr>
                        <a:t>Subscriber Preferences Page</a:t>
                      </a:r>
                      <a:r>
                        <a:rPr lang="en-US" sz="1000">
                          <a:effectLst/>
                        </a:rPr>
                        <a:t>. You will need to use your email address to log in. If you have questions or problems with the subscription service, please visit </a:t>
                      </a:r>
                      <a:r>
                        <a:rPr lang="en-US" sz="1000" u="sng">
                          <a:effectLst/>
                          <a:hlinkClick r:id="rId7"/>
                        </a:rPr>
                        <a:t>subscriberhelp.govdelivery.com</a:t>
                      </a:r>
                      <a:r>
                        <a:rPr lang="en-US" sz="1000">
                          <a:effectLst/>
                        </a:rPr>
                        <a:t>.</a:t>
                      </a:r>
                    </a:p>
                    <a:p>
                      <a:pPr marL="0" marR="0">
                        <a:spcAft>
                          <a:spcPts val="1200"/>
                        </a:spcAft>
                      </a:pPr>
                      <a:r>
                        <a:rPr lang="en-US" sz="1000">
                          <a:effectLst/>
                        </a:rPr>
                        <a:t>This service is provided to you at no charge by </a:t>
                      </a:r>
                      <a:r>
                        <a:rPr lang="en-US" sz="1000" u="sng">
                          <a:effectLst/>
                          <a:hlinkClick r:id="rId8"/>
                        </a:rPr>
                        <a:t>City of Detroit, Michigan</a:t>
                      </a:r>
                      <a:r>
                        <a:rPr lang="en-US" sz="1000">
                          <a:effectLst/>
                        </a:rPr>
                        <a:t>.</a:t>
                      </a:r>
                      <a:endParaRPr lang="en-US" sz="1000">
                        <a:effectLst/>
                        <a:latin typeface="Times New Roman" panose="02020603050405020304" pitchFamily="18" charset="0"/>
                        <a:ea typeface="Calibri" panose="020F0502020204030204" pitchFamily="34" charset="0"/>
                      </a:endParaRPr>
                    </a:p>
                  </a:txBody>
                  <a:tcPr marL="9525" marR="9525" marT="9525" marB="9525" anchor="ctr"/>
                </a:tc>
                <a:tc>
                  <a:txBody>
                    <a:bodyPr/>
                    <a:lstStyle/>
                    <a:p>
                      <a:endParaRPr lang="en-US"/>
                    </a:p>
                  </a:txBody>
                  <a:tcPr/>
                </a:tc>
              </a:tr>
              <a:tr h="0">
                <a:tc>
                  <a:txBody>
                    <a:bodyPr/>
                    <a:lstStyle/>
                    <a:p>
                      <a:pPr marL="0" marR="0">
                        <a:spcBef>
                          <a:spcPts val="0"/>
                        </a:spcBef>
                        <a:spcAft>
                          <a:spcPts val="0"/>
                        </a:spcAft>
                      </a:pPr>
                      <a:r>
                        <a:rPr lang="en-US" sz="750">
                          <a:effectLst/>
                        </a:rPr>
                        <a:t>This email was sent to </a:t>
                      </a:r>
                      <a:r>
                        <a:rPr lang="en-US" sz="750" u="sng">
                          <a:effectLst/>
                          <a:hlinkClick r:id="rId9"/>
                        </a:rPr>
                        <a:t>tandyk@detroitmi.gov</a:t>
                      </a:r>
                      <a:r>
                        <a:rPr lang="en-US" sz="750">
                          <a:effectLst/>
                        </a:rPr>
                        <a:t> using GovDelivery Communications Cloud on behalf of: City of Detroit, Michigan · 2 Woodward Avenue, Suite 1126 · Detroit, MI 48226</a:t>
                      </a:r>
                      <a:endParaRPr lang="en-US" sz="12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0" marR="0" marT="0" marB="0" anchor="ctr"/>
                </a:tc>
              </a:tr>
            </a:tbl>
          </a:graphicData>
        </a:graphic>
      </p:graphicFrame>
      <p:pic>
        <p:nvPicPr>
          <p:cNvPr id="5124" name="Picture 4" descr="D4 COVID-19 Updates March 23, 20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337" y="290007"/>
            <a:ext cx="6964481" cy="901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99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ovDeliver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55" y="200329"/>
            <a:ext cx="10953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stretch>
            <a:fillRect/>
          </a:stretch>
        </p:blipFill>
        <p:spPr>
          <a:xfrm>
            <a:off x="0" y="0"/>
            <a:ext cx="7769913" cy="10058400"/>
          </a:xfrm>
          <a:prstGeom prst="rect">
            <a:avLst/>
          </a:prstGeom>
        </p:spPr>
      </p:pic>
      <p:sp>
        <p:nvSpPr>
          <p:cNvPr id="4" name="TextBox 3"/>
          <p:cNvSpPr txBox="1"/>
          <p:nvPr/>
        </p:nvSpPr>
        <p:spPr>
          <a:xfrm>
            <a:off x="1143000" y="4892040"/>
            <a:ext cx="4754880" cy="1077218"/>
          </a:xfrm>
          <a:prstGeom prst="rect">
            <a:avLst/>
          </a:prstGeom>
          <a:solidFill>
            <a:schemeClr val="bg1"/>
          </a:solidFill>
        </p:spPr>
        <p:txBody>
          <a:bodyPr wrap="square" rtlCol="0">
            <a:spAutoFit/>
          </a:bodyPr>
          <a:lstStyle/>
          <a:p>
            <a:pPr algn="ctr"/>
            <a:r>
              <a:rPr lang="en-US" sz="3200" b="1" dirty="0" smtClean="0"/>
              <a:t>MIDETROIT DISTRICT 2</a:t>
            </a:r>
          </a:p>
          <a:p>
            <a:pPr algn="ctr"/>
            <a:r>
              <a:rPr lang="en-US" sz="3200" b="1" dirty="0" smtClean="0"/>
              <a:t>To 468311</a:t>
            </a:r>
            <a:endParaRPr lang="en-US" sz="3200" b="1" dirty="0"/>
          </a:p>
        </p:txBody>
      </p:sp>
      <p:sp>
        <p:nvSpPr>
          <p:cNvPr id="5" name="TextBox 4"/>
          <p:cNvSpPr txBox="1"/>
          <p:nvPr/>
        </p:nvSpPr>
        <p:spPr>
          <a:xfrm>
            <a:off x="563671" y="9081370"/>
            <a:ext cx="6613743" cy="400110"/>
          </a:xfrm>
          <a:prstGeom prst="rect">
            <a:avLst/>
          </a:prstGeom>
          <a:solidFill>
            <a:srgbClr val="7030A0"/>
          </a:solidFill>
        </p:spPr>
        <p:txBody>
          <a:bodyPr wrap="square" rtlCol="0">
            <a:spAutoFit/>
          </a:bodyPr>
          <a:lstStyle/>
          <a:p>
            <a:pPr algn="ctr"/>
            <a:r>
              <a:rPr lang="en-US" sz="2000" smtClean="0">
                <a:solidFill>
                  <a:schemeClr val="bg1"/>
                </a:solidFill>
              </a:rPr>
              <a:t>C I T Y   O F   D E T R O I T      *     D I S T R I C T   </a:t>
            </a:r>
            <a:r>
              <a:rPr lang="en-US" sz="2000" dirty="0" smtClean="0">
                <a:solidFill>
                  <a:schemeClr val="bg1"/>
                </a:solidFill>
              </a:rPr>
              <a:t>2</a:t>
            </a:r>
            <a:endParaRPr lang="en-US" sz="2000" dirty="0">
              <a:solidFill>
                <a:schemeClr val="bg1"/>
              </a:solidFill>
            </a:endParaRPr>
          </a:p>
        </p:txBody>
      </p:sp>
    </p:spTree>
    <p:extLst>
      <p:ext uri="{BB962C8B-B14F-4D97-AF65-F5344CB8AC3E}">
        <p14:creationId xmlns:p14="http://schemas.microsoft.com/office/powerpoint/2010/main" val="310744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x_b7f36a8c-32e6-4e5b-9dc6-c10346fce7f9"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326" b="11940"/>
          <a:stretch/>
        </p:blipFill>
        <p:spPr bwMode="auto">
          <a:xfrm>
            <a:off x="649568" y="1573054"/>
            <a:ext cx="6585023" cy="806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85520" y="188059"/>
            <a:ext cx="5913120" cy="1384995"/>
          </a:xfrm>
          <a:prstGeom prst="rect">
            <a:avLst/>
          </a:prstGeom>
        </p:spPr>
        <p:txBody>
          <a:bodyPr wrap="square">
            <a:spAutoFit/>
          </a:bodyPr>
          <a:lstStyle/>
          <a:p>
            <a:pPr algn="ctr"/>
            <a:r>
              <a:rPr lang="en-US" sz="1200" b="1" u="sng" dirty="0">
                <a:latin typeface="Calibri" panose="020F0502020204030204" pitchFamily="34" charset="0"/>
                <a:ea typeface="Arial Unicode MS" panose="020B0604020202020204" pitchFamily="34" charset="-128"/>
                <a:cs typeface="Times New Roman" panose="02020603050405020304" pitchFamily="18" charset="0"/>
              </a:rPr>
              <a:t>Detroit COVID-19 Response - Updates for 3/23/2020</a:t>
            </a:r>
            <a:endParaRPr lang="en-US" sz="1200" dirty="0">
              <a:latin typeface="Times New Roman" panose="02020603050405020304" pitchFamily="18" charset="0"/>
              <a:ea typeface="Arial Unicode MS" panose="020B0604020202020204" pitchFamily="34" charset="-128"/>
            </a:endParaRPr>
          </a:p>
          <a:p>
            <a:r>
              <a:rPr lang="en-US" sz="1200" dirty="0">
                <a:latin typeface="Calibri" panose="020F0502020204030204" pitchFamily="34" charset="0"/>
                <a:ea typeface="Arial Unicode MS" panose="020B0604020202020204" pitchFamily="34" charset="-128"/>
                <a:cs typeface="Times New Roman" panose="02020603050405020304" pitchFamily="18" charset="0"/>
              </a:rPr>
              <a:t> </a:t>
            </a:r>
            <a:endParaRPr lang="en-US" sz="1200" dirty="0">
              <a:latin typeface="Times New Roman" panose="02020603050405020304" pitchFamily="18" charset="0"/>
              <a:ea typeface="Arial Unicode MS" panose="020B0604020202020204" pitchFamily="34" charset="-128"/>
            </a:endParaRPr>
          </a:p>
          <a:p>
            <a:pPr fontAlgn="base"/>
            <a:r>
              <a:rPr lang="en-US" sz="1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Today Governor </a:t>
            </a:r>
            <a:r>
              <a:rPr lang="en-US" sz="1200" b="1" dirty="0" err="1">
                <a:solidFill>
                  <a:srgbClr val="FF0000"/>
                </a:solidFill>
                <a:latin typeface="Calibri" panose="020F0502020204030204" pitchFamily="34" charset="0"/>
                <a:ea typeface="Times New Roman" panose="02020603050405020304" pitchFamily="18" charset="0"/>
                <a:cs typeface="Arial" panose="020B0604020202020204" pitchFamily="34" charset="0"/>
              </a:rPr>
              <a:t>Whitmer</a:t>
            </a:r>
            <a:r>
              <a:rPr lang="en-US" sz="1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 instituted Executive Order No. 2020-21, which states that to suppress the spread of COVID-19, it is reasonable and necessary to direct residents to remain at home or in their place of residence to the maximum extent feasible. This order takes effect on March 24, 2020 at 12:01 am, and continues through April 13, 2020 at 11:59 pm. </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351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5101" y="1593670"/>
            <a:ext cx="6228080" cy="7694414"/>
          </a:xfrm>
          <a:prstGeom prst="rect">
            <a:avLst/>
          </a:prstGeom>
        </p:spPr>
        <p:txBody>
          <a:bodyPr wrap="square">
            <a:spAutoFit/>
          </a:bodyPr>
          <a:lstStyle/>
          <a:p>
            <a:pPr fontAlgn="base"/>
            <a:r>
              <a:rPr lang="en-US" sz="1400" dirty="0">
                <a:latin typeface="Calibri" panose="020F0502020204030204" pitchFamily="34" charset="0"/>
                <a:ea typeface="Times New Roman" panose="02020603050405020304" pitchFamily="18" charset="0"/>
                <a:cs typeface="Arial" panose="020B0604020202020204" pitchFamily="34" charset="0"/>
              </a:rPr>
              <a:t> </a:t>
            </a:r>
            <a:endParaRPr lang="en-US" sz="1200" dirty="0">
              <a:latin typeface="Times New Roman" panose="02020603050405020304" pitchFamily="18" charset="0"/>
              <a:ea typeface="Times New Roman" panose="02020603050405020304" pitchFamily="18" charset="0"/>
            </a:endParaRPr>
          </a:p>
          <a:p>
            <a:pPr algn="ctr"/>
            <a:r>
              <a:rPr lang="en-US" b="1" dirty="0">
                <a:latin typeface="Calibri Light" panose="020F0302020204030204" pitchFamily="34" charset="0"/>
                <a:ea typeface="Arial Unicode MS" panose="020B0604020202020204" pitchFamily="34" charset="-128"/>
                <a:cs typeface="Times New Roman" panose="02020603050405020304" pitchFamily="18" charset="0"/>
              </a:rPr>
              <a:t>COVID 19 RESOURCES: DETROIT’S GOT YOU COVERED</a:t>
            </a:r>
            <a:endParaRPr lang="en-US" sz="1200" dirty="0">
              <a:latin typeface="Times New Roman" panose="02020603050405020304" pitchFamily="18" charset="0"/>
              <a:ea typeface="Arial Unicode MS" panose="020B0604020202020204" pitchFamily="34" charset="-128"/>
            </a:endParaRPr>
          </a:p>
          <a:p>
            <a:r>
              <a:rPr lang="en-US" sz="1400" b="1" dirty="0">
                <a:latin typeface="Calibri Light" panose="020F0302020204030204" pitchFamily="34" charset="0"/>
                <a:ea typeface="Arial Unicode MS" panose="020B0604020202020204" pitchFamily="34" charset="-128"/>
                <a:cs typeface="Times New Roman" panose="02020603050405020304" pitchFamily="18" charset="0"/>
              </a:rPr>
              <a:t> </a:t>
            </a:r>
            <a:endParaRPr lang="en-US" sz="1200" dirty="0">
              <a:latin typeface="Times New Roman" panose="02020603050405020304" pitchFamily="18" charset="0"/>
              <a:ea typeface="Arial Unicode MS" panose="020B0604020202020204" pitchFamily="34" charset="-128"/>
            </a:endParaRPr>
          </a:p>
          <a:p>
            <a:r>
              <a:rPr lang="en-US" sz="1400" b="1" dirty="0">
                <a:latin typeface="Calibri Light" panose="020F0302020204030204" pitchFamily="34" charset="0"/>
                <a:ea typeface="Arial Unicode MS" panose="020B0604020202020204" pitchFamily="34" charset="-128"/>
                <a:cs typeface="Times New Roman" panose="02020603050405020304" pitchFamily="18" charset="0"/>
              </a:rPr>
              <a:t>If you suspect you have COVID-19</a:t>
            </a:r>
            <a:endParaRPr lang="en-US" sz="1200" dirty="0">
              <a:latin typeface="Times New Roman" panose="02020603050405020304" pitchFamily="18" charset="0"/>
              <a:ea typeface="Arial Unicode MS" panose="020B0604020202020204" pitchFamily="34" charset="-128"/>
            </a:endParaRPr>
          </a:p>
          <a:p>
            <a:r>
              <a:rPr lang="en-US" sz="1400" b="1" dirty="0">
                <a:latin typeface="Calibri Light" panose="020F0302020204030204" pitchFamily="34" charset="0"/>
                <a:ea typeface="Arial Unicode MS" panose="020B0604020202020204" pitchFamily="34" charset="-128"/>
                <a:cs typeface="Times New Roman" panose="02020603050405020304" pitchFamily="18" charset="0"/>
              </a:rPr>
              <a:t>If </a:t>
            </a:r>
            <a:r>
              <a:rPr lang="en-US" sz="1200" dirty="0">
                <a:latin typeface="Calibri Light" panose="020F0302020204030204" pitchFamily="34" charset="0"/>
                <a:ea typeface="Arial Unicode MS" panose="020B0604020202020204" pitchFamily="34" charset="-128"/>
                <a:cs typeface="Times New Roman" panose="02020603050405020304" pitchFamily="18" charset="0"/>
              </a:rPr>
              <a:t>you are feeling sick please stay at home and call your primary care doctor or local hospital hotline (see list below)</a:t>
            </a:r>
            <a:endParaRPr lang="en-US" sz="1200" dirty="0">
              <a:latin typeface="Times New Roman" panose="02020603050405020304" pitchFamily="18" charset="0"/>
              <a:ea typeface="Arial Unicode MS" panose="020B0604020202020204" pitchFamily="34" charset="-128"/>
            </a:endParaRPr>
          </a:p>
          <a:p>
            <a:r>
              <a:rPr lang="en-US" sz="1200" dirty="0">
                <a:latin typeface="Calibri Light" panose="020F0302020204030204" pitchFamily="34" charset="0"/>
                <a:ea typeface="Arial Unicode MS" panose="020B0604020202020204" pitchFamily="34" charset="-128"/>
                <a:cs typeface="Times New Roman" panose="02020603050405020304" pitchFamily="18" charset="0"/>
              </a:rPr>
              <a:t> </a:t>
            </a:r>
            <a:endParaRPr lang="en-US" sz="1200" dirty="0">
              <a:latin typeface="Times New Roman" panose="02020603050405020304" pitchFamily="18" charset="0"/>
              <a:ea typeface="Arial Unicode MS" panose="020B0604020202020204" pitchFamily="34" charset="-128"/>
            </a:endParaRPr>
          </a:p>
          <a:p>
            <a:pPr marL="342900" marR="0" lvl="0" indent="-342900">
              <a:spcAft>
                <a:spcPts val="0"/>
              </a:spcAft>
              <a:buFont typeface="Symbol" panose="05050102010706020507" pitchFamily="18" charset="2"/>
              <a:buChar char=""/>
            </a:pPr>
            <a:r>
              <a:rPr lang="en-US" sz="1200" dirty="0">
                <a:latin typeface="Calibri Light" panose="020F0302020204030204" pitchFamily="34" charset="0"/>
                <a:ea typeface="Times New Roman" panose="02020603050405020304" pitchFamily="18" charset="0"/>
                <a:cs typeface="Calibri" panose="020F0502020204030204" pitchFamily="34" charset="0"/>
              </a:rPr>
              <a:t>If you have a fever and a cough AND are experiencing any of the following go immediately to the emergency department or call 911 for EMS:</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Difficulty breathing</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Confusion</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Weakness</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Chest pain</a:t>
            </a:r>
            <a:endParaRPr lang="en-US" sz="1200" dirty="0">
              <a:latin typeface="Times New Roman" panose="02020603050405020304" pitchFamily="18" charset="0"/>
              <a:ea typeface="Times New Roman" panose="02020603050405020304" pitchFamily="18" charset="0"/>
            </a:endParaRPr>
          </a:p>
          <a:p>
            <a:r>
              <a:rPr lang="en-US" sz="1200" dirty="0">
                <a:latin typeface="Calibri Light" panose="020F0302020204030204" pitchFamily="34" charset="0"/>
                <a:ea typeface="Arial Unicode MS" panose="020B0604020202020204" pitchFamily="34" charset="-128"/>
                <a:cs typeface="Times New Roman" panose="02020603050405020304" pitchFamily="18" charset="0"/>
              </a:rPr>
              <a:t> </a:t>
            </a:r>
            <a:endParaRPr lang="en-US" sz="1200" dirty="0">
              <a:latin typeface="Times New Roman" panose="02020603050405020304" pitchFamily="18" charset="0"/>
              <a:ea typeface="Arial Unicode MS" panose="020B0604020202020204" pitchFamily="34" charset="-128"/>
            </a:endParaRPr>
          </a:p>
          <a:p>
            <a:pPr marL="342900" marR="0" lvl="0" indent="-342900">
              <a:spcAft>
                <a:spcPts val="0"/>
              </a:spcAft>
              <a:buFont typeface="Symbol" panose="05050102010706020507" pitchFamily="18" charset="2"/>
              <a:buChar char=""/>
            </a:pPr>
            <a:r>
              <a:rPr lang="en-US" sz="1200" dirty="0">
                <a:latin typeface="Calibri Light" panose="020F0302020204030204" pitchFamily="34" charset="0"/>
                <a:ea typeface="Times New Roman" panose="02020603050405020304" pitchFamily="18" charset="0"/>
                <a:cs typeface="Calibri" panose="020F0502020204030204" pitchFamily="34" charset="0"/>
              </a:rPr>
              <a:t>If you have a cough and no fever or are concerned that you may have been exposed to someone who has been diagnosed with COVID-19:</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Contact your primary care physician by phone (don’t go unannounced) or</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Seek a telemedicine evaluation or</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Visit an urgent care center or</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Contact a regional hotline or</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Visit a drive-through screening site</a:t>
            </a:r>
            <a:endParaRPr lang="en-US" sz="1200" dirty="0">
              <a:latin typeface="Times New Roman" panose="02020603050405020304" pitchFamily="18" charset="0"/>
              <a:ea typeface="Times New Roman" panose="02020603050405020304" pitchFamily="18" charset="0"/>
            </a:endParaRPr>
          </a:p>
          <a:p>
            <a:r>
              <a:rPr lang="en-US" sz="1200" dirty="0">
                <a:latin typeface="Calibri Light" panose="020F0302020204030204" pitchFamily="34" charset="0"/>
                <a:ea typeface="Arial Unicode MS" panose="020B0604020202020204" pitchFamily="34" charset="-128"/>
                <a:cs typeface="Times New Roman" panose="02020603050405020304" pitchFamily="18" charset="0"/>
              </a:rPr>
              <a:t> </a:t>
            </a:r>
            <a:endParaRPr lang="en-US" sz="1200" dirty="0">
              <a:latin typeface="Times New Roman" panose="02020603050405020304" pitchFamily="18" charset="0"/>
              <a:ea typeface="Arial Unicode MS" panose="020B0604020202020204" pitchFamily="34" charset="-128"/>
            </a:endParaRPr>
          </a:p>
          <a:p>
            <a:pPr marL="342900" marR="0" lvl="0" indent="-342900">
              <a:spcAft>
                <a:spcPts val="0"/>
              </a:spcAft>
              <a:buFont typeface="Symbol" panose="05050102010706020507" pitchFamily="18" charset="2"/>
              <a:buChar char=""/>
            </a:pPr>
            <a:r>
              <a:rPr lang="en-US" sz="1200" dirty="0">
                <a:latin typeface="Calibri Light" panose="020F0302020204030204" pitchFamily="34" charset="0"/>
                <a:ea typeface="Times New Roman" panose="02020603050405020304" pitchFamily="18" charset="0"/>
                <a:cs typeface="Calibri" panose="020F0502020204030204" pitchFamily="34" charset="0"/>
              </a:rPr>
              <a:t>If you have a cough WITHOUT difficulty breathing AND no chronic medical conditions*</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Drink fluids</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latin typeface="Calibri Light" panose="020F0302020204030204" pitchFamily="34" charset="0"/>
                <a:ea typeface="Times New Roman" panose="02020603050405020304" pitchFamily="18" charset="0"/>
                <a:cs typeface="Calibri" panose="020F0502020204030204" pitchFamily="34" charset="0"/>
              </a:rPr>
              <a:t>Take over the counter remedies for fever and mild discomfort (e.g., Tylenol</a:t>
            </a:r>
            <a:r>
              <a:rPr lang="en-US" sz="1200" dirty="0" smtClean="0">
                <a:latin typeface="Calibri Light" panose="020F0302020204030204" pitchFamily="34" charset="0"/>
                <a:ea typeface="Times New Roman" panose="02020603050405020304" pitchFamily="18" charset="0"/>
                <a:cs typeface="Calibri" panose="020F0502020204030204" pitchFamily="34" charset="0"/>
              </a:rPr>
              <a:t>)</a:t>
            </a:r>
          </a:p>
          <a:p>
            <a:pPr lvl="1"/>
            <a:r>
              <a:rPr lang="en-US" dirty="0"/>
              <a:t>Stay at home and try and stay at least six feet away from others without symptoms</a:t>
            </a:r>
          </a:p>
          <a:p>
            <a:r>
              <a:rPr lang="en-US" dirty="0"/>
              <a:t> </a:t>
            </a:r>
          </a:p>
          <a:p>
            <a:r>
              <a:rPr lang="en-US" dirty="0"/>
              <a:t>*</a:t>
            </a:r>
            <a:r>
              <a:rPr lang="en-US" sz="1200" dirty="0"/>
              <a:t>Chronic medical conditions include: diabetes, congestive heart failure, chronic obstructive pulmonary disease, cancer or heart disease.   </a:t>
            </a:r>
          </a:p>
          <a:p>
            <a:r>
              <a:rPr lang="en-US" sz="1200" dirty="0"/>
              <a:t> </a:t>
            </a:r>
          </a:p>
          <a:p>
            <a:r>
              <a:rPr lang="en-US" sz="1200" dirty="0"/>
              <a:t>Hospital Emergency Rooms are still open for emergency medical care.  For all other ambulatory care or office appointments, please call the location to get up-to-date information on hours and scheduling an appointment.</a:t>
            </a:r>
          </a:p>
          <a:p>
            <a:r>
              <a:rPr lang="en-US" sz="1200" dirty="0"/>
              <a:t> </a:t>
            </a:r>
          </a:p>
          <a:p>
            <a:r>
              <a:rPr lang="en-US" sz="1200" dirty="0"/>
              <a:t>There will be continued updates to the public with additional regional resources as they become available. You can find a list of available hospital services on the city of Detroit’s website.</a:t>
            </a:r>
          </a:p>
          <a:p>
            <a:pPr marL="742950" marR="0" lvl="1" indent="-285750">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223767" y="0"/>
            <a:ext cx="1390748" cy="1593670"/>
          </a:xfrm>
          <a:prstGeom prst="rect">
            <a:avLst/>
          </a:prstGeom>
        </p:spPr>
      </p:pic>
    </p:spTree>
    <p:extLst>
      <p:ext uri="{BB962C8B-B14F-4D97-AF65-F5344CB8AC3E}">
        <p14:creationId xmlns:p14="http://schemas.microsoft.com/office/powerpoint/2010/main" val="165644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600" y="191937"/>
            <a:ext cx="6258560" cy="9157122"/>
          </a:xfrm>
          <a:prstGeom prst="rect">
            <a:avLst/>
          </a:prstGeom>
        </p:spPr>
        <p:txBody>
          <a:bodyPr wrap="square">
            <a:spAutoFit/>
          </a:bodyPr>
          <a:lstStyle/>
          <a:p>
            <a:r>
              <a:rPr lang="en-US" sz="2400" b="1" dirty="0">
                <a:latin typeface="Calibri Light" panose="020F0302020204030204" pitchFamily="34" charset="0"/>
                <a:ea typeface="Arial Unicode MS" panose="020B0604020202020204" pitchFamily="34" charset="-128"/>
              </a:rPr>
              <a:t>Detroit Health Department Hotline</a:t>
            </a:r>
            <a:endParaRPr lang="en-US" sz="2000" dirty="0">
              <a:latin typeface="Times New Roman" panose="02020603050405020304" pitchFamily="18" charset="0"/>
              <a:ea typeface="Arial Unicode MS" panose="020B0604020202020204" pitchFamily="34" charset="-128"/>
            </a:endParaRPr>
          </a:p>
          <a:p>
            <a:r>
              <a:rPr lang="en-US" sz="1200" dirty="0">
                <a:latin typeface="Calibri" panose="020F0502020204030204" pitchFamily="34" charset="0"/>
                <a:ea typeface="Arial Unicode MS" panose="020B0604020202020204" pitchFamily="34" charset="-128"/>
                <a:cs typeface="Times New Roman" panose="02020603050405020304" pitchFamily="18" charset="0"/>
              </a:rPr>
              <a:t>Call the Detroit Health Department at (313) 876-4000 for guidance on next steps if you are:</a:t>
            </a:r>
            <a:endParaRPr lang="en-US" sz="1200" dirty="0">
              <a:latin typeface="Times New Roman" panose="02020603050405020304" pitchFamily="18" charset="0"/>
              <a:ea typeface="Arial Unicode MS" panose="020B0604020202020204" pitchFamily="34" charset="-128"/>
            </a:endParaRPr>
          </a:p>
          <a:p>
            <a:pPr marL="342900" marR="0" lvl="0" indent="-342900">
              <a:lnSpc>
                <a:spcPct val="107000"/>
              </a:lnSpc>
              <a:spcBef>
                <a:spcPts val="0"/>
              </a:spcBef>
              <a:spcAft>
                <a:spcPts val="0"/>
              </a:spcAft>
              <a:buFont typeface="Courier New" panose="02070309020205020404" pitchFamily="49" charset="0"/>
              <a:buChar char="o"/>
            </a:pPr>
            <a:r>
              <a:rPr lang="en-US" sz="1200" dirty="0">
                <a:solidFill>
                  <a:srgbClr val="000000"/>
                </a:solidFill>
                <a:uFill>
                  <a:solidFill>
                    <a:srgbClr val="000000"/>
                  </a:solidFill>
                </a:uFill>
                <a:latin typeface="Calibri" panose="020F0502020204030204" pitchFamily="34" charset="0"/>
                <a:ea typeface="Calibri" panose="020F0502020204030204" pitchFamily="34" charset="0"/>
              </a:rPr>
              <a:t>A healthcare provider with a possible COVID-19 positive patient</a:t>
            </a:r>
          </a:p>
          <a:p>
            <a:pPr marL="342900" marR="0" lvl="0" indent="-342900">
              <a:lnSpc>
                <a:spcPct val="107000"/>
              </a:lnSpc>
              <a:spcBef>
                <a:spcPts val="0"/>
              </a:spcBef>
              <a:spcAft>
                <a:spcPts val="0"/>
              </a:spcAft>
              <a:buFont typeface="Courier New" panose="02070309020205020404" pitchFamily="49" charset="0"/>
              <a:buChar char="o"/>
            </a:pPr>
            <a:r>
              <a:rPr lang="en-US" sz="1200" dirty="0">
                <a:solidFill>
                  <a:srgbClr val="000000"/>
                </a:solidFill>
                <a:uFill>
                  <a:solidFill>
                    <a:srgbClr val="000000"/>
                  </a:solidFill>
                </a:uFill>
                <a:latin typeface="Calibri" panose="020F0502020204030204" pitchFamily="34" charset="0"/>
                <a:ea typeface="Calibri" panose="020F0502020204030204" pitchFamily="34" charset="0"/>
              </a:rPr>
              <a:t>An individual who suspects they have COVID-19</a:t>
            </a:r>
          </a:p>
          <a:p>
            <a:r>
              <a:rPr lang="en-US" sz="1200" dirty="0">
                <a:latin typeface="Calibri" panose="020F0502020204030204" pitchFamily="34" charset="0"/>
                <a:ea typeface="Arial Unicode MS" panose="020B0604020202020204" pitchFamily="34" charset="-128"/>
                <a:cs typeface="Times New Roman" panose="02020603050405020304" pitchFamily="18" charset="0"/>
              </a:rPr>
              <a:t> </a:t>
            </a:r>
            <a:endParaRPr lang="en-US" sz="1200" dirty="0">
              <a:latin typeface="Times New Roman" panose="02020603050405020304" pitchFamily="18" charset="0"/>
              <a:ea typeface="Arial Unicode MS" panose="020B0604020202020204" pitchFamily="34" charset="-128"/>
            </a:endParaRPr>
          </a:p>
          <a:p>
            <a:r>
              <a:rPr lang="en-US" sz="1200" dirty="0">
                <a:latin typeface="Calibri" panose="020F0502020204030204" pitchFamily="34" charset="0"/>
                <a:ea typeface="Arial Unicode MS" panose="020B0604020202020204" pitchFamily="34" charset="-128"/>
                <a:cs typeface="Times New Roman" panose="02020603050405020304" pitchFamily="18" charset="0"/>
              </a:rPr>
              <a:t>The call center is operational 24 hours a day. For additional information, visit DetroitMI.gov/coronavirus. </a:t>
            </a:r>
            <a:endParaRPr lang="en-US" sz="1200" dirty="0">
              <a:latin typeface="Times New Roman" panose="02020603050405020304" pitchFamily="18" charset="0"/>
              <a:ea typeface="Arial Unicode MS" panose="020B0604020202020204" pitchFamily="34" charset="-128"/>
            </a:endParaRPr>
          </a:p>
          <a:p>
            <a:pPr algn="ctr"/>
            <a:r>
              <a:rPr lang="en-US" sz="1200" dirty="0">
                <a:solidFill>
                  <a:srgbClr val="FF0000"/>
                </a:solidFill>
                <a:highlight>
                  <a:srgbClr val="FFFF00"/>
                </a:highlight>
                <a:latin typeface="Calibri" panose="020F0502020204030204" pitchFamily="34" charset="0"/>
                <a:ea typeface="Arial Unicode MS" panose="020B0604020202020204" pitchFamily="34" charset="-128"/>
                <a:cs typeface="Times New Roman" panose="02020603050405020304" pitchFamily="18" charset="0"/>
              </a:rPr>
              <a:t> </a:t>
            </a:r>
            <a:endParaRPr lang="en-US" sz="1200" dirty="0">
              <a:latin typeface="Times New Roman" panose="02020603050405020304" pitchFamily="18" charset="0"/>
              <a:ea typeface="Arial Unicode MS" panose="020B0604020202020204" pitchFamily="34" charset="-128"/>
            </a:endParaRPr>
          </a:p>
          <a:p>
            <a:r>
              <a:rPr lang="en-US" sz="1200" dirty="0">
                <a:latin typeface="Calibri" panose="020F0502020204030204" pitchFamily="34" charset="0"/>
                <a:ea typeface="Arial Unicode MS" panose="020B0604020202020204" pitchFamily="34" charset="-128"/>
                <a:cs typeface="Times New Roman" panose="02020603050405020304" pitchFamily="18" charset="0"/>
              </a:rPr>
              <a:t>Hospitals across the area have set up special hotlines for the coronavirus questions. Details on each are below: </a:t>
            </a:r>
            <a:endParaRPr lang="en-US" sz="1200" dirty="0">
              <a:latin typeface="Times New Roman" panose="02020603050405020304" pitchFamily="18" charset="0"/>
              <a:ea typeface="Arial Unicode MS" panose="020B0604020202020204" pitchFamily="34" charset="-128"/>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uFill>
                  <a:solidFill>
                    <a:srgbClr val="000000"/>
                  </a:solidFill>
                </a:uFill>
                <a:latin typeface="Calibri" panose="020F0502020204030204" pitchFamily="34" charset="0"/>
                <a:ea typeface="Calibri" panose="020F0502020204030204" pitchFamily="34" charset="0"/>
              </a:rPr>
              <a:t>Michigan Department of Health and Human Services - 888-535-6136</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uFill>
                  <a:solidFill>
                    <a:srgbClr val="000000"/>
                  </a:solidFill>
                </a:uFill>
                <a:latin typeface="Calibri" panose="020F0502020204030204" pitchFamily="34" charset="0"/>
                <a:ea typeface="Calibri" panose="020F0502020204030204" pitchFamily="34" charset="0"/>
              </a:rPr>
              <a:t>Ascension - 833-978-0649</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uFill>
                  <a:solidFill>
                    <a:srgbClr val="000000"/>
                  </a:solidFill>
                </a:uFill>
                <a:latin typeface="Calibri" panose="020F0502020204030204" pitchFamily="34" charset="0"/>
                <a:ea typeface="Calibri" panose="020F0502020204030204" pitchFamily="34" charset="0"/>
              </a:rPr>
              <a:t>Beaumont Health - 800-592-478</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uFill>
                  <a:solidFill>
                    <a:srgbClr val="000000"/>
                  </a:solidFill>
                </a:uFill>
                <a:latin typeface="Calibri" panose="020F0502020204030204" pitchFamily="34" charset="0"/>
                <a:ea typeface="Calibri" panose="020F0502020204030204" pitchFamily="34" charset="0"/>
              </a:rPr>
              <a:t>Henry Ford Health System - 313-874-7500</a:t>
            </a:r>
          </a:p>
          <a:p>
            <a:r>
              <a:rPr lang="en-US" sz="2000" dirty="0">
                <a:latin typeface="Calibri Light" panose="020F0302020204030204" pitchFamily="34" charset="0"/>
                <a:ea typeface="Arial Unicode MS" panose="020B0604020202020204" pitchFamily="34" charset="-128"/>
                <a:cs typeface="Times New Roman" panose="02020603050405020304" pitchFamily="18" charset="0"/>
              </a:rPr>
              <a:t> </a:t>
            </a:r>
            <a:endParaRPr lang="en-US" sz="2000" dirty="0">
              <a:latin typeface="Times New Roman" panose="02020603050405020304" pitchFamily="18" charset="0"/>
              <a:ea typeface="Arial Unicode MS" panose="020B0604020202020204" pitchFamily="34" charset="-128"/>
            </a:endParaRPr>
          </a:p>
          <a:p>
            <a:r>
              <a:rPr lang="en-US" sz="2000" dirty="0">
                <a:latin typeface="Calibri Light" panose="020F0302020204030204" pitchFamily="34" charset="0"/>
                <a:ea typeface="Arial Unicode MS" panose="020B0604020202020204" pitchFamily="34" charset="-128"/>
                <a:cs typeface="Times New Roman" panose="02020603050405020304" pitchFamily="18" charset="0"/>
              </a:rPr>
              <a:t> </a:t>
            </a:r>
            <a:r>
              <a:rPr lang="en-US" sz="2000" dirty="0" smtClean="0">
                <a:latin typeface="Calibri Light" panose="020F0302020204030204" pitchFamily="34" charset="0"/>
                <a:ea typeface="Arial Unicode MS" panose="020B0604020202020204" pitchFamily="34" charset="-128"/>
                <a:cs typeface="Times New Roman" panose="02020603050405020304" pitchFamily="18" charset="0"/>
              </a:rPr>
              <a:t>I</a:t>
            </a:r>
            <a:r>
              <a:rPr lang="en-US" sz="2400" b="1" dirty="0" smtClean="0">
                <a:latin typeface="Calibri Light" panose="020F0302020204030204" pitchFamily="34" charset="0"/>
                <a:ea typeface="Arial Unicode MS" panose="020B0604020202020204" pitchFamily="34" charset="-128"/>
                <a:cs typeface="Times New Roman" panose="02020603050405020304" pitchFamily="18" charset="0"/>
              </a:rPr>
              <a:t>n </a:t>
            </a:r>
            <a:r>
              <a:rPr lang="en-US" sz="2400" b="1" dirty="0">
                <a:latin typeface="Calibri Light" panose="020F0302020204030204" pitchFamily="34" charset="0"/>
                <a:ea typeface="Arial Unicode MS" panose="020B0604020202020204" pitchFamily="34" charset="-128"/>
                <a:cs typeface="Times New Roman" panose="02020603050405020304" pitchFamily="18" charset="0"/>
              </a:rPr>
              <a:t>need of Food?</a:t>
            </a:r>
            <a:endParaRPr lang="en-US" sz="2000" dirty="0">
              <a:latin typeface="Times New Roman" panose="02020603050405020304" pitchFamily="18" charset="0"/>
              <a:ea typeface="Arial Unicode MS" panose="020B0604020202020204" pitchFamily="34" charset="-128"/>
            </a:endParaRPr>
          </a:p>
          <a:p>
            <a:r>
              <a:rPr lang="en-US" sz="1200" dirty="0">
                <a:latin typeface="Calibri Light" panose="020F0302020204030204" pitchFamily="34" charset="0"/>
                <a:ea typeface="Arial Unicode MS" panose="020B0604020202020204" pitchFamily="34" charset="-128"/>
                <a:cs typeface="Times New Roman" panose="02020603050405020304" pitchFamily="18" charset="0"/>
              </a:rPr>
              <a:t>The City of Detroit’s Recreation Department is providing meals for children at the following sites from 8:30 AM until 1:30 PM Monday - Friday: </a:t>
            </a:r>
            <a:endParaRPr lang="en-US" sz="1200" dirty="0">
              <a:latin typeface="Times New Roman" panose="02020603050405020304" pitchFamily="18" charset="0"/>
              <a:ea typeface="Arial Unicode MS" panose="020B0604020202020204" pitchFamily="34" charset="-128"/>
            </a:endParaRPr>
          </a:p>
          <a:p>
            <a:pPr marL="342900" lvl="0" indent="-342900">
              <a:spcAft>
                <a:spcPts val="0"/>
              </a:spcAft>
              <a:buFont typeface="Symbol" panose="05050102010706020507" pitchFamily="18" charset="2"/>
              <a:buChar char=""/>
            </a:pPr>
            <a:r>
              <a:rPr lang="en-US" sz="1200" dirty="0">
                <a:latin typeface="Calibri Light" panose="020F0302020204030204" pitchFamily="34" charset="0"/>
                <a:cs typeface="Calibri" panose="020F0502020204030204" pitchFamily="34" charset="0"/>
              </a:rPr>
              <a:t>Adams </a:t>
            </a:r>
            <a:r>
              <a:rPr lang="en-US" sz="1200" dirty="0" err="1">
                <a:latin typeface="Calibri Light" panose="020F0302020204030204" pitchFamily="34" charset="0"/>
                <a:cs typeface="Calibri" panose="020F0502020204030204" pitchFamily="34" charset="0"/>
              </a:rPr>
              <a:t>Butzel</a:t>
            </a:r>
            <a:r>
              <a:rPr lang="en-US" sz="1200" dirty="0">
                <a:latin typeface="Calibri Light" panose="020F0302020204030204" pitchFamily="34" charset="0"/>
                <a:cs typeface="Calibri" panose="020F0502020204030204" pitchFamily="34" charset="0"/>
              </a:rPr>
              <a:t> Recreation Center, 10500 Lyndon</a:t>
            </a:r>
            <a:endParaRPr lang="en-US" sz="1200" dirty="0"/>
          </a:p>
          <a:p>
            <a:pPr marL="342900" lvl="0" indent="-342900">
              <a:spcAft>
                <a:spcPts val="0"/>
              </a:spcAft>
              <a:buFont typeface="Symbol" panose="05050102010706020507" pitchFamily="18" charset="2"/>
              <a:buChar char=""/>
            </a:pPr>
            <a:r>
              <a:rPr lang="en-US" sz="1200" dirty="0">
                <a:latin typeface="Calibri Light" panose="020F0302020204030204" pitchFamily="34" charset="0"/>
                <a:cs typeface="Calibri" panose="020F0502020204030204" pitchFamily="34" charset="0"/>
              </a:rPr>
              <a:t>Farwell Recreation Center, 2711 E. Outer Drive</a:t>
            </a:r>
            <a:endParaRPr lang="en-US" sz="1200" dirty="0"/>
          </a:p>
          <a:p>
            <a:pPr marL="342900" lvl="0" indent="-342900">
              <a:spcAft>
                <a:spcPts val="0"/>
              </a:spcAft>
              <a:buFont typeface="Symbol" panose="05050102010706020507" pitchFamily="18" charset="2"/>
              <a:buChar char=""/>
            </a:pPr>
            <a:r>
              <a:rPr lang="en-US" sz="1200" dirty="0" err="1">
                <a:latin typeface="Calibri Light" panose="020F0302020204030204" pitchFamily="34" charset="0"/>
                <a:cs typeface="Calibri" panose="020F0502020204030204" pitchFamily="34" charset="0"/>
              </a:rPr>
              <a:t>Kemeny</a:t>
            </a:r>
            <a:r>
              <a:rPr lang="en-US" sz="1200" dirty="0">
                <a:latin typeface="Calibri Light" panose="020F0302020204030204" pitchFamily="34" charset="0"/>
                <a:cs typeface="Calibri" panose="020F0502020204030204" pitchFamily="34" charset="0"/>
              </a:rPr>
              <a:t> Recreation Center, 2260 S. Fort Street</a:t>
            </a:r>
            <a:endParaRPr lang="en-US" sz="1200" dirty="0"/>
          </a:p>
          <a:p>
            <a:pPr fontAlgn="base"/>
            <a:r>
              <a:rPr lang="en-US" sz="1200" dirty="0">
                <a:solidFill>
                  <a:srgbClr val="201F1E"/>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Arial Unicode MS" panose="020B0604020202020204" pitchFamily="34" charset="-128"/>
            </a:endParaRPr>
          </a:p>
          <a:p>
            <a:pPr fontAlgn="base"/>
            <a:r>
              <a:rPr lang="en-US" sz="1200" dirty="0">
                <a:solidFill>
                  <a:srgbClr val="201F1E"/>
                </a:solidFill>
                <a:latin typeface="Calibri Light" panose="020F0302020204030204" pitchFamily="34" charset="0"/>
                <a:ea typeface="Times New Roman" panose="02020603050405020304" pitchFamily="18" charset="0"/>
                <a:cs typeface="Times New Roman" panose="02020603050405020304" pitchFamily="18" charset="0"/>
              </a:rPr>
              <a:t>Parents and children can pick up two meals (Breakfast and Lunch) Monday through Thursdays.  On Fridays, they can request additional meals to get them through the weekend. </a:t>
            </a:r>
            <a:endParaRPr lang="en-US" sz="1200" dirty="0" smtClean="0">
              <a:solidFill>
                <a:srgbClr val="201F1E"/>
              </a:solidFill>
              <a:latin typeface="Calibri Light" panose="020F0302020204030204" pitchFamily="34" charset="0"/>
              <a:ea typeface="Times New Roman" panose="02020603050405020304" pitchFamily="18" charset="0"/>
              <a:cs typeface="Times New Roman" panose="02020603050405020304" pitchFamily="18" charset="0"/>
            </a:endParaRPr>
          </a:p>
          <a:p>
            <a:pPr fontAlgn="base"/>
            <a:r>
              <a:rPr lang="en-US" sz="1200" dirty="0"/>
              <a:t>As the need for food grows, the City of Detroit is working with Gleaners and Forgotten Harvest to provide alternative sites where families can get groceries.  Starting this week, Gleaners will begin providing groceries to families with children at two additional Recreation Centers:</a:t>
            </a:r>
          </a:p>
          <a:p>
            <a:pPr lvl="0" fontAlgn="base"/>
            <a:r>
              <a:rPr lang="en-US" sz="1200" dirty="0"/>
              <a:t>Roberto Clemente Recreation Center, 2631 Bagley</a:t>
            </a:r>
          </a:p>
          <a:p>
            <a:pPr lvl="1" fontAlgn="base"/>
            <a:r>
              <a:rPr lang="en-US" sz="1200" dirty="0"/>
              <a:t>2:30 PM – 5:30 PM, Every other Wednesday starting March 25</a:t>
            </a:r>
          </a:p>
          <a:p>
            <a:pPr lvl="0" fontAlgn="base"/>
            <a:r>
              <a:rPr lang="en-US" sz="1200" dirty="0"/>
              <a:t>Coleman A. Young Recreation Center, 2751 Robert Bradby Drive </a:t>
            </a:r>
          </a:p>
          <a:p>
            <a:pPr lvl="1" fontAlgn="base"/>
            <a:r>
              <a:rPr lang="en-US" sz="1200" dirty="0"/>
              <a:t>1:30 – 4:30 PM, Every other Saturday starting March 29</a:t>
            </a:r>
          </a:p>
          <a:p>
            <a:pPr fontAlgn="base"/>
            <a:r>
              <a:rPr lang="en-US" sz="1200" dirty="0"/>
              <a:t> </a:t>
            </a:r>
          </a:p>
          <a:p>
            <a:pPr fontAlgn="base"/>
            <a:r>
              <a:rPr lang="en-US" sz="1200" dirty="0"/>
              <a:t>More sites are expected to come online soon.  Gleaners and Forgotten Harvest are still providing groceries through their existing partners across the region.  They are listed at on the city’s website at </a:t>
            </a:r>
            <a:r>
              <a:rPr lang="en-US" sz="1200" u="sng" dirty="0">
                <a:hlinkClick r:id="rId2"/>
              </a:rPr>
              <a:t>www.detroitmi.gov/coronavirus</a:t>
            </a:r>
            <a:r>
              <a:rPr lang="en-US" sz="1200" dirty="0"/>
              <a:t>.  </a:t>
            </a:r>
          </a:p>
          <a:p>
            <a:pPr fontAlgn="base"/>
            <a:r>
              <a:rPr lang="en-US" sz="1200" dirty="0"/>
              <a:t> </a:t>
            </a:r>
          </a:p>
          <a:p>
            <a:pPr fontAlgn="base"/>
            <a:r>
              <a:rPr lang="en-US" sz="1200" dirty="0"/>
              <a:t>Also the Detroit Area Agency on Aging is providing frozen meals for seniors ages 60 and up.  Seniors can pick up 5 days worth of meals every Wednesday from 11:30 AM – 1:00 PM at the following City of Detroit Recreation Centers:</a:t>
            </a:r>
          </a:p>
          <a:p>
            <a:pPr lvl="0" fontAlgn="base"/>
            <a:r>
              <a:rPr lang="en-US" sz="1200" dirty="0"/>
              <a:t>Adams </a:t>
            </a:r>
            <a:r>
              <a:rPr lang="en-US" sz="1200" dirty="0" err="1"/>
              <a:t>Butzel</a:t>
            </a:r>
            <a:r>
              <a:rPr lang="en-US" sz="1200" dirty="0"/>
              <a:t> Recreation Center, 10500 Lyndon</a:t>
            </a:r>
          </a:p>
          <a:p>
            <a:pPr lvl="0" fontAlgn="base"/>
            <a:r>
              <a:rPr lang="en-US" sz="1200" dirty="0"/>
              <a:t>Farwell Recreation Center, 2711 E. Outer Drive</a:t>
            </a:r>
          </a:p>
          <a:p>
            <a:pPr lvl="0" fontAlgn="base"/>
            <a:r>
              <a:rPr lang="en-US" sz="1200" dirty="0"/>
              <a:t>Patton Recreation Center, 2301 Woodmere</a:t>
            </a:r>
          </a:p>
          <a:p>
            <a:pPr lvl="0" fontAlgn="base"/>
            <a:r>
              <a:rPr lang="en-US" sz="1200" dirty="0"/>
              <a:t>Joseph Walker Williams Recreation Center, 8431 Rosa Parks Blvd. </a:t>
            </a:r>
          </a:p>
          <a:p>
            <a:r>
              <a:rPr lang="en-US" b="1" dirty="0"/>
              <a:t> </a:t>
            </a:r>
            <a:endParaRPr lang="en-US" sz="1600" dirty="0"/>
          </a:p>
          <a:p>
            <a:r>
              <a:rPr lang="en-US" b="1" dirty="0"/>
              <a:t> </a:t>
            </a:r>
            <a:endParaRPr lang="en-US" sz="1600" dirty="0"/>
          </a:p>
        </p:txBody>
      </p:sp>
    </p:spTree>
    <p:extLst>
      <p:ext uri="{BB962C8B-B14F-4D97-AF65-F5344CB8AC3E}">
        <p14:creationId xmlns:p14="http://schemas.microsoft.com/office/powerpoint/2010/main" val="364178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6613" y="461220"/>
            <a:ext cx="6225435" cy="9633406"/>
          </a:xfrm>
          <a:prstGeom prst="rect">
            <a:avLst/>
          </a:prstGeom>
        </p:spPr>
        <p:txBody>
          <a:bodyPr wrap="square">
            <a:spAutoFit/>
          </a:bodyPr>
          <a:lstStyle/>
          <a:p>
            <a:r>
              <a:rPr lang="en-US" b="1" dirty="0"/>
              <a:t>Bus Schedules: Reduced Service</a:t>
            </a:r>
            <a:endParaRPr lang="en-US" sz="1600" dirty="0"/>
          </a:p>
          <a:p>
            <a:r>
              <a:rPr lang="en-US" sz="1200" dirty="0"/>
              <a:t>Due to the reduction in businesses that can operate under the Governor’s new order, and the expected drop in transit usage, DDOT will be reducing its weekday schedule and suspending some its “express” routes.   Service will be maintained Monday through Friday on a standard Saturday schedule.  Weekend service will not change at this time.  On Monday-Saturday, most lines will run hourly, although major spokes, such as Michigan Avenue, Gratiot and Grand River, will run approximately every 20-30 minutes.  During the day, Woodward will run every 10 minutes.   Schedules are available on the city’s website, as well as at the Rose Parks Transit Center and State Fair Transit Center.</a:t>
            </a:r>
          </a:p>
          <a:p>
            <a:r>
              <a:rPr lang="en-US" sz="1200" dirty="0"/>
              <a:t> </a:t>
            </a:r>
          </a:p>
          <a:p>
            <a:r>
              <a:rPr lang="en-US" sz="1200" dirty="0"/>
              <a:t>To provide the highest level of service possible on its most heavily traveled routes, DDOT will be temporarily suspending service on “express” routes, which include:</a:t>
            </a:r>
          </a:p>
          <a:p>
            <a:pPr lvl="0"/>
            <a:r>
              <a:rPr lang="en-US" sz="1200" dirty="0"/>
              <a:t>#40 Russell</a:t>
            </a:r>
          </a:p>
          <a:p>
            <a:pPr lvl="0"/>
            <a:r>
              <a:rPr lang="en-US" sz="1200" dirty="0"/>
              <a:t>#42 Mid-City Loop</a:t>
            </a:r>
          </a:p>
          <a:p>
            <a:pPr lvl="0"/>
            <a:r>
              <a:rPr lang="en-US" sz="1200" dirty="0"/>
              <a:t>#46 Southfield</a:t>
            </a:r>
          </a:p>
          <a:p>
            <a:pPr lvl="0"/>
            <a:r>
              <a:rPr lang="en-US" sz="1200" dirty="0"/>
              <a:t>#80 Villages </a:t>
            </a:r>
            <a:r>
              <a:rPr lang="en-US" sz="1200" dirty="0" smtClean="0"/>
              <a:t>Direct</a:t>
            </a:r>
          </a:p>
          <a:p>
            <a:pPr lvl="0"/>
            <a:r>
              <a:rPr lang="en-US" sz="1200" dirty="0"/>
              <a:t>#89 Southwest Direct</a:t>
            </a:r>
          </a:p>
          <a:p>
            <a:pPr lvl="0"/>
            <a:r>
              <a:rPr lang="en-US" sz="1200" dirty="0"/>
              <a:t>#92 Rosedale Express</a:t>
            </a:r>
          </a:p>
          <a:p>
            <a:pPr lvl="0"/>
            <a:r>
              <a:rPr lang="en-US" sz="1200" dirty="0"/>
              <a:t>#95 Ryan Express</a:t>
            </a:r>
          </a:p>
          <a:p>
            <a:pPr lvl="0"/>
            <a:r>
              <a:rPr lang="en-US" sz="1200" dirty="0"/>
              <a:t>#96 Joy Express</a:t>
            </a:r>
          </a:p>
          <a:p>
            <a:r>
              <a:rPr lang="en-US" sz="1200" dirty="0"/>
              <a:t> </a:t>
            </a:r>
          </a:p>
          <a:p>
            <a:r>
              <a:rPr lang="en-US" sz="1200" dirty="0"/>
              <a:t>If you have any questions, contact Customer Service at (313) 933-1300.</a:t>
            </a:r>
          </a:p>
          <a:p>
            <a:r>
              <a:rPr lang="en-US" sz="1200" dirty="0"/>
              <a:t> </a:t>
            </a:r>
          </a:p>
          <a:p>
            <a:r>
              <a:rPr lang="en-US" b="1" dirty="0"/>
              <a:t>Need your Water Turned on? </a:t>
            </a:r>
            <a:endParaRPr lang="en-US" dirty="0"/>
          </a:p>
          <a:p>
            <a:r>
              <a:rPr lang="en-US" sz="1200" dirty="0"/>
              <a:t>Detroiters who need their water turned on can sign up for DWSD’s Water Restart Plan, and if you sign up before April 9, you don’t have to put any money down. Just come in, sign up and turn your water on.  Since the $25 Water Restart Plan was announced on March 9, more than 1,400 customers have taken advantage of it. </a:t>
            </a:r>
          </a:p>
          <a:p>
            <a:pPr lvl="0"/>
            <a:r>
              <a:rPr lang="en-US" sz="1200" dirty="0"/>
              <a:t>679 completed service restorations</a:t>
            </a:r>
          </a:p>
          <a:p>
            <a:pPr lvl="0"/>
            <a:r>
              <a:rPr lang="en-US" sz="1200" dirty="0"/>
              <a:t>264 avoided a planned shut off by contacting DWSD</a:t>
            </a:r>
          </a:p>
          <a:p>
            <a:pPr lvl="0"/>
            <a:r>
              <a:rPr lang="en-US" sz="1200" dirty="0"/>
              <a:t>178 active restoration work orders (DWSD has 10 crews out today)</a:t>
            </a:r>
          </a:p>
          <a:p>
            <a:pPr lvl="0"/>
            <a:r>
              <a:rPr lang="en-US" sz="1200" dirty="0"/>
              <a:t>325 additional households where the occupant was not home or that require significant work before restoration can take place.  These are expected to be completed by the end of this week.</a:t>
            </a:r>
          </a:p>
          <a:p>
            <a:r>
              <a:rPr lang="en-US" sz="1200" dirty="0"/>
              <a:t> </a:t>
            </a:r>
          </a:p>
          <a:p>
            <a:r>
              <a:rPr lang="en-US" sz="1200" dirty="0"/>
              <a:t>To help with some of the more difficult restorations, where more systemic issues exist, the city has partnered with Plumbers Local 98 to provide additional workers.  </a:t>
            </a:r>
          </a:p>
          <a:p>
            <a:r>
              <a:rPr lang="en-US" sz="1200" dirty="0"/>
              <a:t> </a:t>
            </a:r>
          </a:p>
          <a:p>
            <a:r>
              <a:rPr lang="en-US" sz="1200" dirty="0"/>
              <a:t>All DWSD Customer care centers will be closed at this time. Customers can call the Customer Service Call Center at (313) 267-8000 or pay bill at detroitmi.gov/</a:t>
            </a:r>
            <a:r>
              <a:rPr lang="en-US" sz="1200" dirty="0" err="1"/>
              <a:t>paymywaterbill</a:t>
            </a:r>
            <a:r>
              <a:rPr lang="en-US" sz="1200" dirty="0"/>
              <a:t>.</a:t>
            </a:r>
          </a:p>
          <a:p>
            <a:r>
              <a:rPr lang="en-US" sz="1200" dirty="0"/>
              <a:t> </a:t>
            </a:r>
          </a:p>
          <a:p>
            <a:r>
              <a:rPr lang="en-US" sz="1200" b="1" dirty="0"/>
              <a:t>How to apply</a:t>
            </a:r>
            <a:endParaRPr lang="en-US" sz="1200" dirty="0"/>
          </a:p>
          <a:p>
            <a:r>
              <a:rPr lang="en-US" sz="1200" dirty="0"/>
              <a:t>Residents without water, or who have received a notice they are at risk of service interruption, will only need to call Wayne Metro at 313-388-9799 to make an appointment.    Customers also must make a monthly minimum payment of $25 during the time there is a risk of outbreak in Detroit to avoid service interruption.   The amount of each customer’s arrearage will be deferred until after the COVID-19 situation is under control. At that time, residents will be transitioned to the WRAP or a 10-30-50 Payment Plan, both of which will keep their water service on as long as they remain current.  </a:t>
            </a:r>
          </a:p>
          <a:p>
            <a:pPr fontAlgn="base"/>
            <a:r>
              <a:rPr lang="en-US" sz="1200" b="1" dirty="0"/>
              <a:t> </a:t>
            </a:r>
            <a:endParaRPr lang="en-US" sz="1200" dirty="0"/>
          </a:p>
          <a:p>
            <a:pPr fontAlgn="base"/>
            <a:endParaRPr lang="en-US" sz="2000" dirty="0">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409911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395" y="423428"/>
            <a:ext cx="7338734" cy="9497186"/>
          </a:xfrm>
        </p:spPr>
      </p:pic>
    </p:spTree>
    <p:extLst>
      <p:ext uri="{BB962C8B-B14F-4D97-AF65-F5344CB8AC3E}">
        <p14:creationId xmlns:p14="http://schemas.microsoft.com/office/powerpoint/2010/main" val="73446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75881" y="640317"/>
            <a:ext cx="65151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Temporary DDOT schedule – Effective 3/23/2020</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Primary routes will be operating throughout the week on a Saturday schedule.  Sunday will remain the same.   (Highlighted) “Express Route” service will be suspended until further notice.  Schedules are available online at </a:t>
            </a: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http://www.detroitmi.gov/ddot</a:t>
            </a:r>
            <a:r>
              <a:rPr kumimoji="0" lang="en-US" altLang="en-US" sz="1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200" b="0" i="0" u="none" strike="noStrike" cap="none" normalizeH="0" baseline="0" dirty="0" smtClean="0">
              <a:ln>
                <a:noFill/>
              </a:ln>
              <a:solidFill>
                <a:schemeClr val="tx1"/>
              </a:solidFill>
              <a:effectLst/>
              <a:ea typeface="Times New Roman" panose="02020603050405020304" pitchFamily="18" charset="0"/>
            </a:endParaRPr>
          </a:p>
          <a:p>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p>
        </p:txBody>
      </p:sp>
      <p:pic>
        <p:nvPicPr>
          <p:cNvPr id="2050" name="Picture 2" descr="DDOT Sked Revi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83" y="1796545"/>
            <a:ext cx="5959896" cy="762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6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6613" y="398590"/>
            <a:ext cx="6225435" cy="9510296"/>
          </a:xfrm>
          <a:prstGeom prst="rect">
            <a:avLst/>
          </a:prstGeom>
        </p:spPr>
        <p:txBody>
          <a:bodyPr wrap="square">
            <a:spAutoFit/>
          </a:bodyPr>
          <a:lstStyle/>
          <a:p>
            <a:pPr fontAlgn="base"/>
            <a:endParaRPr lang="en-US" sz="1200" dirty="0"/>
          </a:p>
          <a:p>
            <a:pPr fontAlgn="base"/>
            <a:r>
              <a:rPr lang="en-US" sz="1400" b="1" dirty="0"/>
              <a:t>Help for the Homeless</a:t>
            </a:r>
            <a:endParaRPr lang="en-US" sz="1400" dirty="0"/>
          </a:p>
          <a:p>
            <a:r>
              <a:rPr lang="en-US" sz="1200" dirty="0"/>
              <a:t>The city and its partners have been working to expand shelter capacity to accommodate the need for social </a:t>
            </a:r>
            <a:r>
              <a:rPr lang="en-US" sz="1200" dirty="0" smtClean="0"/>
              <a:t>distancing and </a:t>
            </a:r>
            <a:r>
              <a:rPr lang="en-US" sz="1200" dirty="0"/>
              <a:t>isolation of individuals with symptoms. In the last week, the City has identified over 200 new, temporary shelter spaces and City is working to identify another 250 new temporary spaces to shelter individuals.</a:t>
            </a:r>
          </a:p>
          <a:p>
            <a:pPr fontAlgn="base"/>
            <a:r>
              <a:rPr lang="en-US" sz="1200" dirty="0"/>
              <a:t> </a:t>
            </a:r>
          </a:p>
          <a:p>
            <a:pPr fontAlgn="base"/>
            <a:r>
              <a:rPr lang="en-US" sz="1200" dirty="0"/>
              <a:t>The need for space is both for motel style-units (shared sleeping and bathroom space) and Dormitory style (separate units with shared bathrooms). The city's contractors will be providing security and screening at each of these facilities. Individuals who have space that may be appropriate for this use should contact Housing &amp; Revitalization Department Director Donald </a:t>
            </a:r>
            <a:r>
              <a:rPr lang="en-US" sz="1200" dirty="0" err="1"/>
              <a:t>Rencher</a:t>
            </a:r>
            <a:r>
              <a:rPr lang="en-US" sz="1200" dirty="0"/>
              <a:t> at </a:t>
            </a:r>
            <a:r>
              <a:rPr lang="en-US" sz="1200" u="sng" dirty="0">
                <a:hlinkClick r:id="rId2"/>
              </a:rPr>
              <a:t>rencherd@detroitmi.gov</a:t>
            </a:r>
            <a:r>
              <a:rPr lang="en-US" sz="1200" dirty="0"/>
              <a:t>. </a:t>
            </a:r>
          </a:p>
          <a:p>
            <a:pPr fontAlgn="base"/>
            <a:r>
              <a:rPr lang="en-US" sz="1200" dirty="0"/>
              <a:t> </a:t>
            </a:r>
          </a:p>
          <a:p>
            <a:pPr fontAlgn="base"/>
            <a:r>
              <a:rPr lang="en-US" sz="1200" dirty="0"/>
              <a:t>The City also is accepting donations of the following items to support its vulnerable population:  </a:t>
            </a:r>
          </a:p>
          <a:p>
            <a:pPr lvl="0" fontAlgn="base"/>
            <a:r>
              <a:rPr lang="en-US" sz="1200" dirty="0"/>
              <a:t>toiletries (soap, toothbrushes, toothpaste, deodorant)</a:t>
            </a:r>
          </a:p>
          <a:p>
            <a:pPr lvl="0" fontAlgn="base"/>
            <a:r>
              <a:rPr lang="en-US" sz="1200" dirty="0"/>
              <a:t>hand sanitizer and wipes and</a:t>
            </a:r>
          </a:p>
          <a:p>
            <a:pPr lvl="0" fontAlgn="base"/>
            <a:r>
              <a:rPr lang="en-US" sz="1200" dirty="0"/>
              <a:t>new recreational supplies (such as games, books, playing cards, and other activities to keep people comfortable while in isolation)</a:t>
            </a:r>
          </a:p>
          <a:p>
            <a:pPr fontAlgn="base"/>
            <a:r>
              <a:rPr lang="en-US" sz="1200" dirty="0"/>
              <a:t> </a:t>
            </a:r>
          </a:p>
          <a:p>
            <a:pPr fontAlgn="base"/>
            <a:r>
              <a:rPr lang="en-US" sz="1200" dirty="0"/>
              <a:t>These items can be dropped off Monday, Tuesday and Wednesday of this week between 9-5 at 100 Mack Avenue. If you are interested in volunteering for 4 hours number of hours, to help monitor one of the facilities go to (website).</a:t>
            </a:r>
          </a:p>
          <a:p>
            <a:r>
              <a:rPr lang="en-US" sz="1200" dirty="0"/>
              <a:t> </a:t>
            </a:r>
          </a:p>
          <a:p>
            <a:r>
              <a:rPr lang="en-US" sz="1200" b="1" dirty="0"/>
              <a:t> </a:t>
            </a:r>
            <a:r>
              <a:rPr lang="en-US" sz="1400" b="1" dirty="0" smtClean="0"/>
              <a:t>Looking </a:t>
            </a:r>
            <a:r>
              <a:rPr lang="en-US" sz="1400" b="1" dirty="0"/>
              <a:t>for Work?</a:t>
            </a:r>
            <a:endParaRPr lang="en-US" sz="1400" dirty="0"/>
          </a:p>
          <a:p>
            <a:r>
              <a:rPr lang="en-US" sz="1200" dirty="0"/>
              <a:t>All major services you need from Detroit at Work—looking for a job, help with your resume, understanding where to file for unemployment—are all available online at Detroit at Work.com, or by calling 313-962-WORK. </a:t>
            </a:r>
          </a:p>
          <a:p>
            <a:r>
              <a:rPr lang="en-US" sz="1200" dirty="0"/>
              <a:t> </a:t>
            </a:r>
          </a:p>
          <a:p>
            <a:r>
              <a:rPr lang="en-US" sz="1400" b="1" dirty="0" smtClean="0"/>
              <a:t>Detroit </a:t>
            </a:r>
            <a:r>
              <a:rPr lang="en-US" sz="1400" b="1" dirty="0"/>
              <a:t>Parks &amp; Recreation officials wants to encourage safe park usage during COVID-19</a:t>
            </a:r>
            <a:endParaRPr lang="en-US" sz="1400" dirty="0"/>
          </a:p>
          <a:p>
            <a:r>
              <a:rPr lang="en-US" sz="1400" dirty="0"/>
              <a:t>Recent evidence suggests that the COVID-19 virus can live for several days on surfaces such as </a:t>
            </a:r>
            <a:r>
              <a:rPr lang="en-US" sz="1200" dirty="0"/>
              <a:t>playgrounds and other “high touch” areas in public spaces. For this reason, Parks &amp; Recreation officials are encouraging residents to refrain from using playgrounds or other park amenities, such as </a:t>
            </a:r>
            <a:r>
              <a:rPr lang="en-US" sz="1200" dirty="0" err="1"/>
              <a:t>playscapes</a:t>
            </a:r>
            <a:r>
              <a:rPr lang="en-US" sz="1200" dirty="0"/>
              <a:t>, exercise equipment or other recreation equipment, and instead focus on taking long walks or bike rides and practice social distancing of at least 6 feet from other individuals. </a:t>
            </a:r>
          </a:p>
          <a:p>
            <a:r>
              <a:rPr lang="en-US" sz="1200" dirty="0"/>
              <a:t>Take these precautionary steps when visiting your local park:</a:t>
            </a:r>
          </a:p>
          <a:p>
            <a:pPr lvl="0"/>
            <a:r>
              <a:rPr lang="en-US" sz="1200" dirty="0"/>
              <a:t>Do not use parks or trails if you are exhibiting symptoms. Instead call the Detroit Health Department at 313-876-4000 for guidance.</a:t>
            </a:r>
          </a:p>
          <a:p>
            <a:pPr lvl="0"/>
            <a:r>
              <a:rPr lang="en-US" sz="1200" dirty="0"/>
              <a:t>Be prepared for limited access to public restrooms or water fountains.</a:t>
            </a:r>
          </a:p>
          <a:p>
            <a:pPr lvl="0"/>
            <a:r>
              <a:rPr lang="en-US" sz="1200" dirty="0"/>
              <a:t>Observe CDC’s minimum recommended social distancing of 6” from other persons at all times</a:t>
            </a:r>
            <a:r>
              <a:rPr lang="en-US" sz="1200" dirty="0" smtClean="0"/>
              <a:t>.</a:t>
            </a:r>
          </a:p>
          <a:p>
            <a:pPr lvl="0"/>
            <a:endParaRPr lang="en-US" sz="1200" dirty="0"/>
          </a:p>
          <a:p>
            <a:pPr lvl="0"/>
            <a:r>
              <a:rPr lang="en-US" sz="1200" dirty="0"/>
              <a:t>Follow CDC’s guidance on personal hygiene prior to visiting parks or trails.</a:t>
            </a:r>
          </a:p>
          <a:p>
            <a:r>
              <a:rPr lang="en-US" sz="1200" dirty="0"/>
              <a:t>To reduce the spread of COVID-19, the City of Detroit has closed all of its recreation centers through April 5, 2020. Park facilities such as clubhouses, community centers, and public restrooms will also remain closed during this time.  Park maintenance and trash pick-up will continue at all city parks weekly as scheduled.</a:t>
            </a:r>
          </a:p>
          <a:p>
            <a:r>
              <a:rPr lang="en-US" sz="1200" dirty="0"/>
              <a:t>All facility rentals and park permits through April 5, 2020 have been cancelled with full refunds.  Facility rentals and park permits will be accepted for April 6th and beyond.</a:t>
            </a:r>
          </a:p>
          <a:p>
            <a:r>
              <a:rPr lang="en-US" sz="1200" b="1" dirty="0"/>
              <a:t> </a:t>
            </a:r>
            <a:endParaRPr lang="en-US" sz="1200" dirty="0"/>
          </a:p>
        </p:txBody>
      </p:sp>
    </p:spTree>
    <p:extLst>
      <p:ext uri="{BB962C8B-B14F-4D97-AF65-F5344CB8AC3E}">
        <p14:creationId xmlns:p14="http://schemas.microsoft.com/office/powerpoint/2010/main" val="405780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6613" y="461220"/>
            <a:ext cx="6225435" cy="9448740"/>
          </a:xfrm>
          <a:prstGeom prst="rect">
            <a:avLst/>
          </a:prstGeom>
        </p:spPr>
        <p:txBody>
          <a:bodyPr wrap="square">
            <a:spAutoFit/>
          </a:bodyPr>
          <a:lstStyle/>
          <a:p>
            <a:pPr fontAlgn="base"/>
            <a:endParaRPr lang="en-US" sz="1200" dirty="0"/>
          </a:p>
          <a:p>
            <a:r>
              <a:rPr lang="en-US" sz="1200" b="1" dirty="0" smtClean="0"/>
              <a:t>Income </a:t>
            </a:r>
            <a:r>
              <a:rPr lang="en-US" sz="1200" b="1" dirty="0"/>
              <a:t>Tax Deadline now July 15</a:t>
            </a:r>
            <a:endParaRPr lang="en-US" sz="1200" dirty="0"/>
          </a:p>
          <a:p>
            <a:r>
              <a:rPr lang="en-US" sz="1200" dirty="0"/>
              <a:t>Following the Federal and State decisions to push back the filing deadline for income taxes to July 15, the City of Detroit has pushed back the deadline for residents and non residents who must file city income taxes to July 15</a:t>
            </a:r>
            <a:r>
              <a:rPr lang="en-US" sz="1200" baseline="30000" dirty="0"/>
              <a:t>th</a:t>
            </a:r>
            <a:r>
              <a:rPr lang="en-US" sz="1200" dirty="0"/>
              <a:t> as well. </a:t>
            </a:r>
          </a:p>
          <a:p>
            <a:r>
              <a:rPr lang="en-US" sz="1200" b="1" dirty="0"/>
              <a:t> </a:t>
            </a:r>
            <a:endParaRPr lang="en-US" sz="1200" dirty="0"/>
          </a:p>
          <a:p>
            <a:r>
              <a:rPr lang="en-US" sz="1200" b="1" dirty="0"/>
              <a:t>City asking more city employees to work from home</a:t>
            </a:r>
            <a:endParaRPr lang="en-US" sz="1200" dirty="0"/>
          </a:p>
          <a:p>
            <a:r>
              <a:rPr lang="en-US" sz="1200" dirty="0"/>
              <a:t>· All police, fire, EMS, Health, DDOT &amp; trash collection services will continue unaffected</a:t>
            </a:r>
          </a:p>
          <a:p>
            <a:r>
              <a:rPr lang="en-US" sz="1200" dirty="0"/>
              <a:t>· Some city offices to provide limited hours and staff</a:t>
            </a:r>
          </a:p>
          <a:p>
            <a:r>
              <a:rPr lang="en-US" sz="1200" dirty="0"/>
              <a:t> </a:t>
            </a:r>
          </a:p>
          <a:p>
            <a:r>
              <a:rPr lang="en-US" sz="1200" dirty="0"/>
              <a:t>Effective March 20, the City of Detroit will be reducing the number of people in city buildings to protect employees who must be in the building to effectively serve citizens and the City of Detroit, Mayor Mike Duggan announced today. Those who can do their jobs remotely are being asked to do so.</a:t>
            </a:r>
          </a:p>
          <a:p>
            <a:r>
              <a:rPr lang="en-US" sz="1200" dirty="0"/>
              <a:t>All Police, Fire, EMS, Health department and DDOT employees, with the limited exception of some clerical positions, will still report to work as normal. Those clerical staff that do not report to the office will be asked to work from home. Trash collection and recycling services will continue normally and Department of Public Works Traffic Safety workers will continue to address safety issues with traffic signs and signals.</a:t>
            </a:r>
          </a:p>
          <a:p>
            <a:r>
              <a:rPr lang="en-US" sz="1200" dirty="0"/>
              <a:t>Here is a breakdown of departments and offices that still will have limited public accessibility:</a:t>
            </a:r>
          </a:p>
          <a:p>
            <a:r>
              <a:rPr lang="en-US" sz="1200" b="1" dirty="0"/>
              <a:t>Building Safety, Engineering &amp; Environmental Department</a:t>
            </a:r>
            <a:endParaRPr lang="en-US" sz="1200" dirty="0"/>
          </a:p>
          <a:p>
            <a:pPr lvl="0"/>
            <a:r>
              <a:rPr lang="en-US" sz="1200" dirty="0"/>
              <a:t>Office hours will be modified to 8am – 2pm with limited staff. Citizens will be able to come to the office during those hours to ask questions or process permits and licenses, however most of these services can be conducted online at </a:t>
            </a:r>
            <a:r>
              <a:rPr lang="en-US" sz="1200" u="sng" dirty="0">
                <a:hlinkClick r:id="rId2"/>
              </a:rPr>
              <a:t>www.detroitmi.gov/bseed</a:t>
            </a:r>
            <a:r>
              <a:rPr lang="en-US" sz="1200" dirty="0"/>
              <a:t>.</a:t>
            </a:r>
          </a:p>
          <a:p>
            <a:pPr lvl="0"/>
            <a:r>
              <a:rPr lang="en-US" sz="1200" dirty="0"/>
              <a:t>All BSEED and Department of Administrative Hearings for blight tickets have been postponed until further notice.</a:t>
            </a:r>
          </a:p>
          <a:p>
            <a:pPr lvl="0"/>
            <a:r>
              <a:rPr lang="en-US" sz="1200" dirty="0"/>
              <a:t>Residential permit inspections on occupied properties, with the exception of emergency issues, are suspended for the time being</a:t>
            </a:r>
            <a:r>
              <a:rPr lang="en-US" sz="1200" dirty="0" smtClean="0"/>
              <a:t>.</a:t>
            </a:r>
          </a:p>
          <a:p>
            <a:pPr lvl="0"/>
            <a:endParaRPr lang="en-US" sz="1200" dirty="0" smtClean="0"/>
          </a:p>
          <a:p>
            <a:r>
              <a:rPr lang="en-US" sz="1200" b="1" dirty="0"/>
              <a:t>Office of Chief Financial Officer</a:t>
            </a:r>
            <a:endParaRPr lang="en-US" sz="1200" dirty="0"/>
          </a:p>
          <a:p>
            <a:pPr lvl="0"/>
            <a:r>
              <a:rPr lang="en-US" sz="1200" dirty="0"/>
              <a:t>The OCFO will operate with minimal onsite staff.</a:t>
            </a:r>
          </a:p>
          <a:p>
            <a:pPr lvl="0"/>
            <a:r>
              <a:rPr lang="en-US" sz="1200" dirty="0"/>
              <a:t>Services to the public that will be available include the assessor’s office and board of review for applying for the Homeowner Property Tax Assistance Program and property tax appeals for those without internet access. Applications also are available online at www.detroitmi.gov by clicking the “Help With Property Taxes” icon. · For payment activities those can be done online or at https://detroitmi.gov/how-do-i/pay-fine-bill-or-tax, payments can also be done at a local kiosk, to search </a:t>
            </a:r>
            <a:r>
              <a:rPr lang="en-US" sz="1200" dirty="0" err="1"/>
              <a:t>kisok</a:t>
            </a:r>
            <a:r>
              <a:rPr lang="en-US" sz="1200" dirty="0"/>
              <a:t> by </a:t>
            </a:r>
            <a:r>
              <a:rPr lang="en-US" sz="1200" dirty="0" err="1"/>
              <a:t>zipcode</a:t>
            </a:r>
            <a:r>
              <a:rPr lang="en-US" sz="1200" dirty="0"/>
              <a:t> visit codkiosk.com. The Treasurer’s office will also continue to respond to property tax inquires via phone at 313-224-3560 or by email at treasuryinfo@detroitmi.gov</a:t>
            </a:r>
          </a:p>
          <a:p>
            <a:r>
              <a:rPr lang="en-US" sz="1200" b="1" dirty="0"/>
              <a:t> </a:t>
            </a:r>
            <a:endParaRPr lang="en-US" sz="1200" dirty="0"/>
          </a:p>
          <a:p>
            <a:r>
              <a:rPr lang="en-US" sz="1200" b="1" dirty="0"/>
              <a:t>Detroit Water &amp; Sewerage Department</a:t>
            </a:r>
            <a:endParaRPr lang="en-US" sz="1200" dirty="0"/>
          </a:p>
          <a:p>
            <a:pPr lvl="0"/>
            <a:r>
              <a:rPr lang="en-US" sz="1200" dirty="0"/>
              <a:t>Repair and water restoration crews will continue to work. </a:t>
            </a:r>
          </a:p>
          <a:p>
            <a:pPr lvl="0"/>
            <a:r>
              <a:rPr lang="en-US" sz="1200" dirty="0"/>
              <a:t>Individuals without internet access with customer service needs are encourage to call 313-267-8000. For requests that cannot be completed by phone or online, the east side service center at 13303 E. </a:t>
            </a:r>
            <a:r>
              <a:rPr lang="en-US" sz="1200" dirty="0" err="1"/>
              <a:t>McNichols</a:t>
            </a:r>
            <a:r>
              <a:rPr lang="en-US" sz="1200" dirty="0"/>
              <a:t> will remain open from at 8m – 5pm on weekdays.</a:t>
            </a:r>
          </a:p>
          <a:p>
            <a:pPr lvl="0"/>
            <a:r>
              <a:rPr lang="en-US" sz="1200" dirty="0"/>
              <a:t>Temporarily, DWSD will allow new service to be initiated over the phone instead of in person.</a:t>
            </a:r>
          </a:p>
          <a:p>
            <a:r>
              <a:rPr lang="en-US" sz="1200" dirty="0"/>
              <a:t> </a:t>
            </a:r>
          </a:p>
          <a:p>
            <a:r>
              <a:rPr lang="en-US" sz="1200" dirty="0"/>
              <a:t>If you have any questions, contact Customer Service at (313) 933-1300.</a:t>
            </a:r>
          </a:p>
          <a:p>
            <a:r>
              <a:rPr lang="en-US" sz="1200" b="1" dirty="0"/>
              <a:t> </a:t>
            </a:r>
            <a:endParaRPr lang="en-US" sz="1200" dirty="0"/>
          </a:p>
          <a:p>
            <a:r>
              <a:rPr lang="en-US" sz="1200" dirty="0"/>
              <a:t> </a:t>
            </a:r>
          </a:p>
          <a:p>
            <a:pPr fontAlgn="base"/>
            <a:endParaRPr lang="en-US" sz="2000" dirty="0">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20636366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TotalTime>
  <Words>565</Words>
  <Application>Microsoft Office PowerPoint</Application>
  <PresentationFormat>Custom</PresentationFormat>
  <Paragraphs>221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 Unicode MS</vt:lpstr>
      <vt:lpstr>Arial</vt:lpstr>
      <vt:lpstr>Calibri</vt:lpstr>
      <vt:lpstr>Calibri Light</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Detroit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Tandy</dc:creator>
  <cp:lastModifiedBy>Melanie Weaver</cp:lastModifiedBy>
  <cp:revision>18</cp:revision>
  <cp:lastPrinted>2020-03-24T17:14:10Z</cp:lastPrinted>
  <dcterms:created xsi:type="dcterms:W3CDTF">2020-03-23T20:12:05Z</dcterms:created>
  <dcterms:modified xsi:type="dcterms:W3CDTF">2020-03-24T18:11:49Z</dcterms:modified>
</cp:coreProperties>
</file>